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61"/>
  </p:notesMasterIdLst>
  <p:handoutMasterIdLst>
    <p:handoutMasterId r:id="rId62"/>
  </p:handoutMasterIdLst>
  <p:sldIdLst>
    <p:sldId id="256" r:id="rId2"/>
    <p:sldId id="311" r:id="rId3"/>
    <p:sldId id="257" r:id="rId4"/>
    <p:sldId id="287" r:id="rId5"/>
    <p:sldId id="290" r:id="rId6"/>
    <p:sldId id="288" r:id="rId7"/>
    <p:sldId id="258" r:id="rId8"/>
    <p:sldId id="318" r:id="rId9"/>
    <p:sldId id="320" r:id="rId10"/>
    <p:sldId id="319" r:id="rId11"/>
    <p:sldId id="312" r:id="rId12"/>
    <p:sldId id="360" r:id="rId13"/>
    <p:sldId id="326" r:id="rId14"/>
    <p:sldId id="314" r:id="rId15"/>
    <p:sldId id="259" r:id="rId16"/>
    <p:sldId id="361" r:id="rId17"/>
    <p:sldId id="380" r:id="rId18"/>
    <p:sldId id="267" r:id="rId19"/>
    <p:sldId id="362" r:id="rId20"/>
    <p:sldId id="280" r:id="rId21"/>
    <p:sldId id="272" r:id="rId22"/>
    <p:sldId id="298" r:id="rId23"/>
    <p:sldId id="309" r:id="rId24"/>
    <p:sldId id="355" r:id="rId25"/>
    <p:sldId id="343" r:id="rId26"/>
    <p:sldId id="274" r:id="rId27"/>
    <p:sldId id="381" r:id="rId28"/>
    <p:sldId id="328" r:id="rId29"/>
    <p:sldId id="382" r:id="rId30"/>
    <p:sldId id="363" r:id="rId31"/>
    <p:sldId id="331" r:id="rId32"/>
    <p:sldId id="262" r:id="rId33"/>
    <p:sldId id="263" r:id="rId34"/>
    <p:sldId id="296" r:id="rId35"/>
    <p:sldId id="265" r:id="rId36"/>
    <p:sldId id="313" r:id="rId37"/>
    <p:sldId id="339" r:id="rId38"/>
    <p:sldId id="364" r:id="rId39"/>
    <p:sldId id="366" r:id="rId40"/>
    <p:sldId id="367" r:id="rId41"/>
    <p:sldId id="294" r:id="rId42"/>
    <p:sldId id="368" r:id="rId43"/>
    <p:sldId id="369" r:id="rId44"/>
    <p:sldId id="370" r:id="rId45"/>
    <p:sldId id="371" r:id="rId46"/>
    <p:sldId id="372" r:id="rId47"/>
    <p:sldId id="373" r:id="rId48"/>
    <p:sldId id="374" r:id="rId49"/>
    <p:sldId id="375" r:id="rId50"/>
    <p:sldId id="268" r:id="rId51"/>
    <p:sldId id="332" r:id="rId52"/>
    <p:sldId id="333" r:id="rId53"/>
    <p:sldId id="269" r:id="rId54"/>
    <p:sldId id="379" r:id="rId55"/>
    <p:sldId id="351" r:id="rId56"/>
    <p:sldId id="384" r:id="rId57"/>
    <p:sldId id="385" r:id="rId58"/>
    <p:sldId id="378" r:id="rId59"/>
    <p:sldId id="359" r:id="rId60"/>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37">
          <p15:clr>
            <a:srgbClr val="A4A3A4"/>
          </p15:clr>
        </p15:guide>
        <p15:guide id="2" orient="horz" pos="2840" userDrawn="1">
          <p15:clr>
            <a:srgbClr val="A4A3A4"/>
          </p15:clr>
        </p15:guide>
        <p15:guide id="3" orient="horz" pos="3906">
          <p15:clr>
            <a:srgbClr val="A4A3A4"/>
          </p15:clr>
        </p15:guide>
        <p15:guide id="4" orient="horz" pos="346">
          <p15:clr>
            <a:srgbClr val="A4A3A4"/>
          </p15:clr>
        </p15:guide>
        <p15:guide id="5" orient="horz" pos="3725">
          <p15:clr>
            <a:srgbClr val="A4A3A4"/>
          </p15:clr>
        </p15:guide>
        <p15:guide id="6" orient="horz" pos="935">
          <p15:clr>
            <a:srgbClr val="A4A3A4"/>
          </p15:clr>
        </p15:guide>
        <p15:guide id="7" orient="horz" pos="210">
          <p15:clr>
            <a:srgbClr val="A4A3A4"/>
          </p15:clr>
        </p15:guide>
        <p15:guide id="8" orient="horz" pos="3634">
          <p15:clr>
            <a:srgbClr val="A4A3A4"/>
          </p15:clr>
        </p15:guide>
        <p15:guide id="9" orient="horz" pos="1026">
          <p15:clr>
            <a:srgbClr val="A4A3A4"/>
          </p15:clr>
        </p15:guide>
        <p15:guide id="10" orient="horz" pos="845">
          <p15:clr>
            <a:srgbClr val="A4A3A4"/>
          </p15:clr>
        </p15:guide>
        <p15:guide id="11" orient="horz" pos="640">
          <p15:clr>
            <a:srgbClr val="A4A3A4"/>
          </p15:clr>
        </p15:guide>
        <p15:guide id="12" orient="horz" pos="822">
          <p15:clr>
            <a:srgbClr val="A4A3A4"/>
          </p15:clr>
        </p15:guide>
        <p15:guide id="13" orient="horz" pos="2364">
          <p15:clr>
            <a:srgbClr val="A4A3A4"/>
          </p15:clr>
        </p15:guide>
        <p15:guide id="14" pos="2880">
          <p15:clr>
            <a:srgbClr val="A4A3A4"/>
          </p15:clr>
        </p15:guide>
        <p15:guide id="15" pos="3039">
          <p15:clr>
            <a:srgbClr val="A4A3A4"/>
          </p15:clr>
        </p15:guide>
        <p15:guide id="16" pos="408">
          <p15:clr>
            <a:srgbClr val="A4A3A4"/>
          </p15:clr>
        </p15:guide>
        <p15:guide id="17" pos="295">
          <p15:clr>
            <a:srgbClr val="A4A3A4"/>
          </p15:clr>
        </p15:guide>
        <p15:guide id="18" pos="5443"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4F6FA"/>
    <a:srgbClr val="DDF2FF"/>
    <a:srgbClr val="00B050"/>
    <a:srgbClr val="95B3D7"/>
    <a:srgbClr val="1F497D"/>
    <a:srgbClr val="D9F5FF"/>
    <a:srgbClr val="BBE0E3"/>
    <a:srgbClr val="E26100"/>
    <a:srgbClr val="63B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14" autoAdjust="0"/>
    <p:restoredTop sz="91088" autoAdjust="0"/>
  </p:normalViewPr>
  <p:slideViewPr>
    <p:cSldViewPr snapToObjects="1" showGuides="1">
      <p:cViewPr varScale="1">
        <p:scale>
          <a:sx n="112" d="100"/>
          <a:sy n="112" d="100"/>
        </p:scale>
        <p:origin x="1008" y="176"/>
      </p:cViewPr>
      <p:guideLst>
        <p:guide orient="horz" pos="2137"/>
        <p:guide orient="horz" pos="2840"/>
        <p:guide orient="horz" pos="3906"/>
        <p:guide orient="horz" pos="346"/>
        <p:guide orient="horz" pos="3725"/>
        <p:guide orient="horz" pos="935"/>
        <p:guide orient="horz" pos="210"/>
        <p:guide orient="horz" pos="3634"/>
        <p:guide orient="horz" pos="1026"/>
        <p:guide orient="horz" pos="845"/>
        <p:guide orient="horz" pos="640"/>
        <p:guide orient="horz" pos="822"/>
        <p:guide orient="horz" pos="2364"/>
        <p:guide pos="2880"/>
        <p:guide pos="3039"/>
        <p:guide pos="408"/>
        <p:guide pos="295"/>
        <p:guide pos="5443"/>
      </p:guideLst>
    </p:cSldViewPr>
  </p:slideViewPr>
  <p:outlineViewPr>
    <p:cViewPr>
      <p:scale>
        <a:sx n="33" d="100"/>
        <a:sy n="33" d="100"/>
      </p:scale>
      <p:origin x="0" y="6942"/>
    </p:cViewPr>
  </p:outlineViewPr>
  <p:notesTextViewPr>
    <p:cViewPr>
      <p:scale>
        <a:sx n="1" d="1"/>
        <a:sy n="1" d="1"/>
      </p:scale>
      <p:origin x="0" y="0"/>
    </p:cViewPr>
  </p:notesTextViewPr>
  <p:sorterViewPr>
    <p:cViewPr>
      <p:scale>
        <a:sx n="100" d="100"/>
        <a:sy n="100" d="100"/>
      </p:scale>
      <p:origin x="0" y="5478"/>
    </p:cViewPr>
  </p:sorterViewPr>
  <p:notesViewPr>
    <p:cSldViewPr snapToObjects="1" showGuides="1">
      <p:cViewPr varScale="1">
        <p:scale>
          <a:sx n="38" d="100"/>
          <a:sy n="38" d="100"/>
        </p:scale>
        <p:origin x="-1746" y="-108"/>
      </p:cViewPr>
      <p:guideLst>
        <p:guide orient="horz" pos="3224"/>
        <p:guide pos="2235"/>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5981" cy="512379"/>
          </a:xfrm>
          <a:prstGeom prst="rect">
            <a:avLst/>
          </a:prstGeom>
        </p:spPr>
        <p:txBody>
          <a:bodyPr vert="horz" lIns="99041" tIns="49521" rIns="99041" bIns="49521"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4021682" y="0"/>
            <a:ext cx="3075981" cy="512379"/>
          </a:xfrm>
          <a:prstGeom prst="rect">
            <a:avLst/>
          </a:prstGeom>
        </p:spPr>
        <p:txBody>
          <a:bodyPr vert="horz" lIns="99041" tIns="49521" rIns="99041" bIns="49521" rtlCol="0"/>
          <a:lstStyle>
            <a:lvl1pPr algn="r" eaLnBrk="1" fontAlgn="auto" hangingPunct="1">
              <a:spcBef>
                <a:spcPts val="0"/>
              </a:spcBef>
              <a:spcAft>
                <a:spcPts val="0"/>
              </a:spcAft>
              <a:defRPr sz="1300">
                <a:latin typeface="+mn-lt"/>
                <a:ea typeface="+mn-ea"/>
              </a:defRPr>
            </a:lvl1pPr>
          </a:lstStyle>
          <a:p>
            <a:pPr>
              <a:defRPr/>
            </a:pPr>
            <a:fld id="{1F17E98C-03DD-4B49-8353-CFE152F8015C}" type="datetimeFigureOut">
              <a:rPr lang="ja-JP" altLang="en-US"/>
              <a:pPr>
                <a:defRPr/>
              </a:pPr>
              <a:t>2021/2/15</a:t>
            </a:fld>
            <a:endParaRPr lang="ja-JP" altLang="en-US"/>
          </a:p>
        </p:txBody>
      </p:sp>
      <p:sp>
        <p:nvSpPr>
          <p:cNvPr id="4" name="フッター プレースホルダー 3"/>
          <p:cNvSpPr>
            <a:spLocks noGrp="1"/>
          </p:cNvSpPr>
          <p:nvPr>
            <p:ph type="ftr" sz="quarter" idx="2"/>
          </p:nvPr>
        </p:nvSpPr>
        <p:spPr>
          <a:xfrm>
            <a:off x="0" y="9720613"/>
            <a:ext cx="3075981" cy="512379"/>
          </a:xfrm>
          <a:prstGeom prst="rect">
            <a:avLst/>
          </a:prstGeom>
        </p:spPr>
        <p:txBody>
          <a:bodyPr vert="horz" lIns="99041" tIns="49521" rIns="99041" bIns="49521"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4021682" y="9720613"/>
            <a:ext cx="3075981" cy="512379"/>
          </a:xfrm>
          <a:prstGeom prst="rect">
            <a:avLst/>
          </a:prstGeom>
        </p:spPr>
        <p:txBody>
          <a:bodyPr vert="horz" wrap="square" lIns="99041" tIns="49521" rIns="99041" bIns="49521" numCol="1" anchor="b" anchorCtr="0" compatLnSpc="1">
            <a:prstTxWarp prst="textNoShape">
              <a:avLst/>
            </a:prstTxWarp>
          </a:bodyPr>
          <a:lstStyle>
            <a:lvl1pPr algn="r" eaLnBrk="1" hangingPunct="1">
              <a:defRPr sz="1300">
                <a:latin typeface="Calibri" pitchFamily="34" charset="0"/>
              </a:defRPr>
            </a:lvl1pPr>
          </a:lstStyle>
          <a:p>
            <a:fld id="{4BA115A6-B5A1-485A-8AC9-312E35C95DDB}" type="slidenum">
              <a:rPr lang="ja-JP" altLang="en-US"/>
              <a:pPr/>
              <a:t>‹#›</a:t>
            </a:fld>
            <a:endParaRPr lang="en-US" altLang="ja-JP"/>
          </a:p>
        </p:txBody>
      </p:sp>
    </p:spTree>
    <p:extLst>
      <p:ext uri="{BB962C8B-B14F-4D97-AF65-F5344CB8AC3E}">
        <p14:creationId xmlns:p14="http://schemas.microsoft.com/office/powerpoint/2010/main" val="122549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5981" cy="512379"/>
          </a:xfrm>
          <a:prstGeom prst="rect">
            <a:avLst/>
          </a:prstGeom>
        </p:spPr>
        <p:txBody>
          <a:bodyPr vert="horz" lIns="99041" tIns="49521" rIns="99041" bIns="49521"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4021682" y="0"/>
            <a:ext cx="3075981" cy="512379"/>
          </a:xfrm>
          <a:prstGeom prst="rect">
            <a:avLst/>
          </a:prstGeom>
        </p:spPr>
        <p:txBody>
          <a:bodyPr vert="horz" lIns="99041" tIns="49521" rIns="99041" bIns="49521" rtlCol="0"/>
          <a:lstStyle>
            <a:lvl1pPr algn="r" eaLnBrk="1" fontAlgn="auto" hangingPunct="1">
              <a:spcBef>
                <a:spcPts val="0"/>
              </a:spcBef>
              <a:spcAft>
                <a:spcPts val="0"/>
              </a:spcAft>
              <a:defRPr sz="1300">
                <a:latin typeface="+mn-lt"/>
                <a:ea typeface="+mn-ea"/>
              </a:defRPr>
            </a:lvl1pPr>
          </a:lstStyle>
          <a:p>
            <a:pPr>
              <a:defRPr/>
            </a:pPr>
            <a:fld id="{C17D27DD-D397-480D-ACF9-7B1769C39E97}" type="datetimeFigureOut">
              <a:rPr lang="ja-JP" altLang="en-US"/>
              <a:pPr>
                <a:defRPr/>
              </a:pPr>
              <a:t>2021/2/15</a:t>
            </a:fld>
            <a:endParaRPr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41" tIns="49521" rIns="99041" bIns="49521" rtlCol="0" anchor="ctr"/>
          <a:lstStyle/>
          <a:p>
            <a:pPr lvl="0"/>
            <a:endParaRPr lang="ja-JP" altLang="en-US" noProof="0"/>
          </a:p>
        </p:txBody>
      </p:sp>
      <p:sp>
        <p:nvSpPr>
          <p:cNvPr id="5" name="ノート プレースホルダー 4"/>
          <p:cNvSpPr>
            <a:spLocks noGrp="1"/>
          </p:cNvSpPr>
          <p:nvPr>
            <p:ph type="body" sz="quarter" idx="3"/>
          </p:nvPr>
        </p:nvSpPr>
        <p:spPr>
          <a:xfrm>
            <a:off x="710094" y="4861117"/>
            <a:ext cx="5679113" cy="4606549"/>
          </a:xfrm>
          <a:prstGeom prst="rect">
            <a:avLst/>
          </a:prstGeom>
        </p:spPr>
        <p:txBody>
          <a:bodyPr vert="horz" lIns="99041" tIns="49521" rIns="99041" bIns="4952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720613"/>
            <a:ext cx="3075981" cy="512379"/>
          </a:xfrm>
          <a:prstGeom prst="rect">
            <a:avLst/>
          </a:prstGeom>
        </p:spPr>
        <p:txBody>
          <a:bodyPr vert="horz" lIns="99041" tIns="49521" rIns="99041" bIns="49521"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4021682" y="9720613"/>
            <a:ext cx="3075981" cy="512379"/>
          </a:xfrm>
          <a:prstGeom prst="rect">
            <a:avLst/>
          </a:prstGeom>
        </p:spPr>
        <p:txBody>
          <a:bodyPr vert="horz" wrap="square" lIns="99041" tIns="49521" rIns="99041" bIns="49521" numCol="1" anchor="b" anchorCtr="0" compatLnSpc="1">
            <a:prstTxWarp prst="textNoShape">
              <a:avLst/>
            </a:prstTxWarp>
          </a:bodyPr>
          <a:lstStyle>
            <a:lvl1pPr algn="r" eaLnBrk="1" hangingPunct="1">
              <a:defRPr sz="1300">
                <a:latin typeface="Calibri" pitchFamily="34" charset="0"/>
              </a:defRPr>
            </a:lvl1pPr>
          </a:lstStyle>
          <a:p>
            <a:fld id="{CAE62415-0EC4-49EE-A9AA-6B00219F27D8}" type="slidenum">
              <a:rPr lang="ja-JP" altLang="en-US"/>
              <a:pPr/>
              <a:t>‹#›</a:t>
            </a:fld>
            <a:endParaRPr lang="en-US" altLang="ja-JP"/>
          </a:p>
        </p:txBody>
      </p:sp>
    </p:spTree>
    <p:extLst>
      <p:ext uri="{BB962C8B-B14F-4D97-AF65-F5344CB8AC3E}">
        <p14:creationId xmlns:p14="http://schemas.microsoft.com/office/powerpoint/2010/main" val="699259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1</a:t>
            </a:fld>
            <a:endParaRPr lang="en-US" altLang="ja-JP"/>
          </a:p>
        </p:txBody>
      </p:sp>
    </p:spTree>
    <p:extLst>
      <p:ext uri="{BB962C8B-B14F-4D97-AF65-F5344CB8AC3E}">
        <p14:creationId xmlns:p14="http://schemas.microsoft.com/office/powerpoint/2010/main" val="85887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5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0F2B9F9E-1294-4FC3-A7DE-D5A2A87287E6}" type="slidenum">
              <a:rPr lang="ja-JP" altLang="en-US">
                <a:latin typeface="Calibri" pitchFamily="34" charset="0"/>
              </a:rPr>
              <a:pPr/>
              <a:t>15</a:t>
            </a:fld>
            <a:endParaRPr lang="en-US" altLang="ja-JP">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en-US" altLang="ja-JP" dirty="0"/>
              <a:t>3</a:t>
            </a:r>
            <a:r>
              <a:rPr lang="ja-JP" altLang="en-US" dirty="0"/>
              <a:t>月</a:t>
            </a:r>
            <a:r>
              <a:rPr lang="en-US" altLang="ja-JP" dirty="0"/>
              <a:t>17</a:t>
            </a:r>
            <a:r>
              <a:rPr lang="ja-JP" altLang="en-US" dirty="0"/>
              <a:t>日にはこのようなニュースが配信されていました。吸引ができず、患者が死亡したというものです。電気や水を必要としない吸引器はぜひ準備すべきものと思います。</a:t>
            </a:r>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16</a:t>
            </a:fld>
            <a:endParaRPr lang="en-US" altLang="ja-JP"/>
          </a:p>
        </p:txBody>
      </p:sp>
    </p:spTree>
    <p:extLst>
      <p:ext uri="{BB962C8B-B14F-4D97-AF65-F5344CB8AC3E}">
        <p14:creationId xmlns:p14="http://schemas.microsoft.com/office/powerpoint/2010/main" val="391017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a:t>ISO 7396-1</a:t>
            </a:r>
            <a:r>
              <a:rPr lang="ja-JP" altLang="en-US" dirty="0"/>
              <a:t>では、医療ガス供給源設備の</a:t>
            </a:r>
            <a:r>
              <a:rPr lang="en-US" altLang="ja-JP" dirty="0"/>
              <a:t>3</a:t>
            </a:r>
            <a:r>
              <a:rPr lang="ja-JP" altLang="en-US" dirty="0"/>
              <a:t>重化を推奨しています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17</a:t>
            </a:fld>
            <a:endParaRPr lang="en-US" altLang="ja-JP"/>
          </a:p>
        </p:txBody>
      </p:sp>
    </p:spTree>
    <p:extLst>
      <p:ext uri="{BB962C8B-B14F-4D97-AF65-F5344CB8AC3E}">
        <p14:creationId xmlns:p14="http://schemas.microsoft.com/office/powerpoint/2010/main" val="205609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第一供給源から第二供給源に圧較差で自動的に切り替わるが、切り替わってから第一供給源のバルブを閉じる</a:t>
            </a:r>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1996783C-4193-454E-B7C9-3370FD7D7453}" type="slidenum">
              <a:rPr lang="ja-JP" altLang="en-US">
                <a:latin typeface="Calibri" pitchFamily="34" charset="0"/>
              </a:rPr>
              <a:pPr/>
              <a:t>19</a:t>
            </a:fld>
            <a:endParaRPr lang="en-US" altLang="ja-JP">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1996783C-4193-454E-B7C9-3370FD7D7453}" type="slidenum">
              <a:rPr lang="ja-JP" altLang="en-US">
                <a:latin typeface="Calibri" pitchFamily="34" charset="0"/>
              </a:rPr>
              <a:pPr/>
              <a:t>20</a:t>
            </a:fld>
            <a:endParaRPr lang="en-US" altLang="ja-JP">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68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5EC0EA25-C165-4B00-9753-567F6EDEF517}" type="slidenum">
              <a:rPr lang="ja-JP" altLang="en-US">
                <a:latin typeface="Calibri" pitchFamily="34" charset="0"/>
              </a:rPr>
              <a:pPr/>
              <a:t>22</a:t>
            </a:fld>
            <a:endParaRPr lang="en-US" altLang="ja-JP">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89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3E81C534-52B0-4916-84B8-415FE97A0594}" type="slidenum">
              <a:rPr lang="ja-JP" altLang="en-US">
                <a:latin typeface="Calibri" pitchFamily="34" charset="0"/>
              </a:rPr>
              <a:pPr/>
              <a:t>23</a:t>
            </a:fld>
            <a:endParaRPr lang="en-US" altLang="ja-JP">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24</a:t>
            </a:fld>
            <a:endParaRPr lang="en-US" altLang="ja-JP"/>
          </a:p>
        </p:txBody>
      </p:sp>
    </p:spTree>
    <p:extLst>
      <p:ext uri="{BB962C8B-B14F-4D97-AF65-F5344CB8AC3E}">
        <p14:creationId xmlns:p14="http://schemas.microsoft.com/office/powerpoint/2010/main" val="304858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419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E2102867-646C-4279-9D4D-8175DE25E50C}" type="slidenum">
              <a:rPr lang="ja-JP" altLang="en-US">
                <a:latin typeface="Calibri" pitchFamily="34" charset="0"/>
              </a:rPr>
              <a:pPr/>
              <a:t>25</a:t>
            </a:fld>
            <a:endParaRPr lang="en-US" altLang="ja-JP">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30</a:t>
            </a:fld>
            <a:endParaRPr lang="en-US" altLang="ja-JP"/>
          </a:p>
        </p:txBody>
      </p:sp>
    </p:spTree>
    <p:extLst>
      <p:ext uri="{BB962C8B-B14F-4D97-AF65-F5344CB8AC3E}">
        <p14:creationId xmlns:p14="http://schemas.microsoft.com/office/powerpoint/2010/main" val="317191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南三陸町公立志津川病院。</a:t>
            </a:r>
            <a:r>
              <a:rPr lang="en-US" altLang="ja-JP" dirty="0"/>
              <a:t>4</a:t>
            </a:r>
            <a:r>
              <a:rPr lang="ja-JP" altLang="en-US" dirty="0"/>
              <a:t>階まで津波に襲われ</a:t>
            </a:r>
            <a:r>
              <a:rPr lang="en-US" altLang="ja-JP" dirty="0"/>
              <a:t>75</a:t>
            </a:r>
            <a:r>
              <a:rPr lang="ja-JP" altLang="en-US" dirty="0"/>
              <a:t>人死亡</a:t>
            </a:r>
            <a:endParaRPr lang="en-US" altLang="ja-JP" dirty="0"/>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C4399A81-7F7E-4AAF-8D09-BF17C048A12E}" type="slidenum">
              <a:rPr lang="ja-JP" altLang="en-US">
                <a:latin typeface="Calibri" pitchFamily="34" charset="0"/>
              </a:rPr>
              <a:pPr/>
              <a:t>2</a:t>
            </a:fld>
            <a:endParaRPr lang="en-US" altLang="ja-JP">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31</a:t>
            </a:fld>
            <a:endParaRPr lang="en-US" altLang="ja-JP"/>
          </a:p>
        </p:txBody>
      </p:sp>
    </p:spTree>
    <p:extLst>
      <p:ext uri="{BB962C8B-B14F-4D97-AF65-F5344CB8AC3E}">
        <p14:creationId xmlns:p14="http://schemas.microsoft.com/office/powerpoint/2010/main" val="203757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32</a:t>
            </a:fld>
            <a:endParaRPr lang="en-US" altLang="ja-JP"/>
          </a:p>
        </p:txBody>
      </p:sp>
    </p:spTree>
    <p:extLst>
      <p:ext uri="{BB962C8B-B14F-4D97-AF65-F5344CB8AC3E}">
        <p14:creationId xmlns:p14="http://schemas.microsoft.com/office/powerpoint/2010/main" val="213094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33</a:t>
            </a:fld>
            <a:endParaRPr lang="en-US" altLang="ja-JP"/>
          </a:p>
        </p:txBody>
      </p:sp>
    </p:spTree>
    <p:extLst>
      <p:ext uri="{BB962C8B-B14F-4D97-AF65-F5344CB8AC3E}">
        <p14:creationId xmlns:p14="http://schemas.microsoft.com/office/powerpoint/2010/main" val="1491752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AE62415-0EC4-49EE-A9AA-6B00219F27D8}" type="slidenum">
              <a:rPr lang="ja-JP" altLang="en-US"/>
              <a:pPr/>
              <a:t>34</a:t>
            </a:fld>
            <a:endParaRPr lang="en-US" altLang="ja-JP"/>
          </a:p>
        </p:txBody>
      </p:sp>
    </p:spTree>
    <p:extLst>
      <p:ext uri="{BB962C8B-B14F-4D97-AF65-F5344CB8AC3E}">
        <p14:creationId xmlns:p14="http://schemas.microsoft.com/office/powerpoint/2010/main" val="306705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35</a:t>
            </a:fld>
            <a:endParaRPr lang="en-US" altLang="ja-JP"/>
          </a:p>
        </p:txBody>
      </p:sp>
    </p:spTree>
    <p:extLst>
      <p:ext uri="{BB962C8B-B14F-4D97-AF65-F5344CB8AC3E}">
        <p14:creationId xmlns:p14="http://schemas.microsoft.com/office/powerpoint/2010/main" val="406679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36</a:t>
            </a:fld>
            <a:endParaRPr lang="en-US" altLang="ja-JP"/>
          </a:p>
        </p:txBody>
      </p:sp>
    </p:spTree>
    <p:extLst>
      <p:ext uri="{BB962C8B-B14F-4D97-AF65-F5344CB8AC3E}">
        <p14:creationId xmlns:p14="http://schemas.microsoft.com/office/powerpoint/2010/main" val="2573706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定置式超低温液化ガス貯槽に貯蔵されている</a:t>
            </a:r>
            <a:r>
              <a:rPr lang="en-US" altLang="ja-JP" dirty="0"/>
              <a:t>-183</a:t>
            </a:r>
            <a:r>
              <a:rPr lang="ja-JP" altLang="en-US" dirty="0"/>
              <a:t>℃の液体酸素を内層内圧力</a:t>
            </a:r>
            <a:r>
              <a:rPr lang="en-US" altLang="ja-JP" dirty="0"/>
              <a:t>(</a:t>
            </a:r>
            <a:r>
              <a:rPr lang="ja-JP" altLang="en-US" dirty="0"/>
              <a:t>自圧）で送気用蒸発器に押し出し、院内に送気される。</a:t>
            </a:r>
            <a:endParaRPr lang="en-US" altLang="ja-JP" dirty="0"/>
          </a:p>
          <a:p>
            <a:pPr eaLnBrk="1" hangingPunct="1">
              <a:spcBef>
                <a:spcPct val="0"/>
              </a:spcBef>
            </a:pPr>
            <a:endParaRPr lang="en-US" altLang="ja-JP" dirty="0"/>
          </a:p>
          <a:p>
            <a:pPr eaLnBrk="1" hangingPunct="1">
              <a:spcBef>
                <a:spcPct val="0"/>
              </a:spcBef>
            </a:pPr>
            <a:r>
              <a:rPr lang="ja-JP" altLang="en-US" dirty="0"/>
              <a:t>酸素→液体酸素タンク，酸素マニフォールド，配管，アウトレット</a:t>
            </a:r>
            <a:endParaRPr lang="en-US" altLang="ja-JP" dirty="0"/>
          </a:p>
          <a:p>
            <a:pPr eaLnBrk="1" hangingPunct="1">
              <a:spcBef>
                <a:spcPct val="0"/>
              </a:spcBef>
            </a:pPr>
            <a:r>
              <a:rPr lang="en-US" altLang="ja-JP" dirty="0"/>
              <a:t>	</a:t>
            </a:r>
            <a:r>
              <a:rPr lang="ja-JP" altLang="en-US" dirty="0"/>
              <a:t>・　酸素供給に水や電気は必要ない</a:t>
            </a:r>
            <a:endParaRPr lang="en-US" altLang="ja-JP" dirty="0"/>
          </a:p>
          <a:p>
            <a:pPr eaLnBrk="1" hangingPunct="1">
              <a:spcBef>
                <a:spcPct val="0"/>
              </a:spcBef>
            </a:pPr>
            <a:r>
              <a:rPr lang="en-US" altLang="ja-JP" dirty="0"/>
              <a:t>	</a:t>
            </a:r>
            <a:r>
              <a:rPr lang="ja-JP" altLang="en-US" dirty="0"/>
              <a:t>・　配管には接続部はなく，すべて溶接されている．シャットオフバルブが</a:t>
            </a:r>
            <a:endParaRPr lang="en-US" altLang="ja-JP" dirty="0"/>
          </a:p>
          <a:p>
            <a:pPr eaLnBrk="1" hangingPunct="1">
              <a:spcBef>
                <a:spcPct val="0"/>
              </a:spcBef>
            </a:pPr>
            <a:r>
              <a:rPr lang="en-US" altLang="ja-JP" dirty="0"/>
              <a:t>	</a:t>
            </a:r>
            <a:r>
              <a:rPr lang="ja-JP" altLang="en-US" dirty="0"/>
              <a:t>　　最初の接続部である．</a:t>
            </a:r>
            <a:endParaRPr lang="en-US" altLang="ja-JP" dirty="0"/>
          </a:p>
          <a:p>
            <a:pPr eaLnBrk="1" hangingPunct="1">
              <a:spcBef>
                <a:spcPct val="0"/>
              </a:spcBef>
            </a:pPr>
            <a:r>
              <a:rPr lang="en-US" altLang="ja-JP" dirty="0"/>
              <a:t>	</a:t>
            </a:r>
            <a:r>
              <a:rPr lang="ja-JP" altLang="en-US" dirty="0"/>
              <a:t>・　しかし，この液体酸素タンク，マニフォールド，配管が損傷した場合，</a:t>
            </a:r>
            <a:endParaRPr lang="en-US" altLang="ja-JP" dirty="0"/>
          </a:p>
          <a:p>
            <a:pPr eaLnBrk="1" hangingPunct="1">
              <a:spcBef>
                <a:spcPct val="0"/>
              </a:spcBef>
            </a:pPr>
            <a:r>
              <a:rPr lang="en-US" altLang="ja-JP" dirty="0"/>
              <a:t>	</a:t>
            </a:r>
            <a:r>
              <a:rPr lang="ja-JP" altLang="en-US" dirty="0"/>
              <a:t>　　携帯用酸素ボンベ，酸素圧縮器（電気が必要）</a:t>
            </a:r>
            <a:endParaRPr lang="en-US" altLang="ja-JP" dirty="0"/>
          </a:p>
          <a:p>
            <a:pPr eaLnBrk="1" hangingPunct="1">
              <a:spcBef>
                <a:spcPct val="0"/>
              </a:spcBef>
            </a:pPr>
            <a:endParaRPr lang="ja-JP" altLang="en-US" dirty="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606A5FEA-84D2-484D-84C8-636F6B8437AC}" type="slidenum">
              <a:rPr lang="ja-JP" altLang="en-US">
                <a:latin typeface="Calibri" pitchFamily="34" charset="0"/>
              </a:rPr>
              <a:pPr/>
              <a:t>37</a:t>
            </a:fld>
            <a:endParaRPr lang="en-US" altLang="ja-JP">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b="1" dirty="0"/>
              <a:t>緊急導入口が設置されていない部所では、シャットオフバルブの供給区域を確認し、区域内の酸素アウトレットにボンベを接続して、シャットオフバルブを閉鎖する</a:t>
            </a:r>
          </a:p>
          <a:p>
            <a:pPr eaLnBrk="1" hangingPunct="1">
              <a:spcBef>
                <a:spcPct val="0"/>
              </a:spcBef>
            </a:pPr>
            <a:endParaRPr lang="ja-JP" altLang="en-US" dirty="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606A5FEA-84D2-484D-84C8-636F6B8437AC}" type="slidenum">
              <a:rPr lang="ja-JP" altLang="en-US">
                <a:latin typeface="Calibri" pitchFamily="34" charset="0"/>
              </a:rPr>
              <a:pPr/>
              <a:t>38</a:t>
            </a:fld>
            <a:endParaRPr lang="en-US" altLang="ja-JP">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606A5FEA-84D2-484D-84C8-636F6B8437AC}" type="slidenum">
              <a:rPr lang="ja-JP" altLang="en-US">
                <a:latin typeface="Calibri" pitchFamily="34" charset="0"/>
              </a:rPr>
              <a:pPr/>
              <a:t>39</a:t>
            </a:fld>
            <a:endParaRPr lang="en-US" altLang="ja-JP">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7351" eaLnBrk="1" hangingPunct="1">
              <a:spcBef>
                <a:spcPct val="0"/>
              </a:spcBef>
              <a:defRPr/>
            </a:pPr>
            <a:r>
              <a:rPr lang="ja-JP" altLang="en-US" dirty="0"/>
              <a:t>緊急導入口付シャットオフバルブのある施設では、シャットオフォバルブの上にあるアウトレットに</a:t>
            </a:r>
            <a:r>
              <a:rPr lang="en-US" altLang="ja-JP" dirty="0"/>
              <a:t>7000L</a:t>
            </a:r>
            <a:r>
              <a:rPr lang="ja-JP" altLang="en-US" dirty="0"/>
              <a:t>酸素ボンベを接続し、シャットオフバルブを閉鎖する</a:t>
            </a:r>
          </a:p>
          <a:p>
            <a:pPr eaLnBrk="1" hangingPunct="1">
              <a:spcBef>
                <a:spcPct val="0"/>
              </a:spcBef>
            </a:pPr>
            <a:endParaRPr lang="ja-JP" altLang="en-US" dirty="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606A5FEA-84D2-484D-84C8-636F6B8437AC}" type="slidenum">
              <a:rPr lang="ja-JP" altLang="en-US">
                <a:latin typeface="Calibri" pitchFamily="34" charset="0"/>
              </a:rPr>
              <a:pPr/>
              <a:t>40</a:t>
            </a:fld>
            <a:endParaRPr lang="en-US" altLang="ja-JP">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ボンベを固定していた鎖がちぎれている</a:t>
            </a:r>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62EB2FCF-7A8C-4504-97A9-CB3666A097C2}" type="slidenum">
              <a:rPr lang="ja-JP" altLang="en-US">
                <a:latin typeface="Calibri" pitchFamily="34" charset="0"/>
              </a:rPr>
              <a:pPr/>
              <a:t>3</a:t>
            </a:fld>
            <a:endParaRPr lang="en-US" altLang="ja-JP">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41</a:t>
            </a:fld>
            <a:endParaRPr lang="en-US" altLang="ja-JP"/>
          </a:p>
        </p:txBody>
      </p:sp>
    </p:spTree>
    <p:extLst>
      <p:ext uri="{BB962C8B-B14F-4D97-AF65-F5344CB8AC3E}">
        <p14:creationId xmlns:p14="http://schemas.microsoft.com/office/powerpoint/2010/main" val="1942846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逆走システムの酸素ボンベには、圧力警報器がついていないので、使用時は常時圧力を監視することが必要である。</a:t>
            </a:r>
            <a:endParaRPr lang="en-US" altLang="ja-JP" dirty="0"/>
          </a:p>
          <a:p>
            <a:pPr eaLnBrk="1" hangingPunct="1">
              <a:spcBef>
                <a:spcPct val="0"/>
              </a:spcBef>
            </a:pPr>
            <a:r>
              <a:rPr lang="ja-JP" altLang="en-US" dirty="0"/>
              <a:t>逆走システムを長時間使用しなければいけない時は、予備ボンベを準備し、酸素が遮断されないようにする。緊急酸素導入口付アウトレットのない施設では、同じ区域内の別の酸素アウトレットに予備ボンベを接続しておき、遮断されないように切り替える。緊急酸素導入口付アウトレットを使用している施設では、２本以上酸素ボンベを接続できるアダプターを使用する。</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42</a:t>
            </a:fld>
            <a:endParaRPr lang="en-US" altLang="ja-JP"/>
          </a:p>
        </p:txBody>
      </p:sp>
    </p:spTree>
    <p:extLst>
      <p:ext uri="{BB962C8B-B14F-4D97-AF65-F5344CB8AC3E}">
        <p14:creationId xmlns:p14="http://schemas.microsoft.com/office/powerpoint/2010/main" val="2021925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43</a:t>
            </a:fld>
            <a:endParaRPr lang="en-US" altLang="ja-JP"/>
          </a:p>
        </p:txBody>
      </p:sp>
    </p:spTree>
    <p:extLst>
      <p:ext uri="{BB962C8B-B14F-4D97-AF65-F5344CB8AC3E}">
        <p14:creationId xmlns:p14="http://schemas.microsoft.com/office/powerpoint/2010/main" val="3426066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eaLnBrk="1" hangingPunct="1">
              <a:spcBef>
                <a:spcPct val="0"/>
              </a:spcBef>
            </a:pPr>
            <a:r>
              <a:rPr lang="ja-JP" altLang="en-US" dirty="0"/>
              <a:t>シャットオフバルブ操作実施者は、平時にシャットオフバルブの場所、供給区域を熟知</a:t>
            </a:r>
            <a:endParaRPr lang="ja-JP" altLang="ja-JP" sz="2900" dirty="0"/>
          </a:p>
          <a:p>
            <a:pPr eaLnBrk="1" hangingPunct="1">
              <a:spcBef>
                <a:spcPct val="0"/>
              </a:spcBef>
            </a:pPr>
            <a:r>
              <a:rPr lang="ja-JP" altLang="en-US" dirty="0"/>
              <a:t>している必要がある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44</a:t>
            </a:fld>
            <a:endParaRPr lang="en-US" altLang="ja-JP"/>
          </a:p>
        </p:txBody>
      </p:sp>
    </p:spTree>
    <p:extLst>
      <p:ext uri="{BB962C8B-B14F-4D97-AF65-F5344CB8AC3E}">
        <p14:creationId xmlns:p14="http://schemas.microsoft.com/office/powerpoint/2010/main" val="2021925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46</a:t>
            </a:fld>
            <a:endParaRPr lang="en-US" altLang="ja-JP"/>
          </a:p>
        </p:txBody>
      </p:sp>
    </p:spTree>
    <p:extLst>
      <p:ext uri="{BB962C8B-B14F-4D97-AF65-F5344CB8AC3E}">
        <p14:creationId xmlns:p14="http://schemas.microsoft.com/office/powerpoint/2010/main" val="3477313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48</a:t>
            </a:fld>
            <a:endParaRPr lang="en-US" altLang="ja-JP"/>
          </a:p>
        </p:txBody>
      </p:sp>
    </p:spTree>
    <p:extLst>
      <p:ext uri="{BB962C8B-B14F-4D97-AF65-F5344CB8AC3E}">
        <p14:creationId xmlns:p14="http://schemas.microsoft.com/office/powerpoint/2010/main" val="3617457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49</a:t>
            </a:fld>
            <a:endParaRPr lang="en-US" altLang="ja-JP"/>
          </a:p>
        </p:txBody>
      </p:sp>
    </p:spTree>
    <p:extLst>
      <p:ext uri="{BB962C8B-B14F-4D97-AF65-F5344CB8AC3E}">
        <p14:creationId xmlns:p14="http://schemas.microsoft.com/office/powerpoint/2010/main" val="410485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50</a:t>
            </a:fld>
            <a:endParaRPr lang="en-US" altLang="ja-JP"/>
          </a:p>
        </p:txBody>
      </p:sp>
    </p:spTree>
    <p:extLst>
      <p:ext uri="{BB962C8B-B14F-4D97-AF65-F5344CB8AC3E}">
        <p14:creationId xmlns:p14="http://schemas.microsoft.com/office/powerpoint/2010/main" val="4287901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52</a:t>
            </a:fld>
            <a:endParaRPr lang="en-US" altLang="ja-JP"/>
          </a:p>
        </p:txBody>
      </p:sp>
    </p:spTree>
    <p:extLst>
      <p:ext uri="{BB962C8B-B14F-4D97-AF65-F5344CB8AC3E}">
        <p14:creationId xmlns:p14="http://schemas.microsoft.com/office/powerpoint/2010/main" val="943474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b="1" dirty="0"/>
              <a:t>生命維持に不可欠な機器は非常電源に接続</a:t>
            </a:r>
            <a:endParaRPr lang="en-US" altLang="ja-JP" b="1" dirty="0"/>
          </a:p>
          <a:p>
            <a:pPr eaLnBrk="1" hangingPunct="1">
              <a:spcBef>
                <a:spcPct val="0"/>
              </a:spcBef>
            </a:pPr>
            <a:r>
              <a:rPr lang="ja-JP" altLang="en-US" b="1" dirty="0"/>
              <a:t>一分枝回路に多くの機器を接続しない</a:t>
            </a:r>
            <a:br>
              <a:rPr lang="en-US" altLang="ja-JP" b="1" dirty="0"/>
            </a:br>
            <a:r>
              <a:rPr lang="en-US" altLang="ja-JP" b="1" dirty="0"/>
              <a:t>	</a:t>
            </a:r>
            <a:r>
              <a:rPr lang="ja-JP" altLang="en-US" b="1" dirty="0"/>
              <a:t>（許容量以下で機器を接続）</a:t>
            </a:r>
            <a:endParaRPr lang="en-US" altLang="ja-JP" b="1" dirty="0"/>
          </a:p>
          <a:p>
            <a:pPr eaLnBrk="1" hangingPunct="1">
              <a:spcBef>
                <a:spcPct val="0"/>
              </a:spcBef>
            </a:pPr>
            <a:r>
              <a:rPr lang="ja-JP" altLang="en-US" b="1" dirty="0"/>
              <a:t>バッテリー内蔵機器は常に充電</a:t>
            </a:r>
            <a:endParaRPr lang="en-US" altLang="ja-JP" b="1" dirty="0"/>
          </a:p>
          <a:p>
            <a:pPr eaLnBrk="1" hangingPunct="1">
              <a:spcBef>
                <a:spcPct val="0"/>
              </a:spcBef>
            </a:pPr>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7DC0FB2F-0C8A-4ABD-ABDD-99F1CCE0653B}" type="slidenum">
              <a:rPr lang="ja-JP" altLang="en-US">
                <a:latin typeface="Calibri" pitchFamily="34" charset="0"/>
              </a:rPr>
              <a:pPr/>
              <a:t>53</a:t>
            </a:fld>
            <a:endParaRPr lang="en-US" altLang="ja-JP">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床に固定したボルトがはずれ、配管が断裂している</a:t>
            </a:r>
          </a:p>
        </p:txBody>
      </p:sp>
      <p:sp>
        <p:nvSpPr>
          <p:cNvPr id="102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143E40A8-0C23-442C-BC31-9EAC2B4ED991}" type="slidenum">
              <a:rPr lang="ja-JP" altLang="en-US">
                <a:latin typeface="Calibri" pitchFamily="34" charset="0"/>
              </a:rPr>
              <a:pPr/>
              <a:t>4</a:t>
            </a:fld>
            <a:endParaRPr lang="en-US" altLang="ja-JP">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54</a:t>
            </a:fld>
            <a:endParaRPr lang="en-US" altLang="ja-JP"/>
          </a:p>
        </p:txBody>
      </p:sp>
    </p:spTree>
    <p:extLst>
      <p:ext uri="{BB962C8B-B14F-4D97-AF65-F5344CB8AC3E}">
        <p14:creationId xmlns:p14="http://schemas.microsoft.com/office/powerpoint/2010/main" val="3859680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55</a:t>
            </a:fld>
            <a:endParaRPr lang="en-US" altLang="ja-JP"/>
          </a:p>
        </p:txBody>
      </p:sp>
    </p:spTree>
    <p:extLst>
      <p:ext uri="{BB962C8B-B14F-4D97-AF65-F5344CB8AC3E}">
        <p14:creationId xmlns:p14="http://schemas.microsoft.com/office/powerpoint/2010/main" val="932350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56</a:t>
            </a:fld>
            <a:endParaRPr lang="en-US" altLang="ja-JP"/>
          </a:p>
        </p:txBody>
      </p:sp>
    </p:spTree>
    <p:extLst>
      <p:ext uri="{BB962C8B-B14F-4D97-AF65-F5344CB8AC3E}">
        <p14:creationId xmlns:p14="http://schemas.microsoft.com/office/powerpoint/2010/main" val="2989360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57</a:t>
            </a:fld>
            <a:endParaRPr lang="en-US" altLang="ja-JP"/>
          </a:p>
        </p:txBody>
      </p:sp>
    </p:spTree>
    <p:extLst>
      <p:ext uri="{BB962C8B-B14F-4D97-AF65-F5344CB8AC3E}">
        <p14:creationId xmlns:p14="http://schemas.microsoft.com/office/powerpoint/2010/main" val="3044036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58</a:t>
            </a:fld>
            <a:endParaRPr lang="en-US" altLang="ja-JP"/>
          </a:p>
        </p:txBody>
      </p:sp>
    </p:spTree>
    <p:extLst>
      <p:ext uri="{BB962C8B-B14F-4D97-AF65-F5344CB8AC3E}">
        <p14:creationId xmlns:p14="http://schemas.microsoft.com/office/powerpoint/2010/main" val="2902240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59</a:t>
            </a:fld>
            <a:endParaRPr lang="en-US" altLang="ja-JP"/>
          </a:p>
        </p:txBody>
      </p:sp>
    </p:spTree>
    <p:extLst>
      <p:ext uri="{BB962C8B-B14F-4D97-AF65-F5344CB8AC3E}">
        <p14:creationId xmlns:p14="http://schemas.microsoft.com/office/powerpoint/2010/main" val="409241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6</a:t>
            </a:fld>
            <a:endParaRPr lang="en-US" altLang="ja-JP"/>
          </a:p>
        </p:txBody>
      </p:sp>
    </p:spTree>
    <p:extLst>
      <p:ext uri="{BB962C8B-B14F-4D97-AF65-F5344CB8AC3E}">
        <p14:creationId xmlns:p14="http://schemas.microsoft.com/office/powerpoint/2010/main" val="243838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今まで、液体酸素は転倒や機能停止の被害がない</a:t>
            </a:r>
          </a:p>
        </p:txBody>
      </p:sp>
      <p:sp>
        <p:nvSpPr>
          <p:cNvPr id="163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7B65AD02-96C4-496D-AB5F-0F2209AFEEFC}" type="slidenum">
              <a:rPr lang="ja-JP" altLang="en-US">
                <a:latin typeface="Calibri" pitchFamily="34" charset="0"/>
              </a:rPr>
              <a:pPr/>
              <a:t>9</a:t>
            </a:fld>
            <a:endParaRPr lang="en-US" altLang="ja-JP">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ボンベは上</a:t>
            </a:r>
            <a:r>
              <a:rPr lang="en-US" altLang="ja-JP"/>
              <a:t>1/4,</a:t>
            </a:r>
            <a:r>
              <a:rPr lang="ja-JP" altLang="en-US"/>
              <a:t>下</a:t>
            </a:r>
            <a:r>
              <a:rPr lang="en-US" altLang="ja-JP"/>
              <a:t>1/4</a:t>
            </a:r>
            <a:r>
              <a:rPr lang="ja-JP" altLang="en-US"/>
              <a:t>を鎖、またはベルトでしっかり固定。ゆるんでいると引きちぎられて転倒する</a:t>
            </a:r>
          </a:p>
        </p:txBody>
      </p:sp>
      <p:sp>
        <p:nvSpPr>
          <p:cNvPr id="194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61598" indent="-292922">
              <a:defRPr kumimoji="1">
                <a:solidFill>
                  <a:schemeClr val="tx1"/>
                </a:solidFill>
                <a:latin typeface="Arial" charset="0"/>
                <a:ea typeface="ＭＳ Ｐゴシック" charset="-128"/>
              </a:defRPr>
            </a:lvl2pPr>
            <a:lvl3pPr marL="1171689" indent="-234338">
              <a:defRPr kumimoji="1">
                <a:solidFill>
                  <a:schemeClr val="tx1"/>
                </a:solidFill>
                <a:latin typeface="Arial" charset="0"/>
                <a:ea typeface="ＭＳ Ｐゴシック" charset="-128"/>
              </a:defRPr>
            </a:lvl3pPr>
            <a:lvl4pPr marL="1640365" indent="-234338">
              <a:defRPr kumimoji="1">
                <a:solidFill>
                  <a:schemeClr val="tx1"/>
                </a:solidFill>
                <a:latin typeface="Arial" charset="0"/>
                <a:ea typeface="ＭＳ Ｐゴシック" charset="-128"/>
              </a:defRPr>
            </a:lvl4pPr>
            <a:lvl5pPr marL="2109041" indent="-234338">
              <a:defRPr kumimoji="1">
                <a:solidFill>
                  <a:schemeClr val="tx1"/>
                </a:solidFill>
                <a:latin typeface="Arial" charset="0"/>
                <a:ea typeface="ＭＳ Ｐゴシック" charset="-128"/>
              </a:defRPr>
            </a:lvl5pPr>
            <a:lvl6pPr marL="2577716" indent="-234338" eaLnBrk="0" fontAlgn="base" hangingPunct="0">
              <a:spcBef>
                <a:spcPct val="0"/>
              </a:spcBef>
              <a:spcAft>
                <a:spcPct val="0"/>
              </a:spcAft>
              <a:defRPr kumimoji="1">
                <a:solidFill>
                  <a:schemeClr val="tx1"/>
                </a:solidFill>
                <a:latin typeface="Arial" charset="0"/>
                <a:ea typeface="ＭＳ Ｐゴシック" charset="-128"/>
              </a:defRPr>
            </a:lvl6pPr>
            <a:lvl7pPr marL="3046392" indent="-234338" eaLnBrk="0" fontAlgn="base" hangingPunct="0">
              <a:spcBef>
                <a:spcPct val="0"/>
              </a:spcBef>
              <a:spcAft>
                <a:spcPct val="0"/>
              </a:spcAft>
              <a:defRPr kumimoji="1">
                <a:solidFill>
                  <a:schemeClr val="tx1"/>
                </a:solidFill>
                <a:latin typeface="Arial" charset="0"/>
                <a:ea typeface="ＭＳ Ｐゴシック" charset="-128"/>
              </a:defRPr>
            </a:lvl7pPr>
            <a:lvl8pPr marL="3515068" indent="-234338" eaLnBrk="0" fontAlgn="base" hangingPunct="0">
              <a:spcBef>
                <a:spcPct val="0"/>
              </a:spcBef>
              <a:spcAft>
                <a:spcPct val="0"/>
              </a:spcAft>
              <a:defRPr kumimoji="1">
                <a:solidFill>
                  <a:schemeClr val="tx1"/>
                </a:solidFill>
                <a:latin typeface="Arial" charset="0"/>
                <a:ea typeface="ＭＳ Ｐゴシック" charset="-128"/>
              </a:defRPr>
            </a:lvl8pPr>
            <a:lvl9pPr marL="3983744" indent="-234338" eaLnBrk="0" fontAlgn="base" hangingPunct="0">
              <a:spcBef>
                <a:spcPct val="0"/>
              </a:spcBef>
              <a:spcAft>
                <a:spcPct val="0"/>
              </a:spcAft>
              <a:defRPr kumimoji="1">
                <a:solidFill>
                  <a:schemeClr val="tx1"/>
                </a:solidFill>
                <a:latin typeface="Arial" charset="0"/>
                <a:ea typeface="ＭＳ Ｐゴシック" charset="-128"/>
              </a:defRPr>
            </a:lvl9pPr>
          </a:lstStyle>
          <a:p>
            <a:fld id="{6B69C79B-7F40-46C7-AA6E-456141DC6D59}" type="slidenum">
              <a:rPr lang="ja-JP" altLang="en-US">
                <a:latin typeface="Calibri" pitchFamily="34" charset="0"/>
              </a:rPr>
              <a:pPr/>
              <a:t>11</a:t>
            </a:fld>
            <a:endParaRPr lang="en-US" altLang="ja-JP">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13</a:t>
            </a:fld>
            <a:endParaRPr lang="en-US" altLang="ja-JP"/>
          </a:p>
        </p:txBody>
      </p:sp>
    </p:spTree>
    <p:extLst>
      <p:ext uri="{BB962C8B-B14F-4D97-AF65-F5344CB8AC3E}">
        <p14:creationId xmlns:p14="http://schemas.microsoft.com/office/powerpoint/2010/main" val="178467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AE62415-0EC4-49EE-A9AA-6B00219F27D8}" type="slidenum">
              <a:rPr lang="ja-JP" altLang="en-US" smtClean="0"/>
              <a:pPr/>
              <a:t>14</a:t>
            </a:fld>
            <a:endParaRPr lang="en-US" altLang="ja-JP"/>
          </a:p>
        </p:txBody>
      </p:sp>
    </p:spTree>
    <p:extLst>
      <p:ext uri="{BB962C8B-B14F-4D97-AF65-F5344CB8AC3E}">
        <p14:creationId xmlns:p14="http://schemas.microsoft.com/office/powerpoint/2010/main" val="361513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8" name="グループ化 7"/>
          <p:cNvGrpSpPr/>
          <p:nvPr userDrawn="1"/>
        </p:nvGrpSpPr>
        <p:grpSpPr>
          <a:xfrm>
            <a:off x="287524" y="2348880"/>
            <a:ext cx="8579816" cy="1703428"/>
            <a:chOff x="394767" y="2348880"/>
            <a:chExt cx="8579816" cy="1703428"/>
          </a:xfrm>
        </p:grpSpPr>
        <p:sp>
          <p:nvSpPr>
            <p:cNvPr id="11" name="Freeform 12"/>
            <p:cNvSpPr>
              <a:spLocks/>
            </p:cNvSpPr>
            <p:nvPr userDrawn="1"/>
          </p:nvSpPr>
          <p:spPr bwMode="auto">
            <a:xfrm>
              <a:off x="394767" y="2927404"/>
              <a:ext cx="6188653" cy="1124903"/>
            </a:xfrm>
            <a:custGeom>
              <a:avLst/>
              <a:gdLst>
                <a:gd name="T0" fmla="*/ 4197 w 4197"/>
                <a:gd name="T1" fmla="*/ 385 h 385"/>
                <a:gd name="T2" fmla="*/ 326 w 4197"/>
                <a:gd name="T3" fmla="*/ 0 h 385"/>
                <a:gd name="T4" fmla="*/ 0 w 4197"/>
                <a:gd name="T5" fmla="*/ 385 h 385"/>
                <a:gd name="T6" fmla="*/ 4192 w 4197"/>
                <a:gd name="T7" fmla="*/ 385 h 385"/>
                <a:gd name="T8" fmla="*/ 4197 w 4197"/>
                <a:gd name="T9" fmla="*/ 385 h 385"/>
                <a:gd name="connsiteX0" fmla="*/ 11300 w 11300"/>
                <a:gd name="connsiteY0" fmla="*/ 10000 h 10000"/>
                <a:gd name="connsiteX1" fmla="*/ 0 w 11300"/>
                <a:gd name="connsiteY1" fmla="*/ 0 h 10000"/>
                <a:gd name="connsiteX2" fmla="*/ 1300 w 11300"/>
                <a:gd name="connsiteY2" fmla="*/ 10000 h 10000"/>
                <a:gd name="connsiteX3" fmla="*/ 11288 w 11300"/>
                <a:gd name="connsiteY3" fmla="*/ 10000 h 10000"/>
                <a:gd name="connsiteX4" fmla="*/ 11300 w 113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0" h="10000">
                  <a:moveTo>
                    <a:pt x="11300" y="10000"/>
                  </a:moveTo>
                  <a:lnTo>
                    <a:pt x="0" y="0"/>
                  </a:lnTo>
                  <a:lnTo>
                    <a:pt x="1300" y="10000"/>
                  </a:lnTo>
                  <a:lnTo>
                    <a:pt x="11288" y="10000"/>
                  </a:lnTo>
                  <a:lnTo>
                    <a:pt x="11300" y="10000"/>
                  </a:lnTo>
                  <a:close/>
                </a:path>
              </a:pathLst>
            </a:custGeom>
            <a:solidFill>
              <a:srgbClr val="BBE0E3">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ja-JP" altLang="en-US"/>
            </a:p>
          </p:txBody>
        </p:sp>
        <p:sp>
          <p:nvSpPr>
            <p:cNvPr id="12" name="Freeform 13"/>
            <p:cNvSpPr>
              <a:spLocks/>
            </p:cNvSpPr>
            <p:nvPr userDrawn="1"/>
          </p:nvSpPr>
          <p:spPr bwMode="auto">
            <a:xfrm>
              <a:off x="1738311" y="2348880"/>
              <a:ext cx="5668504" cy="1703427"/>
            </a:xfrm>
            <a:custGeom>
              <a:avLst/>
              <a:gdLst>
                <a:gd name="T0" fmla="*/ 4344 w 4344"/>
                <a:gd name="T1" fmla="*/ 583 h 583"/>
                <a:gd name="T2" fmla="*/ 0 w 4344"/>
                <a:gd name="T3" fmla="*/ 0 h 583"/>
                <a:gd name="T4" fmla="*/ 146 w 4344"/>
                <a:gd name="T5" fmla="*/ 583 h 583"/>
                <a:gd name="T6" fmla="*/ 4339 w 4344"/>
                <a:gd name="T7" fmla="*/ 583 h 583"/>
                <a:gd name="T8" fmla="*/ 4344 w 4344"/>
                <a:gd name="T9" fmla="*/ 583 h 583"/>
              </a:gdLst>
              <a:ahLst/>
              <a:cxnLst>
                <a:cxn ang="0">
                  <a:pos x="T0" y="T1"/>
                </a:cxn>
                <a:cxn ang="0">
                  <a:pos x="T2" y="T3"/>
                </a:cxn>
                <a:cxn ang="0">
                  <a:pos x="T4" y="T5"/>
                </a:cxn>
                <a:cxn ang="0">
                  <a:pos x="T6" y="T7"/>
                </a:cxn>
                <a:cxn ang="0">
                  <a:pos x="T8" y="T9"/>
                </a:cxn>
              </a:cxnLst>
              <a:rect l="0" t="0" r="r" b="b"/>
              <a:pathLst>
                <a:path w="4344" h="583">
                  <a:moveTo>
                    <a:pt x="4344" y="583"/>
                  </a:moveTo>
                  <a:lnTo>
                    <a:pt x="0" y="0"/>
                  </a:lnTo>
                  <a:lnTo>
                    <a:pt x="146" y="583"/>
                  </a:lnTo>
                  <a:lnTo>
                    <a:pt x="4339" y="583"/>
                  </a:lnTo>
                  <a:lnTo>
                    <a:pt x="4344" y="583"/>
                  </a:lnTo>
                  <a:close/>
                </a:path>
              </a:pathLst>
            </a:custGeom>
            <a:solidFill>
              <a:srgbClr val="BBE0E3">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ja-JP" altLang="en-US"/>
            </a:p>
          </p:txBody>
        </p:sp>
        <p:sp>
          <p:nvSpPr>
            <p:cNvPr id="13" name="Freeform 14"/>
            <p:cNvSpPr>
              <a:spLocks/>
            </p:cNvSpPr>
            <p:nvPr userDrawn="1"/>
          </p:nvSpPr>
          <p:spPr bwMode="auto">
            <a:xfrm>
              <a:off x="2650439" y="2359442"/>
              <a:ext cx="5869414" cy="1692866"/>
            </a:xfrm>
            <a:custGeom>
              <a:avLst/>
              <a:gdLst>
                <a:gd name="T0" fmla="*/ 0 w 4098"/>
                <a:gd name="T1" fmla="*/ 583 h 583"/>
                <a:gd name="T2" fmla="*/ 4098 w 4098"/>
                <a:gd name="T3" fmla="*/ 583 h 583"/>
                <a:gd name="T4" fmla="*/ 3952 w 4098"/>
                <a:gd name="T5" fmla="*/ 0 h 583"/>
                <a:gd name="T6" fmla="*/ 224 w 4098"/>
                <a:gd name="T7" fmla="*/ 583 h 583"/>
                <a:gd name="T8" fmla="*/ 0 w 4098"/>
                <a:gd name="T9" fmla="*/ 583 h 583"/>
                <a:gd name="connsiteX0" fmla="*/ 0 w 10976"/>
                <a:gd name="connsiteY0" fmla="*/ 9938 h 9938"/>
                <a:gd name="connsiteX1" fmla="*/ 10000 w 10976"/>
                <a:gd name="connsiteY1" fmla="*/ 9938 h 9938"/>
                <a:gd name="connsiteX2" fmla="*/ 10976 w 10976"/>
                <a:gd name="connsiteY2" fmla="*/ 0 h 9938"/>
                <a:gd name="connsiteX3" fmla="*/ 547 w 10976"/>
                <a:gd name="connsiteY3" fmla="*/ 9938 h 9938"/>
                <a:gd name="connsiteX4" fmla="*/ 0 w 10976"/>
                <a:gd name="connsiteY4" fmla="*/ 9938 h 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6" h="9938">
                  <a:moveTo>
                    <a:pt x="0" y="9938"/>
                  </a:moveTo>
                  <a:lnTo>
                    <a:pt x="10000" y="9938"/>
                  </a:lnTo>
                  <a:cubicBezTo>
                    <a:pt x="10325" y="6625"/>
                    <a:pt x="10651" y="3313"/>
                    <a:pt x="10976" y="0"/>
                  </a:cubicBezTo>
                  <a:lnTo>
                    <a:pt x="547" y="9938"/>
                  </a:lnTo>
                  <a:lnTo>
                    <a:pt x="0" y="9938"/>
                  </a:lnTo>
                  <a:close/>
                </a:path>
              </a:pathLst>
            </a:custGeom>
            <a:solidFill>
              <a:srgbClr val="BBE0E3">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ja-JP" altLang="en-US"/>
            </a:p>
          </p:txBody>
        </p:sp>
        <p:sp>
          <p:nvSpPr>
            <p:cNvPr id="16" name="Freeform 12"/>
            <p:cNvSpPr>
              <a:spLocks/>
            </p:cNvSpPr>
            <p:nvPr userDrawn="1"/>
          </p:nvSpPr>
          <p:spPr bwMode="auto">
            <a:xfrm flipH="1">
              <a:off x="1825600" y="2927404"/>
              <a:ext cx="7148983" cy="1124903"/>
            </a:xfrm>
            <a:custGeom>
              <a:avLst/>
              <a:gdLst>
                <a:gd name="T0" fmla="*/ 4197 w 4197"/>
                <a:gd name="T1" fmla="*/ 385 h 385"/>
                <a:gd name="T2" fmla="*/ 326 w 4197"/>
                <a:gd name="T3" fmla="*/ 0 h 385"/>
                <a:gd name="T4" fmla="*/ 0 w 4197"/>
                <a:gd name="T5" fmla="*/ 385 h 385"/>
                <a:gd name="T6" fmla="*/ 4192 w 4197"/>
                <a:gd name="T7" fmla="*/ 385 h 385"/>
                <a:gd name="T8" fmla="*/ 4197 w 4197"/>
                <a:gd name="T9" fmla="*/ 385 h 385"/>
                <a:gd name="connsiteX0" fmla="*/ 11300 w 11300"/>
                <a:gd name="connsiteY0" fmla="*/ 10000 h 10000"/>
                <a:gd name="connsiteX1" fmla="*/ 0 w 11300"/>
                <a:gd name="connsiteY1" fmla="*/ 0 h 10000"/>
                <a:gd name="connsiteX2" fmla="*/ 1300 w 11300"/>
                <a:gd name="connsiteY2" fmla="*/ 10000 h 10000"/>
                <a:gd name="connsiteX3" fmla="*/ 11288 w 11300"/>
                <a:gd name="connsiteY3" fmla="*/ 10000 h 10000"/>
                <a:gd name="connsiteX4" fmla="*/ 11300 w 113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0" h="10000">
                  <a:moveTo>
                    <a:pt x="11300" y="10000"/>
                  </a:moveTo>
                  <a:lnTo>
                    <a:pt x="0" y="0"/>
                  </a:lnTo>
                  <a:lnTo>
                    <a:pt x="1300" y="10000"/>
                  </a:lnTo>
                  <a:lnTo>
                    <a:pt x="11288" y="10000"/>
                  </a:lnTo>
                  <a:lnTo>
                    <a:pt x="11300" y="10000"/>
                  </a:lnTo>
                  <a:close/>
                </a:path>
              </a:pathLst>
            </a:custGeom>
            <a:solidFill>
              <a:srgbClr val="BBE0E3">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ja-JP" altLang="en-US"/>
            </a:p>
          </p:txBody>
        </p:sp>
      </p:grpSp>
      <p:sp>
        <p:nvSpPr>
          <p:cNvPr id="2" name="タイトル 1"/>
          <p:cNvSpPr>
            <a:spLocks noGrp="1"/>
          </p:cNvSpPr>
          <p:nvPr>
            <p:ph type="ctrTitle"/>
          </p:nvPr>
        </p:nvSpPr>
        <p:spPr>
          <a:xfrm>
            <a:off x="685800" y="2348880"/>
            <a:ext cx="7772400" cy="1470025"/>
          </a:xfrm>
        </p:spPr>
        <p:txBody>
          <a:bodyPr>
            <a:normAutofit/>
          </a:bodyPr>
          <a:lstStyle>
            <a:lvl1pPr marL="0" algn="ctr" defTabSz="914400" rtl="0" eaLnBrk="1" latinLnBrk="0" hangingPunct="1">
              <a:lnSpc>
                <a:spcPct val="90000"/>
              </a:lnSpc>
              <a:spcBef>
                <a:spcPct val="0"/>
              </a:spcBef>
              <a:buNone/>
              <a:defRPr kumimoji="1" lang="ja-JP" altLang="en-US" sz="3900" b="0" kern="1200" dirty="0">
                <a:solidFill>
                  <a:schemeClr val="tx2"/>
                </a:solidFill>
                <a:latin typeface="HGS創英角ｺﾞｼｯｸUB"/>
                <a:ea typeface="HGS創英角ｺﾞｼｯｸUB"/>
                <a:cs typeface="HGS創英角ｺﾞｼｯｸUB"/>
              </a:defRPr>
            </a:lvl1pPr>
          </a:lstStyle>
          <a:p>
            <a:r>
              <a:rPr kumimoji="1" lang="ja-JP" altLang="en-US" dirty="0"/>
              <a:t>マスター タイトルの書式設定</a:t>
            </a:r>
          </a:p>
        </p:txBody>
      </p:sp>
      <p:sp>
        <p:nvSpPr>
          <p:cNvPr id="3" name="正方形/長方形 2"/>
          <p:cNvSpPr/>
          <p:nvPr userDrawn="1"/>
        </p:nvSpPr>
        <p:spPr>
          <a:xfrm>
            <a:off x="251520" y="6068144"/>
            <a:ext cx="8640000" cy="565212"/>
          </a:xfrm>
          <a:prstGeom prst="rect">
            <a:avLst/>
          </a:prstGeom>
          <a:solidFill>
            <a:schemeClr val="bg1"/>
          </a:solidFill>
        </p:spPr>
        <p:txBody>
          <a:bodyPr wrap="none" bIns="0" rtlCol="0" anchor="ctr" anchorCtr="0">
            <a:noAutofit/>
          </a:bodyPr>
          <a:lstStyle/>
          <a:p>
            <a:pPr algn="ctr">
              <a:lnSpc>
                <a:spcPct val="140000"/>
              </a:lnSpc>
            </a:pPr>
            <a:endParaRPr kumimoji="1" lang="ja-JP" altLang="en-US" dirty="0">
              <a:solidFill>
                <a:srgbClr val="FF0000"/>
              </a:solidFill>
              <a:latin typeface="Arial Black" pitchFamily="34" charset="0"/>
            </a:endParaRPr>
          </a:p>
        </p:txBody>
      </p:sp>
      <p:sp>
        <p:nvSpPr>
          <p:cNvPr id="9"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5444579"/>
            <a:ext cx="1120775" cy="557782"/>
          </a:xfrm>
          <a:prstGeom prst="rect">
            <a:avLst/>
          </a:prstGeom>
        </p:spPr>
      </p:pic>
    </p:spTree>
    <p:extLst>
      <p:ext uri="{BB962C8B-B14F-4D97-AF65-F5344CB8AC3E}">
        <p14:creationId xmlns:p14="http://schemas.microsoft.com/office/powerpoint/2010/main" val="35286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spTree>
    <p:extLst>
      <p:ext uri="{BB962C8B-B14F-4D97-AF65-F5344CB8AC3E}">
        <p14:creationId xmlns:p14="http://schemas.microsoft.com/office/powerpoint/2010/main" val="382769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正方形/長方形 9"/>
          <p:cNvSpPr/>
          <p:nvPr userDrawn="1"/>
        </p:nvSpPr>
        <p:spPr>
          <a:xfrm>
            <a:off x="462372" y="339046"/>
            <a:ext cx="8219256" cy="678080"/>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67544" y="333375"/>
            <a:ext cx="7056784" cy="676800"/>
          </a:xfrm>
        </p:spPr>
        <p:txBody>
          <a:bodyPr tIns="0" bIns="54000">
            <a:normAutofit/>
          </a:bodyPr>
          <a:lstStyle>
            <a:lvl1pPr marL="0" algn="l" defTabSz="914400" rtl="0" eaLnBrk="1" latinLnBrk="0" hangingPunct="1">
              <a:spcBef>
                <a:spcPct val="0"/>
              </a:spcBef>
              <a:buNone/>
              <a:defRPr kumimoji="1" lang="ja-JP" altLang="en-US" sz="3600" b="0" kern="1200" dirty="0">
                <a:solidFill>
                  <a:schemeClr val="accent1"/>
                </a:solidFill>
                <a:latin typeface="HGS創英角ｺﾞｼｯｸUB"/>
                <a:ea typeface="HGS創英角ｺﾞｼｯｸUB"/>
                <a:cs typeface="HGS創英角ｺﾞｼｯｸUB"/>
              </a:defRPr>
            </a:lvl1pPr>
          </a:lstStyle>
          <a:p>
            <a:r>
              <a:rPr kumimoji="1" lang="ja-JP" altLang="en-US" dirty="0"/>
              <a:t>マスター タイトルの書式設定</a:t>
            </a:r>
          </a:p>
        </p:txBody>
      </p:sp>
      <p:sp>
        <p:nvSpPr>
          <p:cNvPr id="7" name="サブタイトル 2"/>
          <p:cNvSpPr>
            <a:spLocks/>
          </p:cNvSpPr>
          <p:nvPr userDrawn="1"/>
        </p:nvSpPr>
        <p:spPr bwMode="auto">
          <a:xfrm>
            <a:off x="179512" y="6386844"/>
            <a:ext cx="4934364" cy="276999"/>
          </a:xfrm>
          <a:prstGeom prst="rect">
            <a:avLst/>
          </a:prstGeom>
          <a:noFill/>
          <a:ln w="9525">
            <a:noFill/>
            <a:miter lim="800000"/>
            <a:headEnd/>
            <a:tailEnd/>
          </a:ln>
        </p:spPr>
        <p:txBody>
          <a:bodyPr wrap="none">
            <a:spAutoFit/>
          </a:bodyPr>
          <a:lstStyle/>
          <a:p>
            <a:r>
              <a:rPr lang="en-US" altLang="ja-JP" sz="1200" dirty="0">
                <a:solidFill>
                  <a:schemeClr val="tx1"/>
                </a:solidFill>
                <a:latin typeface="Arial" charset="0"/>
                <a:ea typeface="ＭＳ Ｐゴシック" charset="-128"/>
              </a:rPr>
              <a:t>Copyright </a:t>
            </a:r>
            <a:r>
              <a:rPr lang="ja-JP" altLang="en-US" sz="1200" dirty="0">
                <a:solidFill>
                  <a:schemeClr val="tx1"/>
                </a:solidFill>
                <a:latin typeface="Arial" charset="0"/>
                <a:ea typeface="ＭＳ Ｐゴシック" charset="-128"/>
              </a:rPr>
              <a:t> </a:t>
            </a:r>
            <a:r>
              <a:rPr lang="en-US" altLang="ja-JP" sz="1200" dirty="0">
                <a:solidFill>
                  <a:schemeClr val="tx1"/>
                </a:solidFill>
                <a:latin typeface="Arial" charset="0"/>
                <a:ea typeface="ＭＳ Ｐゴシック" charset="-128"/>
              </a:rPr>
              <a:t>© </a:t>
            </a:r>
            <a:r>
              <a:rPr lang="ja-JP" altLang="en-US" sz="1200" dirty="0">
                <a:solidFill>
                  <a:schemeClr val="tx1"/>
                </a:solidFill>
                <a:latin typeface="Arial" charset="0"/>
                <a:ea typeface="ＭＳ Ｐゴシック" charset="-128"/>
              </a:rPr>
              <a:t>日本医療ガス学会（</a:t>
            </a:r>
            <a:r>
              <a:rPr lang="en-US" altLang="ja-JP" sz="1200" dirty="0">
                <a:solidFill>
                  <a:schemeClr val="tx1"/>
                </a:solidFill>
                <a:latin typeface="Arial" charset="0"/>
                <a:ea typeface="ＭＳ Ｐゴシック" charset="-128"/>
              </a:rPr>
              <a:t>Japanese Society for Medical Gases</a:t>
            </a:r>
            <a:r>
              <a:rPr lang="ja-JP" altLang="en-US" sz="1200" dirty="0">
                <a:solidFill>
                  <a:schemeClr val="tx1"/>
                </a:solidFill>
                <a:latin typeface="Arial" charset="0"/>
                <a:ea typeface="ＭＳ Ｐゴシック" charset="-128"/>
              </a:rPr>
              <a:t>）</a:t>
            </a:r>
            <a:endParaRPr lang="ja-JP" altLang="en-US" sz="1200" dirty="0"/>
          </a:p>
        </p:txBody>
      </p:sp>
      <p:sp>
        <p:nvSpPr>
          <p:cNvPr id="11"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spTree>
    <p:extLst>
      <p:ext uri="{BB962C8B-B14F-4D97-AF65-F5344CB8AC3E}">
        <p14:creationId xmlns:p14="http://schemas.microsoft.com/office/powerpoint/2010/main" val="206156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2行">
    <p:spTree>
      <p:nvGrpSpPr>
        <p:cNvPr id="1" name=""/>
        <p:cNvGrpSpPr/>
        <p:nvPr/>
      </p:nvGrpSpPr>
      <p:grpSpPr>
        <a:xfrm>
          <a:off x="0" y="0"/>
          <a:ext cx="0" cy="0"/>
          <a:chOff x="0" y="0"/>
          <a:chExt cx="0" cy="0"/>
        </a:xfrm>
      </p:grpSpPr>
      <p:sp>
        <p:nvSpPr>
          <p:cNvPr id="10" name="正方形/長方形 9"/>
          <p:cNvSpPr/>
          <p:nvPr userDrawn="1"/>
        </p:nvSpPr>
        <p:spPr>
          <a:xfrm>
            <a:off x="462372" y="312519"/>
            <a:ext cx="8219256" cy="1028249"/>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467544" y="312519"/>
            <a:ext cx="8214084" cy="1028249"/>
          </a:xfrm>
        </p:spPr>
        <p:txBody>
          <a:bodyPr>
            <a:noAutofit/>
          </a:bodyPr>
          <a:lstStyle>
            <a:lvl1pPr marL="0" algn="l" defTabSz="914400" rtl="0" eaLnBrk="1" latinLnBrk="0" hangingPunct="1">
              <a:spcBef>
                <a:spcPct val="0"/>
              </a:spcBef>
              <a:buNone/>
              <a:defRPr kumimoji="1" lang="ja-JP" altLang="en-US" sz="3600" b="0" kern="1200" dirty="0">
                <a:solidFill>
                  <a:schemeClr val="accent1"/>
                </a:solidFill>
                <a:latin typeface="HGS創英角ｺﾞｼｯｸUB"/>
                <a:ea typeface="HGS創英角ｺﾞｼｯｸUB"/>
                <a:cs typeface="HGS創英角ｺﾞｼｯｸUB"/>
              </a:defRPr>
            </a:lvl1pPr>
          </a:lstStyle>
          <a:p>
            <a:r>
              <a:rPr kumimoji="1" lang="ja-JP" altLang="en-US" dirty="0"/>
              <a:t>マスター タイトルの</a:t>
            </a:r>
            <a:br>
              <a:rPr kumimoji="1" lang="en-US" altLang="ja-JP" dirty="0"/>
            </a:br>
            <a:r>
              <a:rPr kumimoji="1" lang="ja-JP" altLang="en-US" dirty="0"/>
              <a:t>書式設定</a:t>
            </a:r>
          </a:p>
        </p:txBody>
      </p:sp>
      <p:sp>
        <p:nvSpPr>
          <p:cNvPr id="7"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spTree>
    <p:extLst>
      <p:ext uri="{BB962C8B-B14F-4D97-AF65-F5344CB8AC3E}">
        <p14:creationId xmlns:p14="http://schemas.microsoft.com/office/powerpoint/2010/main" val="156928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251520" y="2628000"/>
            <a:ext cx="8640960" cy="1656000"/>
          </a:xfrm>
          <a:prstGeom prst="rect">
            <a:avLst/>
          </a:prstGeom>
          <a:pattFill prst="lgGrid">
            <a:fgClr>
              <a:srgbClr val="ECF1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テキスト プレースホルダー 2"/>
          <p:cNvSpPr>
            <a:spLocks noGrp="1"/>
          </p:cNvSpPr>
          <p:nvPr>
            <p:ph idx="1"/>
          </p:nvPr>
        </p:nvSpPr>
        <p:spPr>
          <a:xfrm>
            <a:off x="457200" y="1124744"/>
            <a:ext cx="8229600" cy="5001419"/>
          </a:xfrm>
          <a:prstGeom prst="rect">
            <a:avLst/>
          </a:prstGeom>
        </p:spPr>
        <p:txBody>
          <a:bodyPr vert="horz" lIns="91440" tIns="45720" rIns="91440" bIns="45720" rtlCol="0">
            <a:normAutofit/>
          </a:bodyPr>
          <a:lstStyle>
            <a:lvl1pPr marL="0" indent="0" algn="ctr" defTabSz="914400" rtl="0" eaLnBrk="1" latinLnBrk="0" hangingPunct="1">
              <a:spcBef>
                <a:spcPct val="0"/>
              </a:spcBef>
              <a:buNone/>
              <a:defRPr kumimoji="1" lang="ja-JP" altLang="en-US" sz="4400" b="1" kern="1200" dirty="0" smtClean="0">
                <a:solidFill>
                  <a:srgbClr val="0000FF"/>
                </a:solidFill>
                <a:latin typeface="Calibri" charset="0"/>
                <a:ea typeface="ＭＳ Ｐゴシック" charset="0"/>
                <a:cs typeface="ＭＳ Ｐゴシック" charset="0"/>
              </a:defRPr>
            </a:lvl1pPr>
            <a:lvl2pPr marL="0" indent="0" algn="ctr" defTabSz="914400" rtl="0" eaLnBrk="1" latinLnBrk="0" hangingPunct="1">
              <a:spcBef>
                <a:spcPct val="0"/>
              </a:spcBef>
              <a:buNone/>
              <a:defRPr kumimoji="1" lang="ja-JP" altLang="en-US" sz="4400" b="1" kern="1200" dirty="0" smtClean="0">
                <a:solidFill>
                  <a:srgbClr val="0000FF"/>
                </a:solidFill>
                <a:latin typeface="Calibri" charset="0"/>
                <a:ea typeface="ＭＳ Ｐゴシック" charset="0"/>
                <a:cs typeface="ＭＳ Ｐゴシック" charset="0"/>
              </a:defRPr>
            </a:lvl2pPr>
            <a:lvl3pPr marL="0" indent="0" algn="ctr" defTabSz="914400" rtl="0" eaLnBrk="1" latinLnBrk="0" hangingPunct="1">
              <a:spcBef>
                <a:spcPct val="0"/>
              </a:spcBef>
              <a:buNone/>
              <a:defRPr kumimoji="1" lang="ja-JP" altLang="en-US" sz="4400" b="1" kern="1200" dirty="0" smtClean="0">
                <a:solidFill>
                  <a:srgbClr val="0000FF"/>
                </a:solidFill>
                <a:latin typeface="Calibri" charset="0"/>
                <a:ea typeface="ＭＳ Ｐゴシック" charset="0"/>
                <a:cs typeface="ＭＳ Ｐゴシック" charset="0"/>
              </a:defRPr>
            </a:lvl3pPr>
            <a:lvl4pPr marL="0" indent="0" algn="ctr" defTabSz="914400" rtl="0" eaLnBrk="1" latinLnBrk="0" hangingPunct="1">
              <a:spcBef>
                <a:spcPct val="0"/>
              </a:spcBef>
              <a:buNone/>
              <a:defRPr kumimoji="1" lang="ja-JP" altLang="en-US" sz="4400" b="1" kern="1200" dirty="0" smtClean="0">
                <a:solidFill>
                  <a:srgbClr val="0000FF"/>
                </a:solidFill>
                <a:latin typeface="Calibri" charset="0"/>
                <a:ea typeface="ＭＳ Ｐゴシック" charset="0"/>
                <a:cs typeface="ＭＳ Ｐゴシック" charset="0"/>
              </a:defRPr>
            </a:lvl4pPr>
            <a:lvl5pPr marL="0" indent="0" algn="ctr" defTabSz="914400" rtl="0" eaLnBrk="1" latinLnBrk="0" hangingPunct="1">
              <a:spcBef>
                <a:spcPct val="0"/>
              </a:spcBef>
              <a:buNone/>
              <a:defRPr kumimoji="1" lang="ja-JP" altLang="en-US" sz="4400" b="1" kern="1200" dirty="0">
                <a:solidFill>
                  <a:srgbClr val="0000FF"/>
                </a:solidFill>
                <a:latin typeface="Calibri" charset="0"/>
                <a:ea typeface="ＭＳ Ｐゴシック" charset="0"/>
                <a:cs typeface="ＭＳ Ｐゴシック" charset="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spTree>
    <p:extLst>
      <p:ext uri="{BB962C8B-B14F-4D97-AF65-F5344CB8AC3E}">
        <p14:creationId xmlns:p14="http://schemas.microsoft.com/office/powerpoint/2010/main" val="100702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grpSp>
        <p:nvGrpSpPr>
          <p:cNvPr id="6" name="グループ化 5"/>
          <p:cNvGrpSpPr/>
          <p:nvPr userDrawn="1"/>
        </p:nvGrpSpPr>
        <p:grpSpPr>
          <a:xfrm>
            <a:off x="2070099" y="2286000"/>
            <a:ext cx="4898565" cy="1694086"/>
            <a:chOff x="2514599" y="2286000"/>
            <a:chExt cx="4898565" cy="1694086"/>
          </a:xfrm>
        </p:grpSpPr>
        <p:sp>
          <p:nvSpPr>
            <p:cNvPr id="8" name="角丸四角形 7"/>
            <p:cNvSpPr/>
            <p:nvPr/>
          </p:nvSpPr>
          <p:spPr>
            <a:xfrm>
              <a:off x="2514599" y="2286000"/>
              <a:ext cx="4898565" cy="1694086"/>
            </a:xfrm>
            <a:prstGeom prst="roundRect">
              <a:avLst>
                <a:gd name="adj" fmla="val 3132"/>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9" name="角丸四角形 8"/>
            <p:cNvSpPr/>
            <p:nvPr/>
          </p:nvSpPr>
          <p:spPr>
            <a:xfrm>
              <a:off x="2599089" y="2384461"/>
              <a:ext cx="4729585" cy="1497164"/>
            </a:xfrm>
            <a:prstGeom prst="roundRect">
              <a:avLst>
                <a:gd name="adj" fmla="val 4423"/>
              </a:avLst>
            </a:prstGeom>
            <a:solidFill>
              <a:schemeClr val="accent6">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100" dirty="0">
                <a:solidFill>
                  <a:schemeClr val="bg1">
                    <a:lumMod val="50000"/>
                  </a:schemeClr>
                </a:solidFill>
              </a:endParaRPr>
            </a:p>
            <a:p>
              <a:endParaRPr lang="en-US" altLang="ja-JP" sz="1100" dirty="0">
                <a:solidFill>
                  <a:schemeClr val="bg1">
                    <a:lumMod val="50000"/>
                  </a:schemeClr>
                </a:solidFill>
              </a:endParaRPr>
            </a:p>
          </p:txBody>
        </p:sp>
      </p:grpSp>
      <p:sp>
        <p:nvSpPr>
          <p:cNvPr id="2" name="タイトル 1"/>
          <p:cNvSpPr>
            <a:spLocks noGrp="1"/>
          </p:cNvSpPr>
          <p:nvPr>
            <p:ph type="title"/>
          </p:nvPr>
        </p:nvSpPr>
        <p:spPr>
          <a:xfrm>
            <a:off x="0" y="2736850"/>
            <a:ext cx="9144000" cy="1362075"/>
          </a:xfrm>
        </p:spPr>
        <p:txBody>
          <a:bodyPr anchor="t">
            <a:normAutofit/>
          </a:bodyPr>
          <a:lstStyle>
            <a:lvl1pPr marL="0" algn="ctr" defTabSz="914400" rtl="0" eaLnBrk="1" latinLnBrk="0" hangingPunct="1">
              <a:lnSpc>
                <a:spcPct val="120000"/>
              </a:lnSpc>
              <a:defRPr kumimoji="1" lang="ja-JP" altLang="en-US" sz="3600" b="0" kern="1200" dirty="0">
                <a:solidFill>
                  <a:schemeClr val="tx2"/>
                </a:solidFill>
                <a:latin typeface="+mn-lt"/>
                <a:ea typeface="+mn-ea"/>
                <a:cs typeface="+mn-cs"/>
              </a:defRPr>
            </a:lvl1pPr>
          </a:lstStyle>
          <a:p>
            <a:r>
              <a:rPr kumimoji="1" lang="ja-JP" altLang="en-US" dirty="0"/>
              <a:t>マスター タイトルの書式設定</a:t>
            </a:r>
          </a:p>
        </p:txBody>
      </p:sp>
      <p:sp>
        <p:nvSpPr>
          <p:cNvPr id="10"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spTree>
    <p:extLst>
      <p:ext uri="{BB962C8B-B14F-4D97-AF65-F5344CB8AC3E}">
        <p14:creationId xmlns:p14="http://schemas.microsoft.com/office/powerpoint/2010/main" val="32016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災害時の対応-小見出し">
    <p:spTree>
      <p:nvGrpSpPr>
        <p:cNvPr id="1" name=""/>
        <p:cNvGrpSpPr/>
        <p:nvPr/>
      </p:nvGrpSpPr>
      <p:grpSpPr>
        <a:xfrm>
          <a:off x="0" y="0"/>
          <a:ext cx="0" cy="0"/>
          <a:chOff x="0" y="0"/>
          <a:chExt cx="0" cy="0"/>
        </a:xfrm>
      </p:grpSpPr>
      <p:sp>
        <p:nvSpPr>
          <p:cNvPr id="7" name="サブタイトル 2"/>
          <p:cNvSpPr>
            <a:spLocks/>
          </p:cNvSpPr>
          <p:nvPr userDrawn="1"/>
        </p:nvSpPr>
        <p:spPr bwMode="auto">
          <a:xfrm>
            <a:off x="179512" y="6386844"/>
            <a:ext cx="4934364" cy="276999"/>
          </a:xfrm>
          <a:prstGeom prst="rect">
            <a:avLst/>
          </a:prstGeom>
          <a:noFill/>
          <a:ln w="9525">
            <a:noFill/>
            <a:miter lim="800000"/>
            <a:headEnd/>
            <a:tailEnd/>
          </a:ln>
        </p:spPr>
        <p:txBody>
          <a:bodyPr wrap="none">
            <a:spAutoFit/>
          </a:bodyPr>
          <a:lstStyle/>
          <a:p>
            <a:r>
              <a:rPr lang="en-US" altLang="ja-JP" sz="1200" dirty="0">
                <a:solidFill>
                  <a:schemeClr val="tx1"/>
                </a:solidFill>
                <a:latin typeface="Arial" charset="0"/>
                <a:ea typeface="ＭＳ Ｐゴシック" charset="-128"/>
              </a:rPr>
              <a:t>Copyright </a:t>
            </a:r>
            <a:r>
              <a:rPr lang="ja-JP" altLang="en-US" sz="1200" dirty="0">
                <a:solidFill>
                  <a:schemeClr val="tx1"/>
                </a:solidFill>
                <a:latin typeface="Arial" charset="0"/>
                <a:ea typeface="ＭＳ Ｐゴシック" charset="-128"/>
              </a:rPr>
              <a:t> </a:t>
            </a:r>
            <a:r>
              <a:rPr lang="en-US" altLang="ja-JP" sz="1200" dirty="0">
                <a:solidFill>
                  <a:schemeClr val="tx1"/>
                </a:solidFill>
                <a:latin typeface="Arial" charset="0"/>
                <a:ea typeface="ＭＳ Ｐゴシック" charset="-128"/>
              </a:rPr>
              <a:t>© </a:t>
            </a:r>
            <a:r>
              <a:rPr lang="ja-JP" altLang="en-US" sz="1200" dirty="0">
                <a:solidFill>
                  <a:schemeClr val="tx1"/>
                </a:solidFill>
                <a:latin typeface="Arial" charset="0"/>
                <a:ea typeface="ＭＳ Ｐゴシック" charset="-128"/>
              </a:rPr>
              <a:t>日本医療ガス学会（</a:t>
            </a:r>
            <a:r>
              <a:rPr lang="en-US" altLang="ja-JP" sz="1200" dirty="0">
                <a:solidFill>
                  <a:schemeClr val="tx1"/>
                </a:solidFill>
                <a:latin typeface="Arial" charset="0"/>
                <a:ea typeface="ＭＳ Ｐゴシック" charset="-128"/>
              </a:rPr>
              <a:t>Japanese Society for Medical Gases</a:t>
            </a:r>
            <a:r>
              <a:rPr lang="ja-JP" altLang="en-US" sz="1200" dirty="0">
                <a:solidFill>
                  <a:schemeClr val="tx1"/>
                </a:solidFill>
                <a:latin typeface="Arial" charset="0"/>
                <a:ea typeface="ＭＳ Ｐゴシック" charset="-128"/>
              </a:rPr>
              <a:t>）</a:t>
            </a:r>
            <a:endParaRPr lang="ja-JP" altLang="en-US" sz="1200" dirty="0"/>
          </a:p>
        </p:txBody>
      </p:sp>
      <p:sp>
        <p:nvSpPr>
          <p:cNvPr id="11"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grpSp>
        <p:nvGrpSpPr>
          <p:cNvPr id="8" name="グループ化 7"/>
          <p:cNvGrpSpPr/>
          <p:nvPr userDrawn="1"/>
        </p:nvGrpSpPr>
        <p:grpSpPr>
          <a:xfrm>
            <a:off x="431540" y="296652"/>
            <a:ext cx="8280000" cy="756000"/>
            <a:chOff x="1010940" y="-52604"/>
            <a:chExt cx="8280000" cy="756000"/>
          </a:xfrm>
        </p:grpSpPr>
        <p:sp>
          <p:nvSpPr>
            <p:cNvPr id="10" name="角丸四角形 9"/>
            <p:cNvSpPr/>
            <p:nvPr userDrawn="1"/>
          </p:nvSpPr>
          <p:spPr>
            <a:xfrm>
              <a:off x="1010940" y="-52604"/>
              <a:ext cx="8280000" cy="756000"/>
            </a:xfrm>
            <a:prstGeom prst="roundRect">
              <a:avLst>
                <a:gd name="adj" fmla="val 992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914400" latinLnBrk="0">
                <a:buNone/>
              </a:pPr>
              <a:endParaRPr lang="ja-JP" altLang="en-US" sz="3200" b="1" dirty="0">
                <a:solidFill>
                  <a:schemeClr val="lt1"/>
                </a:solidFill>
                <a:latin typeface="+mn-lt"/>
                <a:ea typeface="+mn-ea"/>
              </a:endParaRPr>
            </a:p>
          </p:txBody>
        </p:sp>
        <p:sp>
          <p:nvSpPr>
            <p:cNvPr id="12" name="角丸四角形 11"/>
            <p:cNvSpPr/>
            <p:nvPr userDrawn="1"/>
          </p:nvSpPr>
          <p:spPr>
            <a:xfrm>
              <a:off x="1046310" y="-13644"/>
              <a:ext cx="8209260" cy="678080"/>
            </a:xfrm>
            <a:prstGeom prst="roundRect">
              <a:avLst>
                <a:gd name="adj" fmla="val 992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lvl="0" algn="ctr" eaLnBrk="1" fontAlgn="auto" hangingPunct="1">
                <a:spcBef>
                  <a:spcPts val="0"/>
                </a:spcBef>
                <a:spcAft>
                  <a:spcPts val="0"/>
                </a:spcAft>
              </a:pPr>
              <a:endParaRPr lang="ja-JP" altLang="en-US" sz="2000" b="1" kern="0" dirty="0">
                <a:latin typeface="HGｺﾞｼｯｸM" pitchFamily="49" charset="-128"/>
                <a:ea typeface="HGｺﾞｼｯｸM" pitchFamily="49" charset="-128"/>
              </a:endParaRPr>
            </a:p>
          </p:txBody>
        </p:sp>
      </p:grpSp>
    </p:spTree>
    <p:extLst>
      <p:ext uri="{BB962C8B-B14F-4D97-AF65-F5344CB8AC3E}">
        <p14:creationId xmlns:p14="http://schemas.microsoft.com/office/powerpoint/2010/main" val="130529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8" name="角丸四角形 7"/>
          <p:cNvSpPr/>
          <p:nvPr userDrawn="1"/>
        </p:nvSpPr>
        <p:spPr>
          <a:xfrm>
            <a:off x="1656717" y="1376772"/>
            <a:ext cx="5832648" cy="2232248"/>
          </a:xfrm>
          <a:prstGeom prst="roundRect">
            <a:avLst>
              <a:gd name="adj" fmla="val 3132"/>
            </a:avLst>
          </a:prstGeom>
          <a:pattFill prst="ltVert">
            <a:fgClr>
              <a:srgbClr val="FDEADA"/>
            </a:fgClr>
            <a:bgClr>
              <a:srgbClr val="FDBEAF"/>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9" name="角丸四角形 8"/>
          <p:cNvSpPr/>
          <p:nvPr userDrawn="1"/>
        </p:nvSpPr>
        <p:spPr>
          <a:xfrm>
            <a:off x="1757318" y="1506512"/>
            <a:ext cx="5631446" cy="1972769"/>
          </a:xfrm>
          <a:prstGeom prst="roundRect">
            <a:avLst>
              <a:gd name="adj" fmla="val 4423"/>
            </a:avLst>
          </a:prstGeom>
          <a:solidFill>
            <a:schemeClr val="bg1">
              <a:alpha val="9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dirty="0"/>
          </a:p>
          <a:p>
            <a:pPr algn="ctr"/>
            <a:endParaRPr lang="en-US" altLang="ja-JP" dirty="0"/>
          </a:p>
        </p:txBody>
      </p:sp>
      <p:sp>
        <p:nvSpPr>
          <p:cNvPr id="2" name="タイトル 1"/>
          <p:cNvSpPr>
            <a:spLocks noGrp="1"/>
          </p:cNvSpPr>
          <p:nvPr>
            <p:ph type="title"/>
          </p:nvPr>
        </p:nvSpPr>
        <p:spPr>
          <a:xfrm>
            <a:off x="467544" y="2118246"/>
            <a:ext cx="8208912" cy="749300"/>
          </a:xfrm>
        </p:spPr>
        <p:txBody>
          <a:bodyPr>
            <a:noAutofit/>
          </a:bodyPr>
          <a:lstStyle>
            <a:lvl1pPr marL="0" algn="ctr" defTabSz="914400" rtl="0" eaLnBrk="1" latinLnBrk="0" hangingPunct="1">
              <a:lnSpc>
                <a:spcPct val="120000"/>
              </a:lnSpc>
              <a:defRPr kumimoji="1" lang="ja-JP" altLang="en-US" sz="3600" b="1" kern="1200" dirty="0">
                <a:solidFill>
                  <a:srgbClr val="E26100"/>
                </a:solidFill>
                <a:latin typeface="+mn-lt"/>
                <a:ea typeface="+mn-ea"/>
                <a:cs typeface="+mn-cs"/>
              </a:defRPr>
            </a:lvl1pPr>
          </a:lstStyle>
          <a:p>
            <a:r>
              <a:rPr kumimoji="1" lang="ja-JP" altLang="en-US" dirty="0"/>
              <a:t>マスター タイトルの書式設定</a:t>
            </a:r>
          </a:p>
        </p:txBody>
      </p:sp>
      <p:sp>
        <p:nvSpPr>
          <p:cNvPr id="10"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spTree>
    <p:extLst>
      <p:ext uri="{BB962C8B-B14F-4D97-AF65-F5344CB8AC3E}">
        <p14:creationId xmlns:p14="http://schemas.microsoft.com/office/powerpoint/2010/main" val="200425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8" name="角丸四角形 7"/>
          <p:cNvSpPr/>
          <p:nvPr userDrawn="1"/>
        </p:nvSpPr>
        <p:spPr>
          <a:xfrm>
            <a:off x="1439652" y="2276364"/>
            <a:ext cx="6228692" cy="2232248"/>
          </a:xfrm>
          <a:prstGeom prst="roundRect">
            <a:avLst>
              <a:gd name="adj" fmla="val 3132"/>
            </a:avLst>
          </a:prstGeom>
          <a:pattFill prst="ltVert">
            <a:fgClr>
              <a:srgbClr val="FDEADA"/>
            </a:fgClr>
            <a:bgClr>
              <a:srgbClr val="FDBEAF"/>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9" name="角丸四角形 8"/>
          <p:cNvSpPr/>
          <p:nvPr userDrawn="1"/>
        </p:nvSpPr>
        <p:spPr>
          <a:xfrm>
            <a:off x="1563797" y="2406104"/>
            <a:ext cx="6013828" cy="1972769"/>
          </a:xfrm>
          <a:prstGeom prst="roundRect">
            <a:avLst>
              <a:gd name="adj" fmla="val 4423"/>
            </a:avLst>
          </a:prstGeom>
          <a:solidFill>
            <a:schemeClr val="bg1">
              <a:alpha val="9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dirty="0"/>
          </a:p>
          <a:p>
            <a:pPr algn="ctr"/>
            <a:endParaRPr lang="en-US" altLang="ja-JP" dirty="0"/>
          </a:p>
        </p:txBody>
      </p:sp>
      <p:sp>
        <p:nvSpPr>
          <p:cNvPr id="2" name="タイトル 1"/>
          <p:cNvSpPr>
            <a:spLocks noGrp="1"/>
          </p:cNvSpPr>
          <p:nvPr>
            <p:ph type="title"/>
          </p:nvPr>
        </p:nvSpPr>
        <p:spPr>
          <a:xfrm>
            <a:off x="467544" y="3017838"/>
            <a:ext cx="8208912" cy="749300"/>
          </a:xfrm>
        </p:spPr>
        <p:txBody>
          <a:bodyPr>
            <a:noAutofit/>
          </a:bodyPr>
          <a:lstStyle>
            <a:lvl1pPr marL="0" algn="ctr" defTabSz="914400" rtl="0" eaLnBrk="1" latinLnBrk="0" hangingPunct="1">
              <a:lnSpc>
                <a:spcPct val="120000"/>
              </a:lnSpc>
              <a:defRPr kumimoji="1" lang="ja-JP" altLang="en-US" sz="3600" b="1" kern="1200" dirty="0">
                <a:solidFill>
                  <a:srgbClr val="E26100"/>
                </a:solidFill>
                <a:latin typeface="+mn-lt"/>
                <a:ea typeface="+mn-ea"/>
                <a:cs typeface="+mn-cs"/>
              </a:defRPr>
            </a:lvl1pPr>
          </a:lstStyle>
          <a:p>
            <a:r>
              <a:rPr kumimoji="1" lang="ja-JP" altLang="en-US" dirty="0"/>
              <a:t>マスター タイトルの書式設定</a:t>
            </a:r>
          </a:p>
        </p:txBody>
      </p:sp>
      <p:sp>
        <p:nvSpPr>
          <p:cNvPr id="7"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spTree>
    <p:extLst>
      <p:ext uri="{BB962C8B-B14F-4D97-AF65-F5344CB8AC3E}">
        <p14:creationId xmlns:p14="http://schemas.microsoft.com/office/powerpoint/2010/main" val="338433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災害時の対応-小見出し2">
    <p:spTree>
      <p:nvGrpSpPr>
        <p:cNvPr id="1" name=""/>
        <p:cNvGrpSpPr/>
        <p:nvPr/>
      </p:nvGrpSpPr>
      <p:grpSpPr>
        <a:xfrm>
          <a:off x="0" y="0"/>
          <a:ext cx="0" cy="0"/>
          <a:chOff x="0" y="0"/>
          <a:chExt cx="0" cy="0"/>
        </a:xfrm>
      </p:grpSpPr>
      <p:sp>
        <p:nvSpPr>
          <p:cNvPr id="8" name="角丸四角形 7"/>
          <p:cNvSpPr/>
          <p:nvPr userDrawn="1"/>
        </p:nvSpPr>
        <p:spPr>
          <a:xfrm>
            <a:off x="1439652" y="2276364"/>
            <a:ext cx="6228692" cy="2232248"/>
          </a:xfrm>
          <a:prstGeom prst="roundRect">
            <a:avLst>
              <a:gd name="adj" fmla="val 3132"/>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914400" latinLnBrk="0">
              <a:buNone/>
            </a:pPr>
            <a:endParaRPr lang="ja-JP" altLang="en-US" sz="3200" b="1" dirty="0"/>
          </a:p>
        </p:txBody>
      </p:sp>
      <p:sp>
        <p:nvSpPr>
          <p:cNvPr id="9" name="角丸四角形 8"/>
          <p:cNvSpPr/>
          <p:nvPr userDrawn="1"/>
        </p:nvSpPr>
        <p:spPr>
          <a:xfrm>
            <a:off x="1563797" y="2406104"/>
            <a:ext cx="6013828" cy="1972769"/>
          </a:xfrm>
          <a:prstGeom prst="roundRect">
            <a:avLst>
              <a:gd name="adj" fmla="val 4423"/>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lvl="0" algn="ctr" eaLnBrk="1" fontAlgn="auto" hangingPunct="1">
              <a:spcBef>
                <a:spcPts val="0"/>
              </a:spcBef>
              <a:spcAft>
                <a:spcPts val="0"/>
              </a:spcAft>
            </a:pPr>
            <a:endParaRPr lang="en-US" altLang="ja-JP" sz="2000" b="1" kern="0" dirty="0">
              <a:solidFill>
                <a:schemeClr val="tx1"/>
              </a:solidFill>
              <a:latin typeface="HGｺﾞｼｯｸM" pitchFamily="49" charset="-128"/>
              <a:ea typeface="HGｺﾞｼｯｸM" pitchFamily="49" charset="-128"/>
            </a:endParaRPr>
          </a:p>
          <a:p>
            <a:pPr lvl="0" algn="ctr" eaLnBrk="1" fontAlgn="auto" hangingPunct="1">
              <a:spcBef>
                <a:spcPts val="0"/>
              </a:spcBef>
              <a:spcAft>
                <a:spcPts val="0"/>
              </a:spcAft>
            </a:pPr>
            <a:endParaRPr lang="en-US" altLang="ja-JP" sz="2000" b="1" kern="0" dirty="0">
              <a:solidFill>
                <a:schemeClr val="tx1"/>
              </a:solidFill>
              <a:latin typeface="HGｺﾞｼｯｸM" pitchFamily="49" charset="-128"/>
              <a:ea typeface="HGｺﾞｼｯｸM" pitchFamily="49" charset="-128"/>
            </a:endParaRPr>
          </a:p>
        </p:txBody>
      </p:sp>
      <p:sp>
        <p:nvSpPr>
          <p:cNvPr id="2" name="タイトル 1"/>
          <p:cNvSpPr>
            <a:spLocks noGrp="1"/>
          </p:cNvSpPr>
          <p:nvPr>
            <p:ph type="title"/>
          </p:nvPr>
        </p:nvSpPr>
        <p:spPr>
          <a:xfrm>
            <a:off x="467544" y="3017838"/>
            <a:ext cx="8208912" cy="749300"/>
          </a:xfrm>
        </p:spPr>
        <p:txBody>
          <a:bodyPr>
            <a:noAutofit/>
          </a:bodyPr>
          <a:lstStyle>
            <a:lvl1pPr marL="0" algn="ctr" defTabSz="914400" rtl="0" eaLnBrk="1" latinLnBrk="0" hangingPunct="1">
              <a:lnSpc>
                <a:spcPct val="120000"/>
              </a:lnSpc>
              <a:defRPr kumimoji="1" lang="ja-JP" altLang="en-US" sz="3600" b="1" kern="1200" dirty="0">
                <a:solidFill>
                  <a:srgbClr val="E26100"/>
                </a:solidFill>
                <a:latin typeface="+mn-lt"/>
                <a:ea typeface="+mn-ea"/>
                <a:cs typeface="+mn-cs"/>
              </a:defRPr>
            </a:lvl1pPr>
          </a:lstStyle>
          <a:p>
            <a:r>
              <a:rPr kumimoji="1" lang="ja-JP" altLang="en-US" dirty="0"/>
              <a:t>マスター タイトルの書式設定</a:t>
            </a:r>
          </a:p>
        </p:txBody>
      </p:sp>
      <p:sp>
        <p:nvSpPr>
          <p:cNvPr id="6"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spTree>
    <p:extLst>
      <p:ext uri="{BB962C8B-B14F-4D97-AF65-F5344CB8AC3E}">
        <p14:creationId xmlns:p14="http://schemas.microsoft.com/office/powerpoint/2010/main" val="46959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12"/>
          <a:stretch>
            <a:fillRect/>
          </a:stretch>
        </p:blipFill>
        <p:spPr>
          <a:xfrm>
            <a:off x="0" y="0"/>
            <a:ext cx="9144000" cy="6890469"/>
          </a:xfrm>
          <a:prstGeom prst="rect">
            <a:avLst/>
          </a:prstGeom>
        </p:spPr>
      </p:pic>
      <p:sp>
        <p:nvSpPr>
          <p:cNvPr id="2" name="タイトル プレースホルダー 1"/>
          <p:cNvSpPr>
            <a:spLocks noGrp="1"/>
          </p:cNvSpPr>
          <p:nvPr>
            <p:ph type="title"/>
          </p:nvPr>
        </p:nvSpPr>
        <p:spPr>
          <a:xfrm>
            <a:off x="467544" y="274638"/>
            <a:ext cx="8208912" cy="7493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サブタイトル 2"/>
          <p:cNvSpPr>
            <a:spLocks/>
          </p:cNvSpPr>
          <p:nvPr userDrawn="1"/>
        </p:nvSpPr>
        <p:spPr bwMode="auto">
          <a:xfrm>
            <a:off x="179512" y="6386844"/>
            <a:ext cx="4934364" cy="276999"/>
          </a:xfrm>
          <a:prstGeom prst="rect">
            <a:avLst/>
          </a:prstGeom>
          <a:noFill/>
          <a:ln w="9525">
            <a:noFill/>
            <a:miter lim="800000"/>
            <a:headEnd/>
            <a:tailEnd/>
          </a:ln>
        </p:spPr>
        <p:txBody>
          <a:bodyPr wrap="none">
            <a:spAutoFit/>
          </a:bodyPr>
          <a:lstStyle/>
          <a:p>
            <a:r>
              <a:rPr lang="en-US" altLang="ja-JP" sz="1200" dirty="0">
                <a:solidFill>
                  <a:schemeClr val="tx1"/>
                </a:solidFill>
                <a:latin typeface="Arial" charset="0"/>
                <a:ea typeface="ＭＳ Ｐゴシック" charset="-128"/>
              </a:rPr>
              <a:t>Copyright </a:t>
            </a:r>
            <a:r>
              <a:rPr lang="ja-JP" altLang="en-US" sz="1200" dirty="0">
                <a:solidFill>
                  <a:schemeClr val="tx1"/>
                </a:solidFill>
                <a:latin typeface="Arial" charset="0"/>
                <a:ea typeface="ＭＳ Ｐゴシック" charset="-128"/>
              </a:rPr>
              <a:t> </a:t>
            </a:r>
            <a:r>
              <a:rPr lang="en-US" altLang="ja-JP" sz="1200" dirty="0">
                <a:solidFill>
                  <a:schemeClr val="tx1"/>
                </a:solidFill>
                <a:latin typeface="Arial" charset="0"/>
                <a:ea typeface="ＭＳ Ｐゴシック" charset="-128"/>
              </a:rPr>
              <a:t>© </a:t>
            </a:r>
            <a:r>
              <a:rPr lang="ja-JP" altLang="en-US" sz="1200" dirty="0">
                <a:solidFill>
                  <a:schemeClr val="tx1"/>
                </a:solidFill>
                <a:latin typeface="Arial" charset="0"/>
                <a:ea typeface="ＭＳ Ｐゴシック" charset="-128"/>
              </a:rPr>
              <a:t>日本医療ガス学会（</a:t>
            </a:r>
            <a:r>
              <a:rPr lang="en-US" altLang="ja-JP" sz="1200" dirty="0">
                <a:solidFill>
                  <a:schemeClr val="tx1"/>
                </a:solidFill>
                <a:latin typeface="Arial" charset="0"/>
                <a:ea typeface="ＭＳ Ｐゴシック" charset="-128"/>
              </a:rPr>
              <a:t>Japanese Society for Medical Gases</a:t>
            </a:r>
            <a:r>
              <a:rPr lang="ja-JP" altLang="en-US" sz="1200" dirty="0">
                <a:solidFill>
                  <a:schemeClr val="tx1"/>
                </a:solidFill>
                <a:latin typeface="Arial" charset="0"/>
                <a:ea typeface="ＭＳ Ｐゴシック" charset="-128"/>
              </a:rPr>
              <a:t>）</a:t>
            </a:r>
            <a:endParaRPr lang="ja-JP" altLang="en-US" sz="1200" dirty="0"/>
          </a:p>
        </p:txBody>
      </p:sp>
      <p:sp>
        <p:nvSpPr>
          <p:cNvPr id="6" name="スライド番号プレースホルダー 5"/>
          <p:cNvSpPr>
            <a:spLocks noGrp="1"/>
          </p:cNvSpPr>
          <p:nvPr>
            <p:ph type="sldNum" sz="quarter" idx="4"/>
          </p:nvPr>
        </p:nvSpPr>
        <p:spPr>
          <a:xfrm>
            <a:off x="7992000" y="6561348"/>
            <a:ext cx="1197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dirty="0"/>
              <a:t> </a:t>
            </a:r>
            <a:fld id="{90E175E1-062F-4F25-BA66-D77C2BA6B6E9}" type="slidenum">
              <a:rPr lang="ja-JP" altLang="en-US" smtClean="0"/>
              <a:pPr/>
              <a:t>‹#›</a:t>
            </a:fld>
            <a:r>
              <a:rPr lang="en-US" altLang="ja-JP" dirty="0"/>
              <a:t> </a:t>
            </a:r>
            <a:endParaRPr lang="ja-JP" altLang="en-US" dirty="0"/>
          </a:p>
        </p:txBody>
      </p:sp>
      <p:pic>
        <p:nvPicPr>
          <p:cNvPr id="9" name="図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68539" y="6275910"/>
            <a:ext cx="718756" cy="357446"/>
          </a:xfrm>
          <a:prstGeom prst="rect">
            <a:avLst/>
          </a:prstGeom>
        </p:spPr>
      </p:pic>
    </p:spTree>
    <p:extLst>
      <p:ext uri="{BB962C8B-B14F-4D97-AF65-F5344CB8AC3E}">
        <p14:creationId xmlns:p14="http://schemas.microsoft.com/office/powerpoint/2010/main" val="101362053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8" r:id="rId3"/>
    <p:sldLayoutId id="2147483713" r:id="rId4"/>
    <p:sldLayoutId id="2147483714" r:id="rId5"/>
    <p:sldLayoutId id="2147483719" r:id="rId6"/>
    <p:sldLayoutId id="2147483715" r:id="rId7"/>
    <p:sldLayoutId id="2147483717" r:id="rId8"/>
    <p:sldLayoutId id="2147483720" r:id="rId9"/>
    <p:sldLayoutId id="2147483716" r:id="rId10"/>
  </p:sldLayoutIdLst>
  <p:hf hdr="0" ftr="0" dt="0"/>
  <p:txStyles>
    <p:titleStyle>
      <a:lvl1pPr algn="l" defTabSz="914400" rtl="0" eaLnBrk="1" latinLnBrk="0" hangingPunct="1">
        <a:spcBef>
          <a:spcPct val="0"/>
        </a:spcBef>
        <a:buNone/>
        <a:defRPr kumimoji="1"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2.jpg"/><Relationship Id="rId5" Type="http://schemas.microsoft.com/office/2007/relationships/hdphoto" Target="../media/hdphoto1.wdp"/><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2.jp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ctrTitle"/>
          </p:nvPr>
        </p:nvSpPr>
        <p:spPr/>
        <p:txBody>
          <a:bodyPr>
            <a:normAutofit/>
          </a:bodyPr>
          <a:lstStyle/>
          <a:p>
            <a:pPr eaLnBrk="1" hangingPunct="1"/>
            <a:r>
              <a:rPr lang="ja-JP" altLang="en-US" sz="4000" dirty="0"/>
              <a:t>医療ガスに及ぼす</a:t>
            </a:r>
            <a:br>
              <a:rPr lang="en-US" altLang="ja-JP" sz="4000" dirty="0"/>
            </a:br>
            <a:r>
              <a:rPr lang="ja-JP" altLang="en-US" sz="4000" dirty="0"/>
              <a:t>震災の実態と対策</a:t>
            </a:r>
          </a:p>
        </p:txBody>
      </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1</a:t>
            </a:fld>
            <a:r>
              <a:rPr lang="en-US" altLang="ja-JP"/>
              <a:t> </a:t>
            </a:r>
            <a:endParaRPr lang="ja-JP" altLang="en-US" dirty="0"/>
          </a:p>
        </p:txBody>
      </p:sp>
      <p:sp>
        <p:nvSpPr>
          <p:cNvPr id="6" name="サブタイトル 2"/>
          <p:cNvSpPr txBox="1">
            <a:spLocks/>
          </p:cNvSpPr>
          <p:nvPr/>
        </p:nvSpPr>
        <p:spPr>
          <a:xfrm>
            <a:off x="2915816" y="5445224"/>
            <a:ext cx="3888432" cy="62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a:t>日本医療ガス学会</a:t>
            </a: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marL="90488"/>
            <a:r>
              <a:rPr lang="ja-JP" altLang="en-US" dirty="0">
                <a:latin typeface="HGP創英角ｺﾞｼｯｸUB" pitchFamily="50" charset="-128"/>
                <a:ea typeface="HGP創英角ｺﾞｼｯｸUB" pitchFamily="50" charset="-128"/>
              </a:rPr>
              <a:t>マニフォールド室</a:t>
            </a:r>
          </a:p>
        </p:txBody>
      </p:sp>
      <p:grpSp>
        <p:nvGrpSpPr>
          <p:cNvPr id="5" name="グループ化 4"/>
          <p:cNvGrpSpPr/>
          <p:nvPr/>
        </p:nvGrpSpPr>
        <p:grpSpPr>
          <a:xfrm>
            <a:off x="647564" y="1291694"/>
            <a:ext cx="3024336" cy="494600"/>
            <a:chOff x="467544" y="1463090"/>
            <a:chExt cx="3024336" cy="494600"/>
          </a:xfrm>
        </p:grpSpPr>
        <p:sp>
          <p:nvSpPr>
            <p:cNvPr id="35" name="正方形/長方形 34"/>
            <p:cNvSpPr/>
            <p:nvPr/>
          </p:nvSpPr>
          <p:spPr>
            <a:xfrm>
              <a:off x="467544" y="1463090"/>
              <a:ext cx="3024336"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 name="Text Box 7"/>
            <p:cNvSpPr txBox="1">
              <a:spLocks noChangeArrowheads="1"/>
            </p:cNvSpPr>
            <p:nvPr/>
          </p:nvSpPr>
          <p:spPr bwMode="auto">
            <a:xfrm>
              <a:off x="575557" y="1491171"/>
              <a:ext cx="2808311" cy="461665"/>
            </a:xfrm>
            <a:prstGeom prst="rect">
              <a:avLst/>
            </a:prstGeom>
            <a:noFill/>
            <a:ln w="9525">
              <a:noFill/>
              <a:miter lim="800000"/>
              <a:headEnd/>
              <a:tailEnd/>
            </a:ln>
          </p:spPr>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非常電源の確保</a:t>
              </a:r>
            </a:p>
          </p:txBody>
        </p:sp>
      </p:grpSp>
      <p:grpSp>
        <p:nvGrpSpPr>
          <p:cNvPr id="4" name="グループ化 3"/>
          <p:cNvGrpSpPr/>
          <p:nvPr/>
        </p:nvGrpSpPr>
        <p:grpSpPr>
          <a:xfrm>
            <a:off x="647564" y="3384657"/>
            <a:ext cx="3024336" cy="494600"/>
            <a:chOff x="467544" y="3407306"/>
            <a:chExt cx="3024336" cy="494600"/>
          </a:xfrm>
        </p:grpSpPr>
        <p:sp>
          <p:nvSpPr>
            <p:cNvPr id="19" name="正方形/長方形 18"/>
            <p:cNvSpPr/>
            <p:nvPr/>
          </p:nvSpPr>
          <p:spPr>
            <a:xfrm>
              <a:off x="467544" y="3407306"/>
              <a:ext cx="3024336"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2" name="Text Box 7"/>
            <p:cNvSpPr txBox="1">
              <a:spLocks noChangeArrowheads="1"/>
            </p:cNvSpPr>
            <p:nvPr/>
          </p:nvSpPr>
          <p:spPr bwMode="auto">
            <a:xfrm>
              <a:off x="575557" y="3435387"/>
              <a:ext cx="2916323" cy="461665"/>
            </a:xfrm>
            <a:prstGeom prst="rect">
              <a:avLst/>
            </a:prstGeom>
            <a:noFill/>
            <a:ln w="9525">
              <a:noFill/>
              <a:miter lim="800000"/>
              <a:headEnd/>
              <a:tailEnd/>
            </a:ln>
          </p:spPr>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ボンベの固定</a:t>
              </a:r>
            </a:p>
          </p:txBody>
        </p:sp>
      </p:grpSp>
      <p:grpSp>
        <p:nvGrpSpPr>
          <p:cNvPr id="8" name="グループ化 7"/>
          <p:cNvGrpSpPr/>
          <p:nvPr/>
        </p:nvGrpSpPr>
        <p:grpSpPr>
          <a:xfrm>
            <a:off x="647564" y="5238656"/>
            <a:ext cx="7272808" cy="494600"/>
            <a:chOff x="467544" y="5309157"/>
            <a:chExt cx="7272808" cy="494600"/>
          </a:xfrm>
        </p:grpSpPr>
        <p:sp>
          <p:nvSpPr>
            <p:cNvPr id="39" name="正方形/長方形 38"/>
            <p:cNvSpPr/>
            <p:nvPr/>
          </p:nvSpPr>
          <p:spPr>
            <a:xfrm>
              <a:off x="467544" y="5309157"/>
              <a:ext cx="6732748"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Text Box 7"/>
            <p:cNvSpPr txBox="1">
              <a:spLocks noChangeArrowheads="1"/>
            </p:cNvSpPr>
            <p:nvPr/>
          </p:nvSpPr>
          <p:spPr bwMode="auto">
            <a:xfrm>
              <a:off x="575557" y="5324435"/>
              <a:ext cx="7164795" cy="461665"/>
            </a:xfrm>
            <a:prstGeom prst="rect">
              <a:avLst/>
            </a:prstGeom>
            <a:noFill/>
            <a:ln w="9525">
              <a:noFill/>
              <a:miter lim="800000"/>
              <a:headEnd/>
              <a:tailEnd/>
            </a:ln>
          </p:spPr>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マニフォールド室の出入り口の扉は外開き</a:t>
              </a:r>
            </a:p>
          </p:txBody>
        </p:sp>
      </p:grpSp>
      <p:sp>
        <p:nvSpPr>
          <p:cNvPr id="9" name="スライド番号プレースホルダー 8"/>
          <p:cNvSpPr>
            <a:spLocks noGrp="1"/>
          </p:cNvSpPr>
          <p:nvPr>
            <p:ph type="sldNum" sz="quarter" idx="4"/>
          </p:nvPr>
        </p:nvSpPr>
        <p:spPr/>
        <p:txBody>
          <a:bodyPr/>
          <a:lstStyle/>
          <a:p>
            <a:r>
              <a:rPr lang="en-US" altLang="ja-JP"/>
              <a:t> </a:t>
            </a:r>
            <a:fld id="{90E175E1-062F-4F25-BA66-D77C2BA6B6E9}" type="slidenum">
              <a:rPr lang="ja-JP" altLang="en-US" smtClean="0"/>
              <a:pPr/>
              <a:t>10</a:t>
            </a:fld>
            <a:r>
              <a:rPr lang="en-US" altLang="ja-JP"/>
              <a:t> </a:t>
            </a:r>
            <a:endParaRPr lang="ja-JP" altLang="en-US" dirty="0"/>
          </a:p>
        </p:txBody>
      </p:sp>
      <p:grpSp>
        <p:nvGrpSpPr>
          <p:cNvPr id="17" name="グループ化 16"/>
          <p:cNvGrpSpPr/>
          <p:nvPr/>
        </p:nvGrpSpPr>
        <p:grpSpPr>
          <a:xfrm>
            <a:off x="1230127" y="1902268"/>
            <a:ext cx="7446329" cy="720081"/>
            <a:chOff x="1230127" y="4617132"/>
            <a:chExt cx="7446329" cy="720081"/>
          </a:xfrm>
        </p:grpSpPr>
        <p:sp>
          <p:nvSpPr>
            <p:cNvPr id="18" name="角丸四角形 17"/>
            <p:cNvSpPr/>
            <p:nvPr/>
          </p:nvSpPr>
          <p:spPr bwMode="auto">
            <a:xfrm>
              <a:off x="1230127" y="4617132"/>
              <a:ext cx="7446329" cy="720080"/>
            </a:xfrm>
            <a:prstGeom prst="roundRect">
              <a:avLst>
                <a:gd name="adj" fmla="val 13530"/>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20" name="テキスト プレースホルダー 2"/>
            <p:cNvSpPr txBox="1">
              <a:spLocks/>
            </p:cNvSpPr>
            <p:nvPr/>
          </p:nvSpPr>
          <p:spPr bwMode="auto">
            <a:xfrm>
              <a:off x="1662176" y="4617132"/>
              <a:ext cx="6768371" cy="720081"/>
            </a:xfrm>
            <a:prstGeom prst="rect">
              <a:avLst/>
            </a:prstGeom>
            <a:noFill/>
            <a:ln w="9525">
              <a:noFill/>
              <a:miter lim="800000"/>
              <a:headEnd/>
              <a:tailEnd/>
            </a:ln>
          </p:spPr>
          <p:txBody>
            <a:bodyPr vert="horz" wrap="non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0"/>
                </a:spcBef>
                <a:buNone/>
              </a:pPr>
              <a:r>
                <a:rPr lang="ja-JP" altLang="en-US" sz="2200" dirty="0">
                  <a:solidFill>
                    <a:prstClr val="black"/>
                  </a:solidFill>
                  <a:latin typeface="Arial" pitchFamily="34" charset="0"/>
                  <a:ea typeface="HGPｺﾞｼｯｸE" pitchFamily="50" charset="-128"/>
                </a:rPr>
                <a:t>ボンベからの酸素供給に電気は必要ないが、</a:t>
              </a:r>
            </a:p>
            <a:p>
              <a:pPr marL="0" indent="0" eaLnBrk="1" hangingPunct="1">
                <a:spcBef>
                  <a:spcPts val="0"/>
                </a:spcBef>
                <a:buNone/>
              </a:pPr>
              <a:r>
                <a:rPr lang="ja-JP" altLang="en-US" sz="2200" dirty="0">
                  <a:solidFill>
                    <a:prstClr val="black"/>
                  </a:solidFill>
                  <a:latin typeface="Arial" pitchFamily="34" charset="0"/>
                  <a:ea typeface="HGPｺﾞｼｯｸE" pitchFamily="50" charset="-128"/>
                </a:rPr>
                <a:t>ガス残量警報には電源が必要</a:t>
              </a:r>
            </a:p>
          </p:txBody>
        </p:sp>
        <p:grpSp>
          <p:nvGrpSpPr>
            <p:cNvPr id="21" name="グループ化 20"/>
            <p:cNvGrpSpPr/>
            <p:nvPr/>
          </p:nvGrpSpPr>
          <p:grpSpPr>
            <a:xfrm>
              <a:off x="1338167" y="4689140"/>
              <a:ext cx="252000" cy="252000"/>
              <a:chOff x="1338167" y="4943808"/>
              <a:chExt cx="252000" cy="252000"/>
            </a:xfrm>
          </p:grpSpPr>
          <p:sp>
            <p:nvSpPr>
              <p:cNvPr id="22" name="正方形/長方形 21"/>
              <p:cNvSpPr/>
              <p:nvPr/>
            </p:nvSpPr>
            <p:spPr bwMode="auto">
              <a:xfrm>
                <a:off x="1338167" y="494380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421" y="497527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4" name="グループ化 23"/>
          <p:cNvGrpSpPr/>
          <p:nvPr/>
        </p:nvGrpSpPr>
        <p:grpSpPr>
          <a:xfrm>
            <a:off x="1230127" y="2712612"/>
            <a:ext cx="7446328" cy="500364"/>
            <a:chOff x="791580" y="5628936"/>
            <a:chExt cx="7446328" cy="500364"/>
          </a:xfrm>
        </p:grpSpPr>
        <p:sp>
          <p:nvSpPr>
            <p:cNvPr id="25" name="角丸四角形 24"/>
            <p:cNvSpPr/>
            <p:nvPr/>
          </p:nvSpPr>
          <p:spPr bwMode="auto">
            <a:xfrm>
              <a:off x="791580" y="5628936"/>
              <a:ext cx="7446328" cy="500364"/>
            </a:xfrm>
            <a:prstGeom prst="roundRect">
              <a:avLst>
                <a:gd name="adj" fmla="val 18821"/>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26" name="正方形/長方形 25"/>
            <p:cNvSpPr/>
            <p:nvPr/>
          </p:nvSpPr>
          <p:spPr bwMode="auto">
            <a:xfrm>
              <a:off x="899620" y="5735896"/>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sp>
          <p:nvSpPr>
            <p:cNvPr id="27" name="テキスト プレースホルダー 2"/>
            <p:cNvSpPr txBox="1">
              <a:spLocks/>
            </p:cNvSpPr>
            <p:nvPr/>
          </p:nvSpPr>
          <p:spPr bwMode="auto">
            <a:xfrm>
              <a:off x="1223628" y="5663888"/>
              <a:ext cx="6768372" cy="3934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ts val="1200"/>
                </a:spcBef>
                <a:buNone/>
              </a:pPr>
              <a:r>
                <a:rPr lang="ja-JP" altLang="en-US" sz="2200" dirty="0">
                  <a:solidFill>
                    <a:prstClr val="black"/>
                  </a:solidFill>
                  <a:latin typeface="HGPｺﾞｼｯｸE" pitchFamily="50" charset="-128"/>
                  <a:ea typeface="HGPｺﾞｼｯｸE" pitchFamily="50" charset="-128"/>
                </a:rPr>
                <a:t>アナログ圧力計、電源不要の警報器の常設を推奨</a:t>
              </a:r>
            </a:p>
          </p:txBody>
        </p:sp>
        <p:pic>
          <p:nvPicPr>
            <p:cNvPr id="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74" y="5789424"/>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グループ化 41"/>
          <p:cNvGrpSpPr/>
          <p:nvPr/>
        </p:nvGrpSpPr>
        <p:grpSpPr>
          <a:xfrm>
            <a:off x="1230127" y="3989726"/>
            <a:ext cx="7446329" cy="1059454"/>
            <a:chOff x="1230127" y="4702092"/>
            <a:chExt cx="7446329" cy="1059454"/>
          </a:xfrm>
        </p:grpSpPr>
        <p:sp>
          <p:nvSpPr>
            <p:cNvPr id="43" name="角丸四角形 42"/>
            <p:cNvSpPr/>
            <p:nvPr/>
          </p:nvSpPr>
          <p:spPr bwMode="auto">
            <a:xfrm>
              <a:off x="1230127" y="4702092"/>
              <a:ext cx="7446329" cy="1059454"/>
            </a:xfrm>
            <a:prstGeom prst="roundRect">
              <a:avLst>
                <a:gd name="adj" fmla="val 993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44" name="テキスト プレースホルダー 2"/>
            <p:cNvSpPr txBox="1">
              <a:spLocks/>
            </p:cNvSpPr>
            <p:nvPr/>
          </p:nvSpPr>
          <p:spPr bwMode="auto">
            <a:xfrm>
              <a:off x="1662177" y="4702092"/>
              <a:ext cx="5970164" cy="105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0"/>
                </a:spcBef>
                <a:buNone/>
              </a:pPr>
              <a:r>
                <a:rPr lang="ja-JP" altLang="en-US" sz="2200" dirty="0">
                  <a:solidFill>
                    <a:prstClr val="black"/>
                  </a:solidFill>
                  <a:latin typeface="Arial" pitchFamily="34" charset="0"/>
                  <a:ea typeface="HGPｺﾞｼｯｸE" pitchFamily="50" charset="-128"/>
                </a:rPr>
                <a:t>上下</a:t>
              </a:r>
              <a:r>
                <a:rPr lang="en-US" altLang="ja-JP" sz="2200" b="1" dirty="0">
                  <a:solidFill>
                    <a:prstClr val="black"/>
                  </a:solidFill>
                  <a:latin typeface="Arial" pitchFamily="34" charset="0"/>
                  <a:ea typeface="HGPｺﾞｼｯｸE" pitchFamily="50" charset="-128"/>
                </a:rPr>
                <a:t>2</a:t>
              </a:r>
              <a:r>
                <a:rPr lang="ja-JP" altLang="en-US" sz="2200" dirty="0">
                  <a:solidFill>
                    <a:prstClr val="black"/>
                  </a:solidFill>
                  <a:latin typeface="Arial" pitchFamily="34" charset="0"/>
                  <a:ea typeface="HGPｺﾞｼｯｸE" pitchFamily="50" charset="-128"/>
                </a:rPr>
                <a:t>か所 （上</a:t>
              </a:r>
              <a:r>
                <a:rPr lang="en-US" altLang="ja-JP" sz="2200" b="1" dirty="0">
                  <a:solidFill>
                    <a:prstClr val="black"/>
                  </a:solidFill>
                  <a:latin typeface="Arial" pitchFamily="34" charset="0"/>
                  <a:ea typeface="HGPｺﾞｼｯｸE" pitchFamily="50" charset="-128"/>
                </a:rPr>
                <a:t>1/4,</a:t>
              </a:r>
              <a:r>
                <a:rPr lang="ja-JP" altLang="en-US" sz="2200" dirty="0">
                  <a:solidFill>
                    <a:prstClr val="black"/>
                  </a:solidFill>
                  <a:latin typeface="Arial" pitchFamily="34" charset="0"/>
                  <a:ea typeface="HGPｺﾞｼｯｸE" pitchFamily="50" charset="-128"/>
                </a:rPr>
                <a:t>下</a:t>
              </a:r>
              <a:r>
                <a:rPr lang="en-US" altLang="ja-JP" sz="2200" b="1" dirty="0">
                  <a:solidFill>
                    <a:prstClr val="black"/>
                  </a:solidFill>
                  <a:latin typeface="Arial" pitchFamily="34" charset="0"/>
                  <a:ea typeface="HGPｺﾞｼｯｸE" pitchFamily="50" charset="-128"/>
                </a:rPr>
                <a:t>1/4</a:t>
              </a:r>
              <a:r>
                <a:rPr lang="ja-JP" altLang="en-US" sz="2200" dirty="0">
                  <a:solidFill>
                    <a:prstClr val="black"/>
                  </a:solidFill>
                  <a:latin typeface="Arial" pitchFamily="34" charset="0"/>
                  <a:ea typeface="HGPｺﾞｼｯｸE" pitchFamily="50" charset="-128"/>
                </a:rPr>
                <a:t>） をチェーンやベルトでしっかり固定して転倒防止</a:t>
              </a:r>
            </a:p>
            <a:p>
              <a:pPr marL="0" indent="0" eaLnBrk="1" hangingPunct="1">
                <a:spcBef>
                  <a:spcPts val="0"/>
                </a:spcBef>
                <a:buNone/>
              </a:pPr>
              <a:r>
                <a:rPr lang="ja-JP" altLang="en-US" sz="2000" dirty="0">
                  <a:solidFill>
                    <a:prstClr val="black"/>
                  </a:solidFill>
                  <a:latin typeface="Arial" pitchFamily="34" charset="0"/>
                  <a:ea typeface="HGPｺﾞｼｯｸE" pitchFamily="50" charset="-128"/>
                </a:rPr>
                <a:t>（ゆるんでいると引きちぎられる）</a:t>
              </a:r>
            </a:p>
          </p:txBody>
        </p:sp>
        <p:grpSp>
          <p:nvGrpSpPr>
            <p:cNvPr id="45" name="グループ化 44"/>
            <p:cNvGrpSpPr/>
            <p:nvPr/>
          </p:nvGrpSpPr>
          <p:grpSpPr>
            <a:xfrm>
              <a:off x="1338167" y="4774100"/>
              <a:ext cx="252000" cy="252000"/>
              <a:chOff x="1338167" y="4943808"/>
              <a:chExt cx="252000" cy="252000"/>
            </a:xfrm>
          </p:grpSpPr>
          <p:sp>
            <p:nvSpPr>
              <p:cNvPr id="46" name="正方形/長方形 45"/>
              <p:cNvSpPr/>
              <p:nvPr/>
            </p:nvSpPr>
            <p:spPr bwMode="auto">
              <a:xfrm>
                <a:off x="1338167" y="494380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421" y="497527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marL="90488">
              <a:defRPr/>
            </a:pPr>
            <a:r>
              <a:rPr lang="ja-JP" altLang="en-US" dirty="0">
                <a:latin typeface="HGP創英角ｺﾞｼｯｸUB" pitchFamily="50" charset="-128"/>
                <a:ea typeface="HGP創英角ｺﾞｼｯｸUB" pitchFamily="50" charset="-128"/>
              </a:rPr>
              <a:t>マニフォールド</a:t>
            </a:r>
          </a:p>
        </p:txBody>
      </p:sp>
      <p:grpSp>
        <p:nvGrpSpPr>
          <p:cNvPr id="7" name="グループ化 6"/>
          <p:cNvGrpSpPr/>
          <p:nvPr/>
        </p:nvGrpSpPr>
        <p:grpSpPr>
          <a:xfrm>
            <a:off x="1242368" y="1268760"/>
            <a:ext cx="6642000" cy="4993200"/>
            <a:chOff x="1530000" y="1016732"/>
            <a:chExt cx="6642000" cy="4993200"/>
          </a:xfrm>
        </p:grpSpPr>
        <p:sp>
          <p:nvSpPr>
            <p:cNvPr id="5" name="Rectangle 12"/>
            <p:cNvSpPr>
              <a:spLocks noChangeArrowheads="1"/>
            </p:cNvSpPr>
            <p:nvPr/>
          </p:nvSpPr>
          <p:spPr bwMode="auto">
            <a:xfrm>
              <a:off x="1530000" y="1016732"/>
              <a:ext cx="6642000" cy="49932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5780" y="1052736"/>
              <a:ext cx="6588220" cy="492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11</a:t>
            </a:fld>
            <a:r>
              <a:rPr lang="en-US" altLang="ja-JP"/>
              <a:t> </a:t>
            </a:r>
            <a:endParaRPr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9440"/>
            <a:ext cx="8474844" cy="676560"/>
          </a:xfrm>
        </p:spPr>
        <p:txBody>
          <a:bodyPr>
            <a:normAutofit/>
          </a:bodyPr>
          <a:lstStyle/>
          <a:p>
            <a:pPr marL="90488"/>
            <a:r>
              <a:rPr lang="ja-JP" altLang="en-US" dirty="0">
                <a:latin typeface="HGP創英角ｺﾞｼｯｸUB" pitchFamily="50" charset="-128"/>
                <a:ea typeface="HGP創英角ｺﾞｼｯｸUB" pitchFamily="50" charset="-128"/>
              </a:rPr>
              <a:t>機 械 室 </a:t>
            </a:r>
            <a:r>
              <a:rPr lang="ja-JP" altLang="en-US" sz="2800" dirty="0">
                <a:latin typeface="HGP創英角ｺﾞｼｯｸUB" pitchFamily="50" charset="-128"/>
                <a:ea typeface="HGP創英角ｺﾞｼｯｸUB" pitchFamily="50" charset="-128"/>
              </a:rPr>
              <a:t>（コンプレッサー、吸引ポンプ、非常電源）</a:t>
            </a:r>
            <a:endParaRPr kumimoji="1" lang="ja-JP" altLang="en-US" sz="2800" dirty="0">
              <a:latin typeface="HGP創英角ｺﾞｼｯｸUB" pitchFamily="50" charset="-128"/>
              <a:ea typeface="HGP創英角ｺﾞｼｯｸUB" pitchFamily="50" charset="-128"/>
            </a:endParaRPr>
          </a:p>
        </p:txBody>
      </p:sp>
      <p:grpSp>
        <p:nvGrpSpPr>
          <p:cNvPr id="4" name="グループ化 3"/>
          <p:cNvGrpSpPr/>
          <p:nvPr/>
        </p:nvGrpSpPr>
        <p:grpSpPr>
          <a:xfrm>
            <a:off x="647564" y="1304925"/>
            <a:ext cx="7548948" cy="494600"/>
            <a:chOff x="479436" y="1463090"/>
            <a:chExt cx="7548948" cy="494600"/>
          </a:xfrm>
        </p:grpSpPr>
        <p:sp>
          <p:nvSpPr>
            <p:cNvPr id="26" name="正方形/長方形 25"/>
            <p:cNvSpPr/>
            <p:nvPr/>
          </p:nvSpPr>
          <p:spPr>
            <a:xfrm>
              <a:off x="479436" y="1463090"/>
              <a:ext cx="4266474"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Text Box 7"/>
            <p:cNvSpPr txBox="1">
              <a:spLocks noChangeArrowheads="1"/>
            </p:cNvSpPr>
            <p:nvPr/>
          </p:nvSpPr>
          <p:spPr bwMode="auto">
            <a:xfrm>
              <a:off x="587449" y="1491171"/>
              <a:ext cx="7440935" cy="461665"/>
            </a:xfrm>
            <a:prstGeom prst="rect">
              <a:avLst/>
            </a:prstGeom>
            <a:noFill/>
            <a:ln w="9525">
              <a:noFill/>
              <a:miter lim="800000"/>
              <a:headEnd/>
              <a:tailEnd/>
            </a:ln>
          </p:spPr>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水の確保（予備タンク、水槽）</a:t>
              </a:r>
            </a:p>
          </p:txBody>
        </p:sp>
      </p:grpSp>
      <p:grpSp>
        <p:nvGrpSpPr>
          <p:cNvPr id="6" name="グループ化 5"/>
          <p:cNvGrpSpPr/>
          <p:nvPr/>
        </p:nvGrpSpPr>
        <p:grpSpPr>
          <a:xfrm>
            <a:off x="647564" y="4554580"/>
            <a:ext cx="7848872" cy="494600"/>
            <a:chOff x="479436" y="4468262"/>
            <a:chExt cx="7848872" cy="494600"/>
          </a:xfrm>
        </p:grpSpPr>
        <p:sp>
          <p:nvSpPr>
            <p:cNvPr id="28" name="正方形/長方形 27"/>
            <p:cNvSpPr/>
            <p:nvPr/>
          </p:nvSpPr>
          <p:spPr>
            <a:xfrm>
              <a:off x="479436" y="4468262"/>
              <a:ext cx="7344000"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3" name="Text Box 7"/>
            <p:cNvSpPr txBox="1">
              <a:spLocks noChangeArrowheads="1"/>
            </p:cNvSpPr>
            <p:nvPr/>
          </p:nvSpPr>
          <p:spPr bwMode="auto">
            <a:xfrm>
              <a:off x="587449" y="4479503"/>
              <a:ext cx="7740859" cy="461665"/>
            </a:xfrm>
            <a:prstGeom prst="rect">
              <a:avLst/>
            </a:prstGeom>
            <a:noFill/>
            <a:ln w="9525">
              <a:noFill/>
              <a:miter lim="800000"/>
              <a:headEnd/>
              <a:tailEnd/>
            </a:ln>
          </p:spPr>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コンプレッサー架台の補強 （横揺れ＋上下揺れ対策）</a:t>
              </a:r>
            </a:p>
          </p:txBody>
        </p:sp>
      </p:grpSp>
      <p:grpSp>
        <p:nvGrpSpPr>
          <p:cNvPr id="7" name="グループ化 6"/>
          <p:cNvGrpSpPr/>
          <p:nvPr/>
        </p:nvGrpSpPr>
        <p:grpSpPr>
          <a:xfrm>
            <a:off x="647564" y="5337212"/>
            <a:ext cx="7440936" cy="494600"/>
            <a:chOff x="479436" y="5440370"/>
            <a:chExt cx="7440936" cy="494600"/>
          </a:xfrm>
        </p:grpSpPr>
        <p:sp>
          <p:nvSpPr>
            <p:cNvPr id="30" name="正方形/長方形 29"/>
            <p:cNvSpPr/>
            <p:nvPr/>
          </p:nvSpPr>
          <p:spPr>
            <a:xfrm>
              <a:off x="479436" y="5440370"/>
              <a:ext cx="7344000"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5" name="Text Box 7"/>
            <p:cNvSpPr txBox="1">
              <a:spLocks noChangeArrowheads="1"/>
            </p:cNvSpPr>
            <p:nvPr/>
          </p:nvSpPr>
          <p:spPr bwMode="auto">
            <a:xfrm>
              <a:off x="587449" y="5451611"/>
              <a:ext cx="7332923" cy="461665"/>
            </a:xfrm>
            <a:prstGeom prst="rect">
              <a:avLst/>
            </a:prstGeom>
            <a:noFill/>
            <a:ln w="9525">
              <a:noFill/>
              <a:miter lim="800000"/>
              <a:headEnd/>
              <a:tailEnd/>
            </a:ln>
          </p:spPr>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マニフォールド室と機械室を同一にしない</a:t>
              </a:r>
            </a:p>
          </p:txBody>
        </p:sp>
      </p:grpSp>
      <p:sp>
        <p:nvSpPr>
          <p:cNvPr id="8" name="スライド番号プレースホルダー 7"/>
          <p:cNvSpPr>
            <a:spLocks noGrp="1"/>
          </p:cNvSpPr>
          <p:nvPr>
            <p:ph type="sldNum" sz="quarter" idx="4"/>
          </p:nvPr>
        </p:nvSpPr>
        <p:spPr/>
        <p:txBody>
          <a:bodyPr/>
          <a:lstStyle/>
          <a:p>
            <a:r>
              <a:rPr lang="en-US" altLang="ja-JP"/>
              <a:t> </a:t>
            </a:r>
            <a:fld id="{90E175E1-062F-4F25-BA66-D77C2BA6B6E9}" type="slidenum">
              <a:rPr lang="ja-JP" altLang="en-US" smtClean="0"/>
              <a:pPr/>
              <a:t>12</a:t>
            </a:fld>
            <a:r>
              <a:rPr lang="en-US" altLang="ja-JP"/>
              <a:t> </a:t>
            </a:r>
            <a:endParaRPr lang="ja-JP" altLang="en-US" dirty="0"/>
          </a:p>
        </p:txBody>
      </p:sp>
      <p:grpSp>
        <p:nvGrpSpPr>
          <p:cNvPr id="16" name="グループ化 15"/>
          <p:cNvGrpSpPr/>
          <p:nvPr/>
        </p:nvGrpSpPr>
        <p:grpSpPr>
          <a:xfrm>
            <a:off x="1230127" y="1902268"/>
            <a:ext cx="7446329" cy="2348856"/>
            <a:chOff x="1230127" y="1902268"/>
            <a:chExt cx="7446329" cy="2348856"/>
          </a:xfrm>
        </p:grpSpPr>
        <p:grpSp>
          <p:nvGrpSpPr>
            <p:cNvPr id="17" name="グループ化 16"/>
            <p:cNvGrpSpPr/>
            <p:nvPr/>
          </p:nvGrpSpPr>
          <p:grpSpPr>
            <a:xfrm>
              <a:off x="1230127" y="1902268"/>
              <a:ext cx="7446329" cy="720081"/>
              <a:chOff x="1230127" y="4617132"/>
              <a:chExt cx="7446329" cy="720081"/>
            </a:xfrm>
          </p:grpSpPr>
          <p:sp>
            <p:nvSpPr>
              <p:cNvPr id="37" name="角丸四角形 36"/>
              <p:cNvSpPr/>
              <p:nvPr/>
            </p:nvSpPr>
            <p:spPr bwMode="auto">
              <a:xfrm>
                <a:off x="1230127" y="4617132"/>
                <a:ext cx="7446329" cy="720080"/>
              </a:xfrm>
              <a:prstGeom prst="roundRect">
                <a:avLst>
                  <a:gd name="adj" fmla="val 13530"/>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38" name="テキスト プレースホルダー 2"/>
              <p:cNvSpPr txBox="1">
                <a:spLocks/>
              </p:cNvSpPr>
              <p:nvPr/>
            </p:nvSpPr>
            <p:spPr bwMode="auto">
              <a:xfrm>
                <a:off x="1662176" y="4617132"/>
                <a:ext cx="6768371" cy="720081"/>
              </a:xfrm>
              <a:prstGeom prst="rect">
                <a:avLst/>
              </a:prstGeom>
              <a:noFill/>
              <a:ln w="9525">
                <a:noFill/>
                <a:miter lim="800000"/>
                <a:headEnd/>
                <a:tailEnd/>
              </a:ln>
            </p:spPr>
            <p:txBody>
              <a:bodyPr vert="horz" wrap="non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0"/>
                  </a:spcBef>
                  <a:buNone/>
                </a:pPr>
                <a:r>
                  <a:rPr lang="ja-JP" altLang="en-US" sz="2200" dirty="0">
                    <a:solidFill>
                      <a:prstClr val="black"/>
                    </a:solidFill>
                    <a:latin typeface="Arial" pitchFamily="34" charset="0"/>
                    <a:ea typeface="HGPｺﾞｼｯｸE" pitchFamily="50" charset="-128"/>
                  </a:rPr>
                  <a:t>水封式吸引ポンプは断水で停止</a:t>
                </a:r>
              </a:p>
              <a:p>
                <a:pPr marL="0" indent="0" eaLnBrk="1" hangingPunct="1">
                  <a:spcBef>
                    <a:spcPts val="0"/>
                  </a:spcBef>
                  <a:buNone/>
                </a:pPr>
                <a:r>
                  <a:rPr lang="ja-JP" altLang="en-US" sz="2000" dirty="0">
                    <a:solidFill>
                      <a:prstClr val="black"/>
                    </a:solidFill>
                    <a:latin typeface="Arial" pitchFamily="34" charset="0"/>
                    <a:ea typeface="HGPｺﾞｼｯｸE" pitchFamily="50" charset="-128"/>
                  </a:rPr>
                  <a:t>（油回転吸引ポンプへの更新）</a:t>
                </a:r>
              </a:p>
            </p:txBody>
          </p:sp>
          <p:grpSp>
            <p:nvGrpSpPr>
              <p:cNvPr id="39" name="グループ化 38"/>
              <p:cNvGrpSpPr/>
              <p:nvPr/>
            </p:nvGrpSpPr>
            <p:grpSpPr>
              <a:xfrm>
                <a:off x="1338167" y="4689140"/>
                <a:ext cx="252000" cy="252000"/>
                <a:chOff x="1338167" y="4943808"/>
                <a:chExt cx="252000" cy="252000"/>
              </a:xfrm>
            </p:grpSpPr>
            <p:sp>
              <p:nvSpPr>
                <p:cNvPr id="40" name="正方形/長方形 39"/>
                <p:cNvSpPr/>
                <p:nvPr/>
              </p:nvSpPr>
              <p:spPr bwMode="auto">
                <a:xfrm>
                  <a:off x="1338167" y="494380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421" y="497527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グループ化 17"/>
            <p:cNvGrpSpPr/>
            <p:nvPr/>
          </p:nvGrpSpPr>
          <p:grpSpPr>
            <a:xfrm>
              <a:off x="1230127" y="2716656"/>
              <a:ext cx="7446329" cy="720081"/>
              <a:chOff x="1230127" y="4617132"/>
              <a:chExt cx="7446329" cy="720081"/>
            </a:xfrm>
          </p:grpSpPr>
          <p:sp>
            <p:nvSpPr>
              <p:cNvPr id="32" name="角丸四角形 31"/>
              <p:cNvSpPr/>
              <p:nvPr/>
            </p:nvSpPr>
            <p:spPr bwMode="auto">
              <a:xfrm>
                <a:off x="1230127" y="4617132"/>
                <a:ext cx="7446329" cy="720080"/>
              </a:xfrm>
              <a:prstGeom prst="roundRect">
                <a:avLst>
                  <a:gd name="adj" fmla="val 13530"/>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33" name="テキスト プレースホルダー 2"/>
              <p:cNvSpPr txBox="1">
                <a:spLocks/>
              </p:cNvSpPr>
              <p:nvPr/>
            </p:nvSpPr>
            <p:spPr bwMode="auto">
              <a:xfrm>
                <a:off x="1662176" y="4617132"/>
                <a:ext cx="6768371" cy="7200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0"/>
                  </a:spcBef>
                  <a:buNone/>
                </a:pPr>
                <a:r>
                  <a:rPr lang="ja-JP" altLang="en-US" sz="2200" dirty="0">
                    <a:solidFill>
                      <a:prstClr val="black"/>
                    </a:solidFill>
                    <a:latin typeface="Arial" pitchFamily="34" charset="0"/>
                    <a:ea typeface="HGPｺﾞｼｯｸE" pitchFamily="50" charset="-128"/>
                  </a:rPr>
                  <a:t>コンプレッサーの水冷式アフタークーラーは断水で停止</a:t>
                </a:r>
                <a:r>
                  <a:rPr lang="ja-JP" altLang="en-US" sz="2000" dirty="0">
                    <a:solidFill>
                      <a:prstClr val="black"/>
                    </a:solidFill>
                    <a:latin typeface="Arial" pitchFamily="34" charset="0"/>
                    <a:ea typeface="HGPｺﾞｼｯｸE" pitchFamily="50" charset="-128"/>
                  </a:rPr>
                  <a:t>（空冷式への更新）</a:t>
                </a:r>
              </a:p>
            </p:txBody>
          </p:sp>
          <p:grpSp>
            <p:nvGrpSpPr>
              <p:cNvPr id="34" name="グループ化 33"/>
              <p:cNvGrpSpPr/>
              <p:nvPr/>
            </p:nvGrpSpPr>
            <p:grpSpPr>
              <a:xfrm>
                <a:off x="1338167" y="4689140"/>
                <a:ext cx="252000" cy="252000"/>
                <a:chOff x="1338167" y="4943808"/>
                <a:chExt cx="252000" cy="252000"/>
              </a:xfrm>
            </p:grpSpPr>
            <p:sp>
              <p:nvSpPr>
                <p:cNvPr id="35" name="正方形/長方形 34"/>
                <p:cNvSpPr/>
                <p:nvPr/>
              </p:nvSpPr>
              <p:spPr bwMode="auto">
                <a:xfrm>
                  <a:off x="1338167" y="494380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421" y="497527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9" name="グループ化 18"/>
            <p:cNvGrpSpPr/>
            <p:nvPr/>
          </p:nvGrpSpPr>
          <p:grpSpPr>
            <a:xfrm>
              <a:off x="1230127" y="3531043"/>
              <a:ext cx="7446329" cy="720081"/>
              <a:chOff x="1230127" y="4617132"/>
              <a:chExt cx="7446329" cy="720081"/>
            </a:xfrm>
          </p:grpSpPr>
          <p:sp>
            <p:nvSpPr>
              <p:cNvPr id="20" name="角丸四角形 19"/>
              <p:cNvSpPr/>
              <p:nvPr/>
            </p:nvSpPr>
            <p:spPr bwMode="auto">
              <a:xfrm>
                <a:off x="1230127" y="4617132"/>
                <a:ext cx="7446329" cy="720080"/>
              </a:xfrm>
              <a:prstGeom prst="roundRect">
                <a:avLst>
                  <a:gd name="adj" fmla="val 13530"/>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24" name="テキスト プレースホルダー 2"/>
              <p:cNvSpPr txBox="1">
                <a:spLocks/>
              </p:cNvSpPr>
              <p:nvPr/>
            </p:nvSpPr>
            <p:spPr bwMode="auto">
              <a:xfrm>
                <a:off x="1662176" y="4617132"/>
                <a:ext cx="6768371" cy="7200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0"/>
                  </a:spcBef>
                  <a:buNone/>
                </a:pPr>
                <a:r>
                  <a:rPr lang="ja-JP" altLang="en-US" sz="2200" dirty="0">
                    <a:solidFill>
                      <a:prstClr val="black"/>
                    </a:solidFill>
                    <a:latin typeface="Arial" pitchFamily="34" charset="0"/>
                    <a:ea typeface="HGPｺﾞｼｯｸE" pitchFamily="50" charset="-128"/>
                  </a:rPr>
                  <a:t>自家用発電設備の冷却水は断水で停止</a:t>
                </a:r>
              </a:p>
              <a:p>
                <a:pPr marL="0" indent="0" eaLnBrk="1" hangingPunct="1">
                  <a:spcBef>
                    <a:spcPts val="0"/>
                  </a:spcBef>
                  <a:buNone/>
                </a:pPr>
                <a:r>
                  <a:rPr lang="ja-JP" altLang="en-US" sz="2000" dirty="0">
                    <a:solidFill>
                      <a:prstClr val="black"/>
                    </a:solidFill>
                    <a:latin typeface="Arial" pitchFamily="34" charset="0"/>
                    <a:ea typeface="HGPｺﾞｼｯｸE" pitchFamily="50" charset="-128"/>
                  </a:rPr>
                  <a:t>（空冷式への更新）</a:t>
                </a:r>
              </a:p>
            </p:txBody>
          </p:sp>
          <p:grpSp>
            <p:nvGrpSpPr>
              <p:cNvPr id="27" name="グループ化 26"/>
              <p:cNvGrpSpPr/>
              <p:nvPr/>
            </p:nvGrpSpPr>
            <p:grpSpPr>
              <a:xfrm>
                <a:off x="1338167" y="4689140"/>
                <a:ext cx="252000" cy="252000"/>
                <a:chOff x="1338167" y="4943808"/>
                <a:chExt cx="252000" cy="252000"/>
              </a:xfrm>
            </p:grpSpPr>
            <p:sp>
              <p:nvSpPr>
                <p:cNvPr id="29" name="正方形/長方形 28"/>
                <p:cNvSpPr/>
                <p:nvPr/>
              </p:nvSpPr>
              <p:spPr bwMode="auto">
                <a:xfrm>
                  <a:off x="1338167" y="494380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421" y="497527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335418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333374"/>
            <a:ext cx="8676456" cy="690563"/>
          </a:xfrm>
        </p:spPr>
        <p:txBody>
          <a:bodyPr>
            <a:normAutofit/>
          </a:bodyPr>
          <a:lstStyle/>
          <a:p>
            <a:pPr marL="90488"/>
            <a:r>
              <a:rPr lang="ja-JP" altLang="en-US" dirty="0">
                <a:latin typeface="HGP創英角ｺﾞｼｯｸUB" pitchFamily="50" charset="-128"/>
                <a:ea typeface="HGP創英角ｺﾞｼｯｸUB" pitchFamily="50" charset="-128"/>
              </a:rPr>
              <a:t>コンプレッサーの横揺れ＋縦揺れ対策</a:t>
            </a:r>
          </a:p>
        </p:txBody>
      </p:sp>
      <p:grpSp>
        <p:nvGrpSpPr>
          <p:cNvPr id="2" name="グループ化 1"/>
          <p:cNvGrpSpPr/>
          <p:nvPr/>
        </p:nvGrpSpPr>
        <p:grpSpPr>
          <a:xfrm>
            <a:off x="1079612" y="1243096"/>
            <a:ext cx="6048671" cy="4975648"/>
            <a:chOff x="1079612" y="1026000"/>
            <a:chExt cx="6192547" cy="509400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735" y="1073620"/>
              <a:ext cx="3848100" cy="5019676"/>
            </a:xfrm>
            <a:prstGeom prst="rect">
              <a:avLst/>
            </a:prstGeom>
          </p:spPr>
        </p:pic>
        <p:sp>
          <p:nvSpPr>
            <p:cNvPr id="4" name="テキスト ボックス 3"/>
            <p:cNvSpPr txBox="1"/>
            <p:nvPr/>
          </p:nvSpPr>
          <p:spPr>
            <a:xfrm>
              <a:off x="1079612" y="4109010"/>
              <a:ext cx="1764196" cy="400110"/>
            </a:xfrm>
            <a:prstGeom prst="rect">
              <a:avLst/>
            </a:prstGeom>
            <a:noFill/>
          </p:spPr>
          <p:txBody>
            <a:bodyPr wrap="square" rtlCol="0">
              <a:spAutoFit/>
            </a:bodyPr>
            <a:lstStyle/>
            <a:p>
              <a:r>
                <a:rPr lang="ja-JP" altLang="en-US" sz="2000" dirty="0">
                  <a:latin typeface="Arial" pitchFamily="34" charset="0"/>
                  <a:ea typeface="HGPｺﾞｼｯｸE" pitchFamily="50" charset="-128"/>
                </a:rPr>
                <a:t>縦ストッパー</a:t>
              </a:r>
            </a:p>
          </p:txBody>
        </p:sp>
        <p:sp>
          <p:nvSpPr>
            <p:cNvPr id="7" name="テキスト ボックス 6"/>
            <p:cNvSpPr txBox="1"/>
            <p:nvPr/>
          </p:nvSpPr>
          <p:spPr>
            <a:xfrm>
              <a:off x="1079612" y="5100376"/>
              <a:ext cx="1764196" cy="400110"/>
            </a:xfrm>
            <a:prstGeom prst="rect">
              <a:avLst/>
            </a:prstGeom>
            <a:noFill/>
          </p:spPr>
          <p:txBody>
            <a:bodyPr wrap="square" rtlCol="0">
              <a:spAutoFit/>
            </a:bodyPr>
            <a:lstStyle/>
            <a:p>
              <a:r>
                <a:rPr lang="ja-JP" altLang="en-US" sz="2000" dirty="0">
                  <a:latin typeface="Arial" pitchFamily="34" charset="0"/>
                  <a:ea typeface="HGPｺﾞｼｯｸE" pitchFamily="50" charset="-128"/>
                </a:rPr>
                <a:t>横ストッパー</a:t>
              </a:r>
            </a:p>
          </p:txBody>
        </p:sp>
        <p:sp>
          <p:nvSpPr>
            <p:cNvPr id="9" name="Rectangle 12"/>
            <p:cNvSpPr>
              <a:spLocks noChangeArrowheads="1"/>
            </p:cNvSpPr>
            <p:nvPr/>
          </p:nvSpPr>
          <p:spPr bwMode="auto">
            <a:xfrm>
              <a:off x="3121474" y="1026000"/>
              <a:ext cx="3916800" cy="5094000"/>
            </a:xfrm>
            <a:prstGeom prst="rect">
              <a:avLst/>
            </a:prstGeom>
            <a:noFill/>
            <a:ln w="12700">
              <a:solidFill>
                <a:srgbClr val="969696"/>
              </a:solidFill>
              <a:miter lim="800000"/>
              <a:headEnd/>
              <a:tailEnd/>
            </a:ln>
            <a:effectLst/>
          </p:spPr>
          <p:txBody>
            <a:bodyPr wrap="none" anchor="ctr"/>
            <a:lstStyle/>
            <a:p>
              <a:pPr>
                <a:defRPr/>
              </a:pPr>
              <a:endParaRPr lang="ja-JP" altLang="en-US"/>
            </a:p>
          </p:txBody>
        </p:sp>
        <p:cxnSp>
          <p:nvCxnSpPr>
            <p:cNvPr id="14" name="直線矢印コネクタ 13"/>
            <p:cNvCxnSpPr/>
            <p:nvPr/>
          </p:nvCxnSpPr>
          <p:spPr>
            <a:xfrm>
              <a:off x="1151620" y="4579883"/>
              <a:ext cx="2160240" cy="0"/>
            </a:xfrm>
            <a:prstGeom prst="straightConnector1">
              <a:avLst/>
            </a:prstGeom>
            <a:noFill/>
            <a:ln w="50800">
              <a:solidFill>
                <a:srgbClr val="00B0F0"/>
              </a:solidFill>
              <a:prstDash val="sysDash"/>
              <a:miter lim="800000"/>
              <a:headEnd/>
              <a:tailEnd type="triangle" w="lg" len="lg"/>
            </a:ln>
            <a:effectLst>
              <a:outerShdw blurRad="50800" dist="38100" dir="5400000" algn="t" rotWithShape="0">
                <a:schemeClr val="bg1">
                  <a:alpha val="68000"/>
                </a:schemeClr>
              </a:outerShdw>
            </a:effectLst>
          </p:spPr>
        </p:cxnSp>
        <p:cxnSp>
          <p:nvCxnSpPr>
            <p:cNvPr id="16" name="直線矢印コネクタ 15"/>
            <p:cNvCxnSpPr/>
            <p:nvPr/>
          </p:nvCxnSpPr>
          <p:spPr>
            <a:xfrm>
              <a:off x="1151620" y="5575788"/>
              <a:ext cx="3024336" cy="0"/>
            </a:xfrm>
            <a:prstGeom prst="straightConnector1">
              <a:avLst/>
            </a:prstGeom>
            <a:noFill/>
            <a:ln w="50800">
              <a:solidFill>
                <a:srgbClr val="FF0000"/>
              </a:solidFill>
              <a:prstDash val="sysDash"/>
              <a:miter lim="800000"/>
              <a:headEnd/>
              <a:tailEnd type="triangle" w="lg" len="lg"/>
            </a:ln>
            <a:effectLst>
              <a:outerShdw blurRad="50800" dist="38100" dir="5400000" algn="t" rotWithShape="0">
                <a:schemeClr val="bg1">
                  <a:alpha val="68000"/>
                </a:schemeClr>
              </a:outerShdw>
            </a:effectLst>
          </p:spPr>
        </p:cxnSp>
        <p:sp>
          <p:nvSpPr>
            <p:cNvPr id="19" name="円/楕円 18"/>
            <p:cNvSpPr/>
            <p:nvPr/>
          </p:nvSpPr>
          <p:spPr bwMode="auto">
            <a:xfrm>
              <a:off x="6012159" y="4185084"/>
              <a:ext cx="1260000" cy="1260000"/>
            </a:xfrm>
            <a:prstGeom prst="ellipse">
              <a:avLst/>
            </a:prstGeom>
            <a:noFill/>
            <a:ln w="50800">
              <a:solidFill>
                <a:srgbClr val="FF0000"/>
              </a:solidFill>
              <a:prstDash val="sysDash"/>
              <a:miter lim="800000"/>
              <a:headEnd/>
              <a:tailEnd/>
            </a:ln>
            <a:effectLst>
              <a:outerShdw blurRad="50800" dist="38100" dir="5400000" algn="t" rotWithShape="0">
                <a:schemeClr val="bg1">
                  <a:alpha val="68000"/>
                </a:schemeClr>
              </a:outerShdw>
            </a:effectLst>
          </p:spPr>
          <p:txBody>
            <a:bodyPr wrap="none" rtlCol="0" anchor="ctr"/>
            <a:lstStyle/>
            <a:p>
              <a:pPr algn="ctr"/>
              <a:endParaRPr kumimoji="1" lang="ja-JP" altLang="en-US"/>
            </a:p>
          </p:txBody>
        </p:sp>
        <p:sp>
          <p:nvSpPr>
            <p:cNvPr id="20" name="円/楕円 19"/>
            <p:cNvSpPr/>
            <p:nvPr/>
          </p:nvSpPr>
          <p:spPr bwMode="auto">
            <a:xfrm>
              <a:off x="3481426" y="4212383"/>
              <a:ext cx="828000" cy="828000"/>
            </a:xfrm>
            <a:prstGeom prst="ellipse">
              <a:avLst/>
            </a:prstGeom>
            <a:noFill/>
            <a:ln w="47625">
              <a:solidFill>
                <a:srgbClr val="00B0F0"/>
              </a:solidFill>
              <a:prstDash val="sysDash"/>
              <a:miter lim="800000"/>
              <a:headEnd/>
              <a:tailEnd/>
            </a:ln>
            <a:effectLst>
              <a:outerShdw blurRad="50800" dist="38100" dir="5400000" algn="t" rotWithShape="0">
                <a:schemeClr val="bg1">
                  <a:alpha val="68000"/>
                </a:schemeClr>
              </a:outerShdw>
            </a:effectLst>
          </p:spPr>
          <p:txBody>
            <a:bodyPr wrap="none" rtlCol="0" anchor="ctr"/>
            <a:lstStyle/>
            <a:p>
              <a:pPr algn="ctr"/>
              <a:endParaRPr kumimoji="1" lang="ja-JP" altLang="en-US"/>
            </a:p>
          </p:txBody>
        </p:sp>
        <p:sp>
          <p:nvSpPr>
            <p:cNvPr id="15" name="円/楕円 14"/>
            <p:cNvSpPr/>
            <p:nvPr/>
          </p:nvSpPr>
          <p:spPr bwMode="auto">
            <a:xfrm>
              <a:off x="4211960" y="4689140"/>
              <a:ext cx="1260000" cy="1260000"/>
            </a:xfrm>
            <a:prstGeom prst="ellipse">
              <a:avLst/>
            </a:prstGeom>
            <a:noFill/>
            <a:ln w="50800">
              <a:solidFill>
                <a:srgbClr val="FF0000"/>
              </a:solidFill>
              <a:prstDash val="sysDash"/>
              <a:miter lim="800000"/>
              <a:headEnd/>
              <a:tailEnd/>
            </a:ln>
            <a:effectLst>
              <a:outerShdw blurRad="50800" dist="38100" dir="5400000" algn="t" rotWithShape="0">
                <a:schemeClr val="bg1">
                  <a:alpha val="68000"/>
                </a:schemeClr>
              </a:outerShdw>
            </a:effectLst>
          </p:spPr>
          <p:txBody>
            <a:bodyPr wrap="none" rtlCol="0" anchor="ctr"/>
            <a:lstStyle/>
            <a:p>
              <a:pPr algn="ctr"/>
              <a:endParaRPr kumimoji="1" lang="ja-JP" altLang="en-US"/>
            </a:p>
          </p:txBody>
        </p:sp>
      </p:grpSp>
      <p:sp>
        <p:nvSpPr>
          <p:cNvPr id="5" name="スライド番号プレースホルダー 4"/>
          <p:cNvSpPr>
            <a:spLocks noGrp="1"/>
          </p:cNvSpPr>
          <p:nvPr>
            <p:ph type="sldNum" sz="quarter" idx="4"/>
          </p:nvPr>
        </p:nvSpPr>
        <p:spPr/>
        <p:txBody>
          <a:bodyPr/>
          <a:lstStyle/>
          <a:p>
            <a:r>
              <a:rPr lang="en-US" altLang="ja-JP"/>
              <a:t> </a:t>
            </a:r>
            <a:fld id="{90E175E1-062F-4F25-BA66-D77C2BA6B6E9}" type="slidenum">
              <a:rPr lang="ja-JP" altLang="en-US" smtClean="0"/>
              <a:pPr/>
              <a:t>13</a:t>
            </a:fld>
            <a:r>
              <a:rPr lang="en-US" altLang="ja-JP"/>
              <a:t> </a:t>
            </a:r>
            <a:endParaRPr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468313" y="2738534"/>
            <a:ext cx="8207376"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charset="0"/>
                <a:ea typeface="ＭＳ Ｐゴシック" charset="0"/>
                <a:cs typeface="ＭＳ Ｐゴシック" charset="0"/>
              </a:defRPr>
            </a:lvl1pPr>
            <a:lvl2pPr>
              <a:defRPr kumimoji="1" sz="2800">
                <a:solidFill>
                  <a:schemeClr val="tx1"/>
                </a:solidFill>
                <a:latin typeface="Calibri" charset="0"/>
                <a:ea typeface="ＭＳ Ｐゴシック" charset="0"/>
              </a:defRPr>
            </a:lvl2pPr>
            <a:lvl3pPr>
              <a:defRPr kumimoji="1" sz="2400">
                <a:solidFill>
                  <a:schemeClr val="tx1"/>
                </a:solidFill>
                <a:latin typeface="Calibri" charset="0"/>
                <a:ea typeface="ＭＳ Ｐゴシック" charset="0"/>
              </a:defRPr>
            </a:lvl3pPr>
            <a:lvl4pPr>
              <a:defRPr kumimoji="1" sz="2000">
                <a:solidFill>
                  <a:schemeClr val="tx1"/>
                </a:solidFill>
                <a:latin typeface="Calibri" charset="0"/>
                <a:ea typeface="ＭＳ Ｐゴシック" charset="0"/>
              </a:defRPr>
            </a:lvl4pPr>
            <a:lvl5pPr>
              <a:defRPr kumimoji="1" sz="2000">
                <a:solidFill>
                  <a:schemeClr val="tx1"/>
                </a:solidFill>
                <a:latin typeface="Calibri" charset="0"/>
                <a:ea typeface="ＭＳ Ｐゴシック" charset="0"/>
              </a:defRPr>
            </a:lvl5pPr>
            <a:lvl6pPr eaLnBrk="0" fontAlgn="base" hangingPunct="0">
              <a:spcAft>
                <a:spcPct val="0"/>
              </a:spcAft>
              <a:buFont typeface="Arial" charset="0"/>
              <a:buChar char="»"/>
              <a:defRPr kumimoji="1" sz="2000">
                <a:solidFill>
                  <a:schemeClr val="tx1"/>
                </a:solidFill>
                <a:latin typeface="Calibri" charset="0"/>
                <a:ea typeface="ＭＳ Ｐゴシック" charset="0"/>
              </a:defRPr>
            </a:lvl6pPr>
            <a:lvl7pPr eaLnBrk="0" fontAlgn="base" hangingPunct="0">
              <a:spcAft>
                <a:spcPct val="0"/>
              </a:spcAft>
              <a:buFont typeface="Arial" charset="0"/>
              <a:buChar char="»"/>
              <a:defRPr kumimoji="1" sz="2000">
                <a:solidFill>
                  <a:schemeClr val="tx1"/>
                </a:solidFill>
                <a:latin typeface="Calibri" charset="0"/>
                <a:ea typeface="ＭＳ Ｐゴシック" charset="0"/>
              </a:defRPr>
            </a:lvl7pPr>
            <a:lvl8pPr eaLnBrk="0" fontAlgn="base" hangingPunct="0">
              <a:spcAft>
                <a:spcPct val="0"/>
              </a:spcAft>
              <a:buFont typeface="Arial" charset="0"/>
              <a:buChar char="»"/>
              <a:defRPr kumimoji="1" sz="2000">
                <a:solidFill>
                  <a:schemeClr val="tx1"/>
                </a:solidFill>
                <a:latin typeface="Calibri" charset="0"/>
                <a:ea typeface="ＭＳ Ｐゴシック" charset="0"/>
              </a:defRPr>
            </a:lvl8pPr>
            <a:lvl9pPr eaLnBrk="0" fontAlgn="base" hangingPunct="0">
              <a:spcAft>
                <a:spcPct val="0"/>
              </a:spcAft>
              <a:buFont typeface="Arial" charset="0"/>
              <a:buChar char="»"/>
              <a:defRPr kumimoji="1" sz="2000">
                <a:solidFill>
                  <a:schemeClr val="tx1"/>
                </a:solidFill>
                <a:latin typeface="Calibri" charset="0"/>
                <a:ea typeface="ＭＳ Ｐゴシック" charset="0"/>
              </a:defRPr>
            </a:lvl9pPr>
          </a:lstStyle>
          <a:p>
            <a:pPr algn="ctr" eaLnBrk="1" fontAlgn="auto" hangingPunct="1">
              <a:spcAft>
                <a:spcPts val="0"/>
              </a:spcAft>
            </a:pPr>
            <a:r>
              <a:rPr lang="ja-JP" altLang="en-US" sz="4400" dirty="0">
                <a:solidFill>
                  <a:srgbClr val="1F497D"/>
                </a:solidFill>
                <a:latin typeface="HGP創英角ｺﾞｼｯｸUB" pitchFamily="50" charset="-128"/>
                <a:ea typeface="HGP創英角ｺﾞｼｯｸUB" pitchFamily="50" charset="-128"/>
              </a:rPr>
              <a:t>医療ガスが止まっても、</a:t>
            </a:r>
            <a:endParaRPr lang="en-US" altLang="ja-JP" sz="4400" dirty="0">
              <a:solidFill>
                <a:srgbClr val="1F497D"/>
              </a:solidFill>
              <a:latin typeface="HGP創英角ｺﾞｼｯｸUB" pitchFamily="50" charset="-128"/>
              <a:ea typeface="HGP創英角ｺﾞｼｯｸUB" pitchFamily="50" charset="-128"/>
            </a:endParaRPr>
          </a:p>
          <a:p>
            <a:pPr algn="ctr" eaLnBrk="1" fontAlgn="auto" hangingPunct="1">
              <a:spcAft>
                <a:spcPts val="0"/>
              </a:spcAft>
            </a:pPr>
            <a:r>
              <a:rPr lang="ja-JP" altLang="en-US" sz="4400" dirty="0">
                <a:solidFill>
                  <a:srgbClr val="1F497D"/>
                </a:solidFill>
                <a:latin typeface="HGP創英角ｺﾞｼｯｸUB" pitchFamily="50" charset="-128"/>
                <a:ea typeface="HGP創英角ｺﾞｼｯｸUB" pitchFamily="50" charset="-128"/>
              </a:rPr>
              <a:t>病院の機能を維持できますか？</a:t>
            </a:r>
            <a:endParaRPr lang="en-US" altLang="ja-JP" sz="4400" dirty="0">
              <a:solidFill>
                <a:srgbClr val="1F497D"/>
              </a:solidFill>
              <a:latin typeface="HGP創英角ｺﾞｼｯｸUB" pitchFamily="50" charset="-128"/>
              <a:ea typeface="HGP創英角ｺﾞｼｯｸUB" pitchFamily="50" charset="-128"/>
            </a:endParaRPr>
          </a:p>
        </p:txBody>
      </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14</a:t>
            </a:fld>
            <a:r>
              <a:rPr lang="en-US" altLang="ja-JP"/>
              <a:t> </a:t>
            </a:r>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nSpc>
                <a:spcPct val="100000"/>
              </a:lnSpc>
              <a:defRPr/>
            </a:pPr>
            <a:r>
              <a:rPr lang="ja-JP" altLang="en-US" sz="4000" b="0" dirty="0">
                <a:latin typeface="HGP創英角ｺﾞｼｯｸUB" pitchFamily="50" charset="-128"/>
                <a:ea typeface="HGP創英角ｺﾞｼｯｸUB" pitchFamily="50" charset="-128"/>
              </a:rPr>
              <a:t>生命に関わる医療ガスは</a:t>
            </a:r>
            <a:br>
              <a:rPr lang="ja-JP" altLang="en-US" sz="4000" b="0" dirty="0">
                <a:latin typeface="HGP創英角ｺﾞｼｯｸUB" pitchFamily="50" charset="-128"/>
                <a:ea typeface="HGP創英角ｺﾞｼｯｸUB" pitchFamily="50" charset="-128"/>
              </a:rPr>
            </a:br>
            <a:r>
              <a:rPr lang="ja-JP" altLang="en-US" sz="4000" b="0" dirty="0">
                <a:latin typeface="HGP創英角ｺﾞｼｯｸUB" pitchFamily="50" charset="-128"/>
                <a:ea typeface="HGP創英角ｺﾞｼｯｸUB" pitchFamily="50" charset="-128"/>
              </a:rPr>
              <a:t>酸素、吸引　　　　　</a:t>
            </a:r>
          </a:p>
        </p:txBody>
      </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15</a:t>
            </a:fld>
            <a:r>
              <a:rPr lang="en-US" altLang="ja-JP"/>
              <a:t> </a:t>
            </a:r>
            <a:endParaRPr lang="ja-JP" altLang="en-US" dirty="0"/>
          </a:p>
        </p:txBody>
      </p:sp>
      <p:grpSp>
        <p:nvGrpSpPr>
          <p:cNvPr id="22" name="グループ化 21"/>
          <p:cNvGrpSpPr/>
          <p:nvPr/>
        </p:nvGrpSpPr>
        <p:grpSpPr>
          <a:xfrm>
            <a:off x="1187624" y="4967177"/>
            <a:ext cx="6804376" cy="938528"/>
            <a:chOff x="1187624" y="4967177"/>
            <a:chExt cx="6804376" cy="938528"/>
          </a:xfrm>
        </p:grpSpPr>
        <p:sp>
          <p:nvSpPr>
            <p:cNvPr id="7" name="角丸四角形 6"/>
            <p:cNvSpPr/>
            <p:nvPr/>
          </p:nvSpPr>
          <p:spPr bwMode="auto">
            <a:xfrm>
              <a:off x="1187624" y="4967177"/>
              <a:ext cx="6804376"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8" name="Text Box 9"/>
            <p:cNvSpPr txBox="1">
              <a:spLocks noChangeArrowheads="1"/>
            </p:cNvSpPr>
            <p:nvPr/>
          </p:nvSpPr>
          <p:spPr bwMode="auto">
            <a:xfrm>
              <a:off x="1792863" y="5013176"/>
              <a:ext cx="5947490" cy="830997"/>
            </a:xfrm>
            <a:prstGeom prst="rect">
              <a:avLst/>
            </a:prstGeom>
            <a:noFill/>
            <a:ln w="9525">
              <a:noFill/>
              <a:miter lim="800000"/>
              <a:headEnd/>
              <a:tailEnd/>
            </a:ln>
          </p:spPr>
          <p:txBody>
            <a:bodyPr wrap="square">
              <a:spAutoFit/>
            </a:bodyPr>
            <a:lstStyle/>
            <a:p>
              <a:pPr marL="0" indent="0" algn="just" eaLnBrk="1" hangingPunct="1">
                <a:spcBef>
                  <a:spcPts val="0"/>
                </a:spcBef>
              </a:pPr>
              <a:r>
                <a:rPr lang="ja-JP" altLang="en-US" sz="2400" dirty="0">
                  <a:latin typeface="HGPｺﾞｼｯｸE" pitchFamily="50" charset="-128"/>
                  <a:ea typeface="HGPｺﾞｼｯｸE" pitchFamily="50" charset="-128"/>
                </a:rPr>
                <a:t>酸素や電源の供給が止まり、人工呼吸器が停止したら、バッグバルブマスクで換気する</a:t>
              </a:r>
            </a:p>
          </p:txBody>
        </p:sp>
        <p:grpSp>
          <p:nvGrpSpPr>
            <p:cNvPr id="9" name="グループ化 8"/>
            <p:cNvGrpSpPr/>
            <p:nvPr/>
          </p:nvGrpSpPr>
          <p:grpSpPr>
            <a:xfrm>
              <a:off x="1430889" y="5124121"/>
              <a:ext cx="260605" cy="252000"/>
              <a:chOff x="998841" y="1664832"/>
              <a:chExt cx="260605" cy="252000"/>
            </a:xfrm>
          </p:grpSpPr>
          <p:sp>
            <p:nvSpPr>
              <p:cNvPr id="10" name="正方形/長方形 9"/>
              <p:cNvSpPr/>
              <p:nvPr/>
            </p:nvSpPr>
            <p:spPr bwMode="auto">
              <a:xfrm>
                <a:off x="998841" y="1664832"/>
                <a:ext cx="260605"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00" y="170113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1" name="グループ化 20"/>
          <p:cNvGrpSpPr/>
          <p:nvPr/>
        </p:nvGrpSpPr>
        <p:grpSpPr>
          <a:xfrm>
            <a:off x="1187624" y="3858624"/>
            <a:ext cx="6804376" cy="938528"/>
            <a:chOff x="1187624" y="3771900"/>
            <a:chExt cx="6804376" cy="938528"/>
          </a:xfrm>
        </p:grpSpPr>
        <p:sp>
          <p:nvSpPr>
            <p:cNvPr id="13" name="角丸四角形 12"/>
            <p:cNvSpPr/>
            <p:nvPr/>
          </p:nvSpPr>
          <p:spPr bwMode="auto">
            <a:xfrm>
              <a:off x="1187624" y="3771900"/>
              <a:ext cx="6804376"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14" name="Text Box 9"/>
            <p:cNvSpPr txBox="1">
              <a:spLocks noChangeArrowheads="1"/>
            </p:cNvSpPr>
            <p:nvPr/>
          </p:nvSpPr>
          <p:spPr bwMode="auto">
            <a:xfrm>
              <a:off x="1792863" y="4010332"/>
              <a:ext cx="5947490" cy="461665"/>
            </a:xfrm>
            <a:prstGeom prst="rect">
              <a:avLst/>
            </a:prstGeom>
            <a:noFill/>
            <a:ln w="9525">
              <a:noFill/>
              <a:miter lim="800000"/>
              <a:headEnd/>
              <a:tailEnd/>
            </a:ln>
          </p:spPr>
          <p:txBody>
            <a:bodyPr wrap="square">
              <a:spAutoFit/>
            </a:bodyPr>
            <a:lstStyle/>
            <a:p>
              <a:pPr marL="0" indent="0" algn="just" eaLnBrk="1" hangingPunct="1">
                <a:spcBef>
                  <a:spcPts val="0"/>
                </a:spcBef>
              </a:pPr>
              <a:r>
                <a:rPr lang="ja-JP" altLang="en-US" sz="2400" dirty="0">
                  <a:latin typeface="HGPｺﾞｼｯｸE" pitchFamily="50" charset="-128"/>
                  <a:ea typeface="HGPｺﾞｼｯｸE" pitchFamily="50" charset="-128"/>
                </a:rPr>
                <a:t>酸素、吸引のバックアップ体制を確立する</a:t>
              </a:r>
            </a:p>
          </p:txBody>
        </p:sp>
        <p:grpSp>
          <p:nvGrpSpPr>
            <p:cNvPr id="15" name="グループ化 14"/>
            <p:cNvGrpSpPr/>
            <p:nvPr/>
          </p:nvGrpSpPr>
          <p:grpSpPr>
            <a:xfrm>
              <a:off x="1430889" y="4121277"/>
              <a:ext cx="260605" cy="252000"/>
              <a:chOff x="998841" y="1664832"/>
              <a:chExt cx="260605" cy="252000"/>
            </a:xfrm>
          </p:grpSpPr>
          <p:sp>
            <p:nvSpPr>
              <p:cNvPr id="16" name="正方形/長方形 15"/>
              <p:cNvSpPr/>
              <p:nvPr/>
            </p:nvSpPr>
            <p:spPr bwMode="auto">
              <a:xfrm>
                <a:off x="998841" y="1664832"/>
                <a:ext cx="260605"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00" y="170113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827584" y="620688"/>
            <a:ext cx="7935413" cy="5177134"/>
            <a:chOff x="935595" y="880158"/>
            <a:chExt cx="7935413" cy="5177134"/>
          </a:xfrm>
        </p:grpSpPr>
        <p:sp>
          <p:nvSpPr>
            <p:cNvPr id="7" name="Freeform 7"/>
            <p:cNvSpPr>
              <a:spLocks/>
            </p:cNvSpPr>
            <p:nvPr/>
          </p:nvSpPr>
          <p:spPr bwMode="auto">
            <a:xfrm>
              <a:off x="935595" y="1341438"/>
              <a:ext cx="7935413" cy="4715854"/>
            </a:xfrm>
            <a:custGeom>
              <a:avLst/>
              <a:gdLst>
                <a:gd name="T0" fmla="*/ 3666 w 3949"/>
                <a:gd name="T1" fmla="*/ 2259 h 2259"/>
                <a:gd name="T2" fmla="*/ 0 w 3949"/>
                <a:gd name="T3" fmla="*/ 2259 h 2259"/>
                <a:gd name="T4" fmla="*/ 0 w 3949"/>
                <a:gd name="T5" fmla="*/ 0 h 2259"/>
                <a:gd name="T6" fmla="*/ 3949 w 3949"/>
                <a:gd name="T7" fmla="*/ 0 h 2259"/>
                <a:gd name="T8" fmla="*/ 3949 w 3949"/>
                <a:gd name="T9" fmla="*/ 1900 h 2259"/>
                <a:gd name="T10" fmla="*/ 3666 w 3949"/>
                <a:gd name="T11" fmla="*/ 2259 h 2259"/>
              </a:gdLst>
              <a:ahLst/>
              <a:cxnLst>
                <a:cxn ang="0">
                  <a:pos x="T0" y="T1"/>
                </a:cxn>
                <a:cxn ang="0">
                  <a:pos x="T2" y="T3"/>
                </a:cxn>
                <a:cxn ang="0">
                  <a:pos x="T4" y="T5"/>
                </a:cxn>
                <a:cxn ang="0">
                  <a:pos x="T6" y="T7"/>
                </a:cxn>
                <a:cxn ang="0">
                  <a:pos x="T8" y="T9"/>
                </a:cxn>
                <a:cxn ang="0">
                  <a:pos x="T10" y="T11"/>
                </a:cxn>
              </a:cxnLst>
              <a:rect l="0" t="0" r="r" b="b"/>
              <a:pathLst>
                <a:path w="3949" h="2259">
                  <a:moveTo>
                    <a:pt x="3666" y="2259"/>
                  </a:moveTo>
                  <a:lnTo>
                    <a:pt x="0" y="2259"/>
                  </a:lnTo>
                  <a:lnTo>
                    <a:pt x="0" y="0"/>
                  </a:lnTo>
                  <a:lnTo>
                    <a:pt x="3949" y="0"/>
                  </a:lnTo>
                  <a:lnTo>
                    <a:pt x="3949" y="1900"/>
                  </a:lnTo>
                  <a:lnTo>
                    <a:pt x="3666" y="2259"/>
                  </a:lnTo>
                  <a:close/>
                </a:path>
              </a:pathLst>
            </a:custGeom>
            <a:solidFill>
              <a:schemeClr val="bg1">
                <a:lumMod val="95000"/>
              </a:schemeClr>
            </a:solidFill>
            <a:ln w="9"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8" name="正方形/長方形 7"/>
            <p:cNvSpPr/>
            <p:nvPr/>
          </p:nvSpPr>
          <p:spPr bwMode="auto">
            <a:xfrm>
              <a:off x="935595" y="1341438"/>
              <a:ext cx="7935413" cy="1115454"/>
            </a:xfrm>
            <a:prstGeom prst="rect">
              <a:avLst/>
            </a:prstGeom>
            <a:solidFill>
              <a:schemeClr val="bg1">
                <a:lumMod val="85000"/>
                <a:alpha val="50000"/>
              </a:schemeClr>
            </a:solidFill>
            <a:ln w="19050">
              <a:noFill/>
              <a:miter lim="800000"/>
              <a:headEnd/>
              <a:tailEnd/>
            </a:ln>
          </p:spPr>
          <p:txBody>
            <a:bodyPr wrap="none" lIns="0" rIns="0" bIns="0" rtlCol="0" anchor="ctr" anchorCtr="0">
              <a:noAutofit/>
            </a:bodyPr>
            <a:lstStyle/>
            <a:p>
              <a:pPr marL="360363" indent="-360363" algn="ctr"/>
              <a:endParaRPr kumimoji="1" lang="ja-JP" altLang="en-US" sz="2400" dirty="0">
                <a:solidFill>
                  <a:srgbClr val="63B5BA"/>
                </a:solidFill>
                <a:ea typeface="HGS創英角ｺﾞｼｯｸUB" pitchFamily="50" charset="-128"/>
              </a:endParaRPr>
            </a:p>
          </p:txBody>
        </p:sp>
        <p:sp>
          <p:nvSpPr>
            <p:cNvPr id="3" name="テキスト ボックス 2"/>
            <p:cNvSpPr txBox="1"/>
            <p:nvPr/>
          </p:nvSpPr>
          <p:spPr>
            <a:xfrm>
              <a:off x="1331641" y="1509066"/>
              <a:ext cx="5292588" cy="830997"/>
            </a:xfrm>
            <a:prstGeom prst="rect">
              <a:avLst/>
            </a:prstGeom>
            <a:noFill/>
          </p:spPr>
          <p:txBody>
            <a:bodyPr wrap="square" rtlCol="0">
              <a:spAutoFit/>
            </a:bodyPr>
            <a:lstStyle/>
            <a:p>
              <a:r>
                <a:rPr lang="ja-JP" altLang="en-US" sz="2400" dirty="0">
                  <a:latin typeface="Arial" pitchFamily="34" charset="0"/>
                  <a:ea typeface="HGP創英角ｺﾞｼｯｸUB" pitchFamily="50" charset="-128"/>
                </a:rPr>
                <a:t>停電で入院患者</a:t>
              </a:r>
              <a:r>
                <a:rPr lang="en-US" altLang="ja-JP" sz="2400" b="1" dirty="0">
                  <a:latin typeface="Arial" pitchFamily="34" charset="0"/>
                  <a:ea typeface="HGP創英角ｺﾞｼｯｸUB" pitchFamily="50" charset="-128"/>
                </a:rPr>
                <a:t>8</a:t>
              </a:r>
              <a:r>
                <a:rPr lang="ja-JP" altLang="en-US" sz="2400" dirty="0">
                  <a:latin typeface="Arial" pitchFamily="34" charset="0"/>
                  <a:ea typeface="HGP創英角ｺﾞｼｯｸUB" pitchFamily="50" charset="-128"/>
                </a:rPr>
                <a:t>人死亡　</a:t>
              </a:r>
              <a:endParaRPr lang="en-US" altLang="ja-JP" sz="2400" dirty="0">
                <a:latin typeface="Arial" pitchFamily="34" charset="0"/>
                <a:ea typeface="HGP創英角ｺﾞｼｯｸUB" pitchFamily="50" charset="-128"/>
              </a:endParaRPr>
            </a:p>
            <a:p>
              <a:r>
                <a:rPr lang="ja-JP" altLang="en-US" sz="2400" dirty="0">
                  <a:latin typeface="Arial" pitchFamily="34" charset="0"/>
                  <a:ea typeface="HGP創英角ｺﾞｼｯｸUB" pitchFamily="50" charset="-128"/>
                </a:rPr>
                <a:t>たん吸引装置使えず　釜石の病院</a:t>
              </a:r>
            </a:p>
          </p:txBody>
        </p:sp>
        <p:sp>
          <p:nvSpPr>
            <p:cNvPr id="4" name="テキスト ボックス 3"/>
            <p:cNvSpPr txBox="1"/>
            <p:nvPr/>
          </p:nvSpPr>
          <p:spPr>
            <a:xfrm>
              <a:off x="1367644" y="880158"/>
              <a:ext cx="6948772" cy="400110"/>
            </a:xfrm>
            <a:prstGeom prst="rect">
              <a:avLst/>
            </a:prstGeom>
            <a:noFill/>
          </p:spPr>
          <p:txBody>
            <a:bodyPr wrap="square" rtlCol="0">
              <a:spAutoFit/>
            </a:bodyPr>
            <a:lstStyle/>
            <a:p>
              <a:r>
                <a:rPr lang="en-US" altLang="ja-JP" sz="2000" dirty="0">
                  <a:latin typeface="Arial" pitchFamily="34" charset="0"/>
                  <a:ea typeface="HGP創英角ｺﾞｼｯｸUB" pitchFamily="50" charset="-128"/>
                </a:rPr>
                <a:t>【</a:t>
              </a:r>
              <a:r>
                <a:rPr lang="ja-JP" altLang="en-US" sz="2000" dirty="0">
                  <a:latin typeface="Arial" pitchFamily="34" charset="0"/>
                  <a:ea typeface="HGP創英角ｺﾞｼｯｸUB" pitchFamily="50" charset="-128"/>
                </a:rPr>
                <a:t>東日本大震災</a:t>
              </a:r>
              <a:r>
                <a:rPr lang="en-US" altLang="ja-JP" sz="2000" dirty="0">
                  <a:latin typeface="Arial" pitchFamily="34" charset="0"/>
                  <a:ea typeface="HGP創英角ｺﾞｼｯｸUB" pitchFamily="50" charset="-128"/>
                </a:rPr>
                <a:t>】</a:t>
              </a:r>
              <a:endParaRPr lang="ja-JP" altLang="en-US" sz="2000" dirty="0">
                <a:latin typeface="Arial" pitchFamily="34" charset="0"/>
                <a:ea typeface="HGP創英角ｺﾞｼｯｸUB" pitchFamily="50" charset="-128"/>
              </a:endParaRPr>
            </a:p>
          </p:txBody>
        </p:sp>
        <p:sp>
          <p:nvSpPr>
            <p:cNvPr id="13" name="テキスト ボックス 12"/>
            <p:cNvSpPr txBox="1"/>
            <p:nvPr/>
          </p:nvSpPr>
          <p:spPr>
            <a:xfrm>
              <a:off x="6732239" y="1529206"/>
              <a:ext cx="1656185" cy="307777"/>
            </a:xfrm>
            <a:prstGeom prst="rect">
              <a:avLst/>
            </a:prstGeom>
            <a:noFill/>
          </p:spPr>
          <p:txBody>
            <a:bodyPr wrap="square" rtlCol="0">
              <a:spAutoFit/>
            </a:bodyPr>
            <a:lstStyle/>
            <a:p>
              <a:pPr algn="r"/>
              <a:r>
                <a:rPr lang="en-US" altLang="ja-JP" sz="1400" b="1" dirty="0">
                  <a:latin typeface="Arial" pitchFamily="34" charset="0"/>
                  <a:ea typeface="HGP創英角ｺﾞｼｯｸUB" pitchFamily="50" charset="-128"/>
                  <a:cs typeface="Arial" pitchFamily="34" charset="0"/>
                </a:rPr>
                <a:t>2011.3.17</a:t>
              </a:r>
              <a:r>
                <a:rPr lang="ja-JP" altLang="en-US" sz="1400" b="1" dirty="0">
                  <a:latin typeface="Arial" pitchFamily="34" charset="0"/>
                  <a:ea typeface="HGP創英角ｺﾞｼｯｸUB" pitchFamily="50" charset="-128"/>
                  <a:cs typeface="Arial" pitchFamily="34" charset="0"/>
                </a:rPr>
                <a:t> </a:t>
              </a:r>
              <a:r>
                <a:rPr lang="en-US" altLang="ja-JP" sz="1400" b="1" dirty="0">
                  <a:latin typeface="Arial" pitchFamily="34" charset="0"/>
                  <a:ea typeface="HGP創英角ｺﾞｼｯｸUB" pitchFamily="50" charset="-128"/>
                  <a:cs typeface="Arial" pitchFamily="34" charset="0"/>
                </a:rPr>
                <a:t>23</a:t>
              </a:r>
              <a:r>
                <a:rPr lang="ja-JP" altLang="en-US" sz="1400" b="1" dirty="0">
                  <a:latin typeface="Arial" pitchFamily="34" charset="0"/>
                  <a:ea typeface="HGP創英角ｺﾞｼｯｸUB" pitchFamily="50" charset="-128"/>
                  <a:cs typeface="Arial" pitchFamily="34" charset="0"/>
                </a:rPr>
                <a:t>：</a:t>
              </a:r>
              <a:r>
                <a:rPr lang="en-US" altLang="ja-JP" sz="1400" b="1" dirty="0">
                  <a:latin typeface="Arial" pitchFamily="34" charset="0"/>
                  <a:ea typeface="HGP創英角ｺﾞｼｯｸUB" pitchFamily="50" charset="-128"/>
                  <a:cs typeface="Arial" pitchFamily="34" charset="0"/>
                </a:rPr>
                <a:t>50</a:t>
              </a:r>
              <a:endParaRPr lang="ja-JP" altLang="en-US" sz="1400" b="1" dirty="0">
                <a:latin typeface="Arial" pitchFamily="34" charset="0"/>
                <a:ea typeface="HGP創英角ｺﾞｼｯｸUB" pitchFamily="50" charset="-128"/>
                <a:cs typeface="Arial" pitchFamily="34" charset="0"/>
              </a:endParaRPr>
            </a:p>
          </p:txBody>
        </p:sp>
        <p:sp>
          <p:nvSpPr>
            <p:cNvPr id="15" name="テキスト ボックス 14"/>
            <p:cNvSpPr txBox="1"/>
            <p:nvPr/>
          </p:nvSpPr>
          <p:spPr>
            <a:xfrm>
              <a:off x="1331640" y="2564371"/>
              <a:ext cx="7251505" cy="3170099"/>
            </a:xfrm>
            <a:prstGeom prst="rect">
              <a:avLst/>
            </a:prstGeom>
            <a:noFill/>
          </p:spPr>
          <p:txBody>
            <a:bodyPr wrap="square" rtlCol="0">
              <a:spAutoFit/>
            </a:bodyPr>
            <a:lstStyle/>
            <a:p>
              <a:pPr algn="just">
                <a:spcAft>
                  <a:spcPts val="1200"/>
                </a:spcAft>
              </a:pPr>
              <a:r>
                <a:rPr lang="ja-JP" altLang="en-US" dirty="0">
                  <a:latin typeface="HGPｺﾞｼｯｸE" pitchFamily="50" charset="-128"/>
                  <a:ea typeface="HGPｺﾞｼｯｸE" pitchFamily="50" charset="-128"/>
                </a:rPr>
                <a:t>　東日本大震災の被災地、岩手県釜石市の釜石のぞみ病院で、</a:t>
              </a:r>
              <a:r>
                <a:rPr lang="en-US" altLang="ja-JP" b="1" dirty="0">
                  <a:latin typeface="HGPｺﾞｼｯｸE" pitchFamily="50" charset="-128"/>
                  <a:ea typeface="HGPｺﾞｼｯｸE" pitchFamily="50" charset="-128"/>
                  <a:cs typeface="Arial" pitchFamily="34" charset="0"/>
                </a:rPr>
                <a:t>11</a:t>
              </a:r>
              <a:r>
                <a:rPr lang="ja-JP" altLang="en-US" dirty="0">
                  <a:latin typeface="HGPｺﾞｼｯｸE" pitchFamily="50" charset="-128"/>
                  <a:ea typeface="HGPｺﾞｼｯｸE" pitchFamily="50" charset="-128"/>
                </a:rPr>
                <a:t>日の巨大地震に伴い起きた停電でたんの吸引装置が使えなくなり、</a:t>
              </a:r>
              <a:r>
                <a:rPr lang="en-US" altLang="ja-JP" b="1" dirty="0">
                  <a:latin typeface="HGPｺﾞｼｯｸE" pitchFamily="50" charset="-128"/>
                  <a:ea typeface="HGPｺﾞｼｯｸE" pitchFamily="50" charset="-128"/>
                  <a:cs typeface="Arial" pitchFamily="34" charset="0"/>
                </a:rPr>
                <a:t>70</a:t>
              </a:r>
              <a:r>
                <a:rPr lang="en-US" altLang="ja-JP" dirty="0">
                  <a:latin typeface="HGPｺﾞｼｯｸE" pitchFamily="50" charset="-128"/>
                  <a:ea typeface="HGPｺﾞｼｯｸE" pitchFamily="50" charset="-128"/>
                </a:rPr>
                <a:t>〜</a:t>
              </a:r>
              <a:r>
                <a:rPr lang="en-US" altLang="ja-JP" b="1" dirty="0">
                  <a:latin typeface="HGPｺﾞｼｯｸE" pitchFamily="50" charset="-128"/>
                  <a:ea typeface="HGPｺﾞｼｯｸE" pitchFamily="50" charset="-128"/>
                  <a:cs typeface="Arial" pitchFamily="34" charset="0"/>
                </a:rPr>
                <a:t>90</a:t>
              </a:r>
              <a:r>
                <a:rPr lang="ja-JP" altLang="en-US" dirty="0">
                  <a:latin typeface="HGPｺﾞｼｯｸE" pitchFamily="50" charset="-128"/>
                  <a:ea typeface="HGPｺﾞｼｯｸE" pitchFamily="50" charset="-128"/>
                </a:rPr>
                <a:t>代の入院患者</a:t>
              </a:r>
              <a:r>
                <a:rPr lang="en-US" altLang="ja-JP" b="1" dirty="0">
                  <a:latin typeface="HGPｺﾞｼｯｸE" pitchFamily="50" charset="-128"/>
                  <a:ea typeface="HGPｺﾞｼｯｸE" pitchFamily="50" charset="-128"/>
                  <a:cs typeface="Arial" pitchFamily="34" charset="0"/>
                </a:rPr>
                <a:t>8</a:t>
              </a:r>
              <a:r>
                <a:rPr lang="ja-JP" altLang="en-US" dirty="0">
                  <a:latin typeface="HGPｺﾞｼｯｸE" pitchFamily="50" charset="-128"/>
                  <a:ea typeface="HGPｺﾞｼｯｸE" pitchFamily="50" charset="-128"/>
                </a:rPr>
                <a:t>人が肺炎などを悪化させ死亡したことが</a:t>
              </a:r>
              <a:r>
                <a:rPr lang="en-US" altLang="ja-JP" b="1" dirty="0">
                  <a:latin typeface="HGPｺﾞｼｯｸE" pitchFamily="50" charset="-128"/>
                  <a:ea typeface="HGPｺﾞｼｯｸE" pitchFamily="50" charset="-128"/>
                  <a:cs typeface="Arial" pitchFamily="34" charset="0"/>
                </a:rPr>
                <a:t>17</a:t>
              </a:r>
              <a:r>
                <a:rPr lang="ja-JP" altLang="en-US" dirty="0">
                  <a:latin typeface="HGPｺﾞｼｯｸE" pitchFamily="50" charset="-128"/>
                  <a:ea typeface="HGPｺﾞｼｯｸE" pitchFamily="50" charset="-128"/>
                </a:rPr>
                <a:t>日、分かった。</a:t>
              </a:r>
              <a:endParaRPr lang="en-US" altLang="ja-JP" dirty="0">
                <a:latin typeface="HGPｺﾞｼｯｸE" pitchFamily="50" charset="-128"/>
                <a:ea typeface="HGPｺﾞｼｯｸE" pitchFamily="50" charset="-128"/>
              </a:endParaRPr>
            </a:p>
            <a:p>
              <a:pPr algn="just">
                <a:spcAft>
                  <a:spcPts val="1200"/>
                </a:spcAft>
              </a:pPr>
              <a:r>
                <a:rPr lang="ja-JP" altLang="en-US" dirty="0">
                  <a:latin typeface="HGPｺﾞｼｯｸE" pitchFamily="50" charset="-128"/>
                  <a:ea typeface="HGPｺﾞｼｯｸE" pitchFamily="50" charset="-128"/>
                </a:rPr>
                <a:t>　病院によると、入院していた約</a:t>
              </a:r>
              <a:r>
                <a:rPr lang="en-US" altLang="ja-JP" b="1" dirty="0">
                  <a:latin typeface="HGPｺﾞｼｯｸE" pitchFamily="50" charset="-128"/>
                  <a:ea typeface="HGPｺﾞｼｯｸE" pitchFamily="50" charset="-128"/>
                  <a:cs typeface="Arial" pitchFamily="34" charset="0"/>
                </a:rPr>
                <a:t>140</a:t>
              </a:r>
              <a:r>
                <a:rPr lang="ja-JP" altLang="en-US" dirty="0">
                  <a:latin typeface="HGPｺﾞｼｯｸE" pitchFamily="50" charset="-128"/>
                  <a:ea typeface="HGPｺﾞｼｯｸE" pitchFamily="50" charset="-128"/>
                </a:rPr>
                <a:t>人中、半数ほどが定期的なたん吸引の必要な患者で、電動の吸引装置を使っていた。停電後、医師や看護師が手動で吸引して回ったが、</a:t>
              </a:r>
              <a:r>
                <a:rPr lang="en-US" altLang="ja-JP" b="1" dirty="0">
                  <a:latin typeface="HGPｺﾞｼｯｸE" pitchFamily="50" charset="-128"/>
                  <a:ea typeface="HGPｺﾞｼｯｸE" pitchFamily="50" charset="-128"/>
                  <a:cs typeface="Arial" pitchFamily="34" charset="0"/>
                </a:rPr>
                <a:t>8</a:t>
              </a:r>
              <a:r>
                <a:rPr lang="ja-JP" altLang="en-US" dirty="0">
                  <a:latin typeface="HGPｺﾞｼｯｸE" pitchFamily="50" charset="-128"/>
                  <a:ea typeface="HGPｺﾞｼｯｸE" pitchFamily="50" charset="-128"/>
                </a:rPr>
                <a:t>人は気管支にたん</a:t>
              </a:r>
              <a:r>
                <a:rPr lang="ja-JP" altLang="en-US" dirty="0" err="1">
                  <a:latin typeface="HGPｺﾞｼｯｸE" pitchFamily="50" charset="-128"/>
                  <a:ea typeface="HGPｺﾞｼｯｸE" pitchFamily="50" charset="-128"/>
                </a:rPr>
                <a:t>が</a:t>
              </a:r>
              <a:r>
                <a:rPr lang="ja-JP" altLang="en-US" dirty="0">
                  <a:latin typeface="HGPｺﾞｼｯｸE" pitchFamily="50" charset="-128"/>
                  <a:ea typeface="HGPｺﾞｼｯｸE" pitchFamily="50" charset="-128"/>
                </a:rPr>
                <a:t>入って誤嚥性肺炎を起こすなどし、</a:t>
              </a:r>
              <a:r>
                <a:rPr lang="en-US" altLang="ja-JP" b="1" dirty="0">
                  <a:latin typeface="HGPｺﾞｼｯｸE" pitchFamily="50" charset="-128"/>
                  <a:ea typeface="HGPｺﾞｼｯｸE" pitchFamily="50" charset="-128"/>
                  <a:cs typeface="Arial" pitchFamily="34" charset="0"/>
                </a:rPr>
                <a:t>16</a:t>
              </a:r>
              <a:r>
                <a:rPr lang="ja-JP" altLang="en-US" dirty="0">
                  <a:latin typeface="HGPｺﾞｼｯｸE" pitchFamily="50" charset="-128"/>
                  <a:ea typeface="HGPｺﾞｼｯｸE" pitchFamily="50" charset="-128"/>
                </a:rPr>
                <a:t>日までに死亡した。</a:t>
              </a:r>
              <a:endParaRPr lang="en-US" altLang="ja-JP" dirty="0">
                <a:latin typeface="HGPｺﾞｼｯｸE" pitchFamily="50" charset="-128"/>
                <a:ea typeface="HGPｺﾞｼｯｸE" pitchFamily="50" charset="-128"/>
              </a:endParaRPr>
            </a:p>
            <a:p>
              <a:pPr algn="just">
                <a:spcAft>
                  <a:spcPts val="1200"/>
                </a:spcAft>
              </a:pPr>
              <a:r>
                <a:rPr lang="ja-JP" altLang="en-US" dirty="0">
                  <a:latin typeface="HGPｺﾞｼｯｸE" pitchFamily="50" charset="-128"/>
                  <a:ea typeface="HGPｺﾞｼｯｸE" pitchFamily="50" charset="-128"/>
                </a:rPr>
                <a:t>　電気は</a:t>
              </a:r>
              <a:r>
                <a:rPr lang="en-US" altLang="ja-JP" b="1" dirty="0">
                  <a:latin typeface="HGPｺﾞｼｯｸE" pitchFamily="50" charset="-128"/>
                  <a:ea typeface="HGPｺﾞｼｯｸE" pitchFamily="50" charset="-128"/>
                  <a:cs typeface="Arial" pitchFamily="34" charset="0"/>
                </a:rPr>
                <a:t>16</a:t>
              </a:r>
              <a:r>
                <a:rPr lang="ja-JP" altLang="en-US" dirty="0">
                  <a:latin typeface="HGPｺﾞｼｯｸE" pitchFamily="50" charset="-128"/>
                  <a:ea typeface="HGPｺﾞｼｯｸE" pitchFamily="50" charset="-128"/>
                </a:rPr>
                <a:t>日に復旧したが、装置は圧力配管が損傷</a:t>
              </a:r>
              <a:r>
                <a:rPr lang="ja-JP" altLang="en-US" spc="-150" dirty="0">
                  <a:latin typeface="HGPｺﾞｼｯｸE" pitchFamily="50" charset="-128"/>
                  <a:ea typeface="HGPｺﾞｼｯｸE" pitchFamily="50" charset="-128"/>
                </a:rPr>
                <a:t>したため、まだ使えない。</a:t>
              </a:r>
              <a:r>
                <a:rPr lang="ja-JP" altLang="en-US" dirty="0">
                  <a:latin typeface="HGPｺﾞｼｯｸE" pitchFamily="50" charset="-128"/>
                  <a:ea typeface="HGPｺﾞｼｯｸE" pitchFamily="50" charset="-128"/>
                </a:rPr>
                <a:t>他の患者約</a:t>
              </a:r>
              <a:r>
                <a:rPr lang="en-US" altLang="ja-JP" b="1" dirty="0">
                  <a:latin typeface="HGPｺﾞｼｯｸE" pitchFamily="50" charset="-128"/>
                  <a:ea typeface="HGPｺﾞｼｯｸE" pitchFamily="50" charset="-128"/>
                  <a:cs typeface="Arial" pitchFamily="34" charset="0"/>
                </a:rPr>
                <a:t>10</a:t>
              </a:r>
              <a:r>
                <a:rPr lang="ja-JP" altLang="en-US" dirty="0">
                  <a:latin typeface="HGPｺﾞｼｯｸE" pitchFamily="50" charset="-128"/>
                  <a:ea typeface="HGPｺﾞｼｯｸE" pitchFamily="50" charset="-128"/>
                </a:rPr>
                <a:t>人も症状が悪化しており、別の病院への搬送を待っている状態という。</a:t>
              </a:r>
            </a:p>
          </p:txBody>
        </p:sp>
        <p:sp>
          <p:nvSpPr>
            <p:cNvPr id="10" name="テキスト ボックス 9"/>
            <p:cNvSpPr txBox="1"/>
            <p:nvPr/>
          </p:nvSpPr>
          <p:spPr>
            <a:xfrm>
              <a:off x="5976156" y="5641503"/>
              <a:ext cx="2232248" cy="307777"/>
            </a:xfrm>
            <a:prstGeom prst="rect">
              <a:avLst/>
            </a:prstGeom>
            <a:noFill/>
          </p:spPr>
          <p:txBody>
            <a:bodyPr wrap="square" rtlCol="0">
              <a:spAutoFit/>
            </a:bodyPr>
            <a:lstStyle/>
            <a:p>
              <a:pPr algn="r"/>
              <a:r>
                <a:rPr lang="ja-JP" altLang="en-US" sz="1400" dirty="0">
                  <a:latin typeface="Arial" pitchFamily="34" charset="0"/>
                  <a:ea typeface="HGP創英角ｺﾞｼｯｸUB" pitchFamily="50" charset="-128"/>
                  <a:cs typeface="Arial" pitchFamily="34" charset="0"/>
                </a:rPr>
                <a:t>産経ニュース</a:t>
              </a:r>
            </a:p>
          </p:txBody>
        </p:sp>
      </p:grpSp>
      <p:sp>
        <p:nvSpPr>
          <p:cNvPr id="6" name="スライド番号プレースホルダー 5"/>
          <p:cNvSpPr>
            <a:spLocks noGrp="1"/>
          </p:cNvSpPr>
          <p:nvPr>
            <p:ph type="sldNum" sz="quarter" idx="4"/>
          </p:nvPr>
        </p:nvSpPr>
        <p:spPr/>
        <p:txBody>
          <a:bodyPr/>
          <a:lstStyle/>
          <a:p>
            <a:r>
              <a:rPr lang="en-US" altLang="ja-JP"/>
              <a:t> </a:t>
            </a:r>
            <a:fld id="{90E175E1-062F-4F25-BA66-D77C2BA6B6E9}" type="slidenum">
              <a:rPr lang="ja-JP" altLang="en-US" smtClean="0"/>
              <a:pPr/>
              <a:t>16</a:t>
            </a:fld>
            <a:r>
              <a:rPr lang="en-US" altLang="ja-JP"/>
              <a:t> </a:t>
            </a:r>
            <a:endParaRPr lang="ja-JP" altLang="en-US" dirty="0"/>
          </a:p>
        </p:txBody>
      </p:sp>
    </p:spTree>
    <p:extLst>
      <p:ext uri="{BB962C8B-B14F-4D97-AF65-F5344CB8AC3E}">
        <p14:creationId xmlns:p14="http://schemas.microsoft.com/office/powerpoint/2010/main" val="1370269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3375"/>
            <a:ext cx="7920880" cy="676800"/>
          </a:xfrm>
        </p:spPr>
        <p:txBody>
          <a:bodyPr>
            <a:noAutofit/>
          </a:bodyPr>
          <a:lstStyle/>
          <a:p>
            <a:pPr marL="90488"/>
            <a:r>
              <a:rPr lang="ja-JP" altLang="en-US" dirty="0">
                <a:latin typeface="HGP創英角ｺﾞｼｯｸUB" pitchFamily="50" charset="-128"/>
                <a:ea typeface="HGP創英角ｺﾞｼｯｸUB" pitchFamily="50" charset="-128"/>
              </a:rPr>
              <a:t>医療ガスのバックアップシステム</a:t>
            </a:r>
            <a:endParaRPr kumimoji="1" lang="ja-JP" altLang="en-US" dirty="0">
              <a:latin typeface="HGP創英角ｺﾞｼｯｸUB" pitchFamily="50" charset="-128"/>
              <a:ea typeface="HGP創英角ｺﾞｼｯｸUB" pitchFamily="50" charset="-128"/>
            </a:endParaRPr>
          </a:p>
        </p:txBody>
      </p:sp>
      <p:grpSp>
        <p:nvGrpSpPr>
          <p:cNvPr id="3" name="グループ化 2"/>
          <p:cNvGrpSpPr/>
          <p:nvPr/>
        </p:nvGrpSpPr>
        <p:grpSpPr>
          <a:xfrm>
            <a:off x="448533" y="2394642"/>
            <a:ext cx="8246934" cy="2339500"/>
            <a:chOff x="448533" y="2394642"/>
            <a:chExt cx="8246934" cy="2339500"/>
          </a:xfrm>
        </p:grpSpPr>
        <p:sp>
          <p:nvSpPr>
            <p:cNvPr id="12" name="右矢印 11"/>
            <p:cNvSpPr/>
            <p:nvPr/>
          </p:nvSpPr>
          <p:spPr>
            <a:xfrm>
              <a:off x="2845208" y="3381902"/>
              <a:ext cx="499866" cy="545481"/>
            </a:xfrm>
            <a:prstGeom prst="rightArrow">
              <a:avLst>
                <a:gd name="adj1" fmla="val 43283"/>
                <a:gd name="adj2" fmla="val 57760"/>
              </a:avLst>
            </a:prstGeom>
            <a:pattFill prst="ltDnDiag">
              <a:fgClr>
                <a:schemeClr val="accent1">
                  <a:lumMod val="20000"/>
                  <a:lumOff val="80000"/>
                </a:schemeClr>
              </a:fgClr>
              <a:bgClr>
                <a:srgbClr val="95B3D7"/>
              </a:bgClr>
            </a:pattFill>
            <a:ln w="28575">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3" name="右矢印 12"/>
            <p:cNvSpPr/>
            <p:nvPr/>
          </p:nvSpPr>
          <p:spPr>
            <a:xfrm>
              <a:off x="5798924" y="3381902"/>
              <a:ext cx="499866" cy="545481"/>
            </a:xfrm>
            <a:prstGeom prst="rightArrow">
              <a:avLst>
                <a:gd name="adj1" fmla="val 43283"/>
                <a:gd name="adj2" fmla="val 57760"/>
              </a:avLst>
            </a:prstGeom>
            <a:pattFill prst="ltDnDiag">
              <a:fgClr>
                <a:schemeClr val="accent1">
                  <a:lumMod val="20000"/>
                  <a:lumOff val="80000"/>
                </a:schemeClr>
              </a:fgClr>
              <a:bgClr>
                <a:srgbClr val="95B3D7"/>
              </a:bgClr>
            </a:pattFill>
            <a:ln w="28575">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14" name="グループ化 13"/>
            <p:cNvGrpSpPr/>
            <p:nvPr/>
          </p:nvGrpSpPr>
          <p:grpSpPr>
            <a:xfrm>
              <a:off x="3402249" y="2394642"/>
              <a:ext cx="2339500" cy="2339500"/>
              <a:chOff x="3753279" y="4327988"/>
              <a:chExt cx="2520000" cy="2520000"/>
            </a:xfrm>
            <a:effectLst>
              <a:outerShdw blurRad="152400" dist="317500" dir="5400000" sx="90000" sy="-19000" rotWithShape="0">
                <a:prstClr val="black">
                  <a:alpha val="15000"/>
                </a:prstClr>
              </a:outerShdw>
            </a:effectLst>
          </p:grpSpPr>
          <p:sp>
            <p:nvSpPr>
              <p:cNvPr id="29" name="円/楕円 28"/>
              <p:cNvSpPr/>
              <p:nvPr/>
            </p:nvSpPr>
            <p:spPr>
              <a:xfrm rot="10800000">
                <a:off x="3753279" y="4327988"/>
                <a:ext cx="2520000" cy="2520000"/>
              </a:xfrm>
              <a:prstGeom prst="ellipse">
                <a:avLst/>
              </a:prstGeom>
              <a:solidFill>
                <a:srgbClr val="FFC000"/>
              </a:solidFill>
              <a:ln w="28575" cap="rnd" cmpd="sng">
                <a:noFill/>
                <a:prstDash val="soli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 name="円/楕円 29"/>
              <p:cNvSpPr/>
              <p:nvPr/>
            </p:nvSpPr>
            <p:spPr>
              <a:xfrm rot="10800000">
                <a:off x="3844085" y="4418794"/>
                <a:ext cx="2338388" cy="2338388"/>
              </a:xfrm>
              <a:prstGeom prst="ellipse">
                <a:avLst/>
              </a:prstGeom>
              <a:solidFill>
                <a:schemeClr val="bg1"/>
              </a:solidFill>
              <a:ln w="28575" cap="rnd"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31" name="グループ化 30"/>
              <p:cNvGrpSpPr/>
              <p:nvPr/>
            </p:nvGrpSpPr>
            <p:grpSpPr>
              <a:xfrm>
                <a:off x="3831738" y="4406094"/>
                <a:ext cx="2376135" cy="2376000"/>
                <a:chOff x="3842473" y="4370887"/>
                <a:chExt cx="2376135" cy="2376000"/>
              </a:xfrm>
            </p:grpSpPr>
            <p:sp>
              <p:nvSpPr>
                <p:cNvPr id="32" name="弦 31"/>
                <p:cNvSpPr/>
                <p:nvPr/>
              </p:nvSpPr>
              <p:spPr>
                <a:xfrm rot="6802018">
                  <a:off x="3842608" y="4370887"/>
                  <a:ext cx="2376000" cy="2376000"/>
                </a:xfrm>
                <a:prstGeom prst="chord">
                  <a:avLst>
                    <a:gd name="adj1" fmla="val 3890509"/>
                    <a:gd name="adj2" fmla="val 14911980"/>
                  </a:avLst>
                </a:prstGeom>
                <a:solidFill>
                  <a:srgbClr val="FFC000"/>
                </a:solidFill>
                <a:ln w="28575" cap="rnd"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endParaRPr>
                </a:p>
              </p:txBody>
            </p:sp>
            <p:sp>
              <p:nvSpPr>
                <p:cNvPr id="33" name="角丸四角形 32"/>
                <p:cNvSpPr/>
                <p:nvPr/>
              </p:nvSpPr>
              <p:spPr>
                <a:xfrm>
                  <a:off x="3842473" y="4440143"/>
                  <a:ext cx="2340000" cy="2159000"/>
                </a:xfrm>
                <a:prstGeom prst="roundRect">
                  <a:avLst>
                    <a:gd name="adj" fmla="val 8286"/>
                  </a:avLst>
                </a:prstGeom>
                <a:no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3600" spc="300" dirty="0">
                      <a:ln w="19050">
                        <a:noFill/>
                      </a:ln>
                      <a:solidFill>
                        <a:schemeClr val="bg1"/>
                      </a:solidFill>
                      <a:latin typeface="+mn-ea"/>
                    </a:rPr>
                    <a:t>第 二</a:t>
                  </a:r>
                </a:p>
                <a:p>
                  <a:pPr algn="ctr">
                    <a:lnSpc>
                      <a:spcPct val="150000"/>
                    </a:lnSpc>
                  </a:pPr>
                  <a:r>
                    <a:rPr lang="ja-JP" altLang="en-US" sz="3200" spc="300" dirty="0">
                      <a:ln w="19050">
                        <a:noFill/>
                      </a:ln>
                      <a:solidFill>
                        <a:srgbClr val="FFC000"/>
                      </a:solidFill>
                      <a:latin typeface="+mn-ea"/>
                    </a:rPr>
                    <a:t>供給装置</a:t>
                  </a:r>
                </a:p>
              </p:txBody>
            </p:sp>
          </p:grpSp>
        </p:grpSp>
        <p:grpSp>
          <p:nvGrpSpPr>
            <p:cNvPr id="15" name="グループ化 14"/>
            <p:cNvGrpSpPr/>
            <p:nvPr/>
          </p:nvGrpSpPr>
          <p:grpSpPr>
            <a:xfrm>
              <a:off x="6355967" y="2394642"/>
              <a:ext cx="2339500" cy="2339500"/>
              <a:chOff x="3759873" y="4355642"/>
              <a:chExt cx="2520000" cy="2520000"/>
            </a:xfrm>
            <a:effectLst>
              <a:outerShdw blurRad="152400" dist="317500" dir="5400000" sx="90000" sy="-19000" rotWithShape="0">
                <a:prstClr val="black">
                  <a:alpha val="15000"/>
                </a:prstClr>
              </a:outerShdw>
            </a:effectLst>
          </p:grpSpPr>
          <p:sp>
            <p:nvSpPr>
              <p:cNvPr id="24" name="円/楕円 23"/>
              <p:cNvSpPr/>
              <p:nvPr/>
            </p:nvSpPr>
            <p:spPr>
              <a:xfrm rot="10800000">
                <a:off x="3759873" y="4355642"/>
                <a:ext cx="2520000" cy="2520000"/>
              </a:xfrm>
              <a:prstGeom prst="ellipse">
                <a:avLst/>
              </a:prstGeom>
              <a:solidFill>
                <a:srgbClr val="FF0000"/>
              </a:solidFill>
              <a:ln w="28575" cap="rnd" cmpd="sng">
                <a:noFill/>
                <a:prstDash val="soli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5" name="円/楕円 24"/>
              <p:cNvSpPr/>
              <p:nvPr/>
            </p:nvSpPr>
            <p:spPr>
              <a:xfrm rot="10800000">
                <a:off x="3844085" y="4418794"/>
                <a:ext cx="2338388" cy="2338388"/>
              </a:xfrm>
              <a:prstGeom prst="ellipse">
                <a:avLst/>
              </a:prstGeom>
              <a:solidFill>
                <a:schemeClr val="bg1"/>
              </a:solidFill>
              <a:ln w="28575" cap="rnd"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26" name="グループ化 25"/>
              <p:cNvGrpSpPr/>
              <p:nvPr/>
            </p:nvGrpSpPr>
            <p:grpSpPr>
              <a:xfrm>
                <a:off x="3831738" y="4406094"/>
                <a:ext cx="2376135" cy="2376000"/>
                <a:chOff x="3842473" y="4370887"/>
                <a:chExt cx="2376135" cy="2376000"/>
              </a:xfrm>
            </p:grpSpPr>
            <p:sp>
              <p:nvSpPr>
                <p:cNvPr id="27" name="弦 26"/>
                <p:cNvSpPr/>
                <p:nvPr/>
              </p:nvSpPr>
              <p:spPr>
                <a:xfrm rot="6802018">
                  <a:off x="3842608" y="4370887"/>
                  <a:ext cx="2376000" cy="2376000"/>
                </a:xfrm>
                <a:prstGeom prst="chord">
                  <a:avLst>
                    <a:gd name="adj1" fmla="val 3890509"/>
                    <a:gd name="adj2" fmla="val 14911980"/>
                  </a:avLst>
                </a:prstGeom>
                <a:solidFill>
                  <a:srgbClr val="FF0000"/>
                </a:solidFill>
                <a:ln w="28575" cap="rnd"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endParaRPr>
                </a:p>
              </p:txBody>
            </p:sp>
            <p:sp>
              <p:nvSpPr>
                <p:cNvPr id="28" name="角丸四角形 27"/>
                <p:cNvSpPr/>
                <p:nvPr/>
              </p:nvSpPr>
              <p:spPr>
                <a:xfrm>
                  <a:off x="3842473" y="4440143"/>
                  <a:ext cx="2340000" cy="2159000"/>
                </a:xfrm>
                <a:prstGeom prst="roundRect">
                  <a:avLst>
                    <a:gd name="adj" fmla="val 8286"/>
                  </a:avLst>
                </a:prstGeom>
                <a:no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3600" spc="300" dirty="0">
                      <a:ln w="19050">
                        <a:noFill/>
                      </a:ln>
                      <a:solidFill>
                        <a:schemeClr val="bg1"/>
                      </a:solidFill>
                      <a:latin typeface="+mn-ea"/>
                    </a:rPr>
                    <a:t>予 備</a:t>
                  </a:r>
                </a:p>
                <a:p>
                  <a:pPr algn="ctr">
                    <a:lnSpc>
                      <a:spcPct val="150000"/>
                    </a:lnSpc>
                  </a:pPr>
                  <a:r>
                    <a:rPr lang="ja-JP" altLang="en-US" sz="3200" spc="300" dirty="0">
                      <a:ln w="19050">
                        <a:noFill/>
                      </a:ln>
                      <a:solidFill>
                        <a:srgbClr val="FF0000"/>
                      </a:solidFill>
                      <a:latin typeface="+mn-ea"/>
                    </a:rPr>
                    <a:t>供給装置</a:t>
                  </a:r>
                </a:p>
              </p:txBody>
            </p:sp>
          </p:grpSp>
        </p:grpSp>
        <p:grpSp>
          <p:nvGrpSpPr>
            <p:cNvPr id="16" name="グループ化 15"/>
            <p:cNvGrpSpPr/>
            <p:nvPr/>
          </p:nvGrpSpPr>
          <p:grpSpPr>
            <a:xfrm>
              <a:off x="448533" y="2394642"/>
              <a:ext cx="2339500" cy="2339500"/>
              <a:chOff x="450898" y="2372188"/>
              <a:chExt cx="2520000" cy="2520000"/>
            </a:xfrm>
            <a:effectLst>
              <a:outerShdw blurRad="152400" dist="317500" dir="5400000" sx="90000" sy="-19000" rotWithShape="0">
                <a:prstClr val="black">
                  <a:alpha val="15000"/>
                </a:prstClr>
              </a:outerShdw>
            </a:effectLst>
          </p:grpSpPr>
          <p:grpSp>
            <p:nvGrpSpPr>
              <p:cNvPr id="17" name="グループ化 16"/>
              <p:cNvGrpSpPr/>
              <p:nvPr/>
            </p:nvGrpSpPr>
            <p:grpSpPr>
              <a:xfrm>
                <a:off x="450898" y="2372188"/>
                <a:ext cx="2520000" cy="2520000"/>
                <a:chOff x="450898" y="2372188"/>
                <a:chExt cx="2520000" cy="2520000"/>
              </a:xfrm>
            </p:grpSpPr>
            <p:sp>
              <p:nvSpPr>
                <p:cNvPr id="21" name="円/楕円 20"/>
                <p:cNvSpPr/>
                <p:nvPr/>
              </p:nvSpPr>
              <p:spPr>
                <a:xfrm rot="10800000">
                  <a:off x="450898" y="2372188"/>
                  <a:ext cx="2520000" cy="2520000"/>
                </a:xfrm>
                <a:prstGeom prst="ellipse">
                  <a:avLst/>
                </a:prstGeom>
                <a:gradFill flip="none" rotWithShape="1">
                  <a:gsLst>
                    <a:gs pos="100000">
                      <a:srgbClr val="9ED30B"/>
                    </a:gs>
                    <a:gs pos="78000">
                      <a:srgbClr val="90C908"/>
                    </a:gs>
                    <a:gs pos="0">
                      <a:srgbClr val="75B503"/>
                    </a:gs>
                  </a:gsLst>
                  <a:lin ang="18900000" scaled="1"/>
                  <a:tileRect/>
                </a:gradFill>
                <a:ln w="28575" cap="rnd" cmpd="sng">
                  <a:noFill/>
                  <a:prstDash val="soli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2" name="円/楕円 21"/>
                <p:cNvSpPr/>
                <p:nvPr/>
              </p:nvSpPr>
              <p:spPr>
                <a:xfrm rot="10800000">
                  <a:off x="541704" y="2462994"/>
                  <a:ext cx="2338388" cy="2338388"/>
                </a:xfrm>
                <a:prstGeom prst="ellipse">
                  <a:avLst/>
                </a:prstGeom>
                <a:solidFill>
                  <a:schemeClr val="bg1"/>
                </a:solidFill>
                <a:ln w="28575" cap="rnd"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3" name="弦 22"/>
                <p:cNvSpPr/>
                <p:nvPr/>
              </p:nvSpPr>
              <p:spPr>
                <a:xfrm rot="6802018">
                  <a:off x="524635" y="2453573"/>
                  <a:ext cx="2376000" cy="2376000"/>
                </a:xfrm>
                <a:prstGeom prst="chord">
                  <a:avLst>
                    <a:gd name="adj1" fmla="val 3890509"/>
                    <a:gd name="adj2" fmla="val 14911980"/>
                  </a:avLst>
                </a:prstGeom>
                <a:solidFill>
                  <a:srgbClr val="7ABC32"/>
                </a:solidFill>
                <a:ln w="28575" cap="rnd"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endParaRPr>
                </a:p>
              </p:txBody>
            </p:sp>
          </p:grpSp>
          <p:sp>
            <p:nvSpPr>
              <p:cNvPr id="18" name="角丸四角形 17"/>
              <p:cNvSpPr/>
              <p:nvPr/>
            </p:nvSpPr>
            <p:spPr>
              <a:xfrm>
                <a:off x="540898" y="2511648"/>
                <a:ext cx="2340000" cy="2159000"/>
              </a:xfrm>
              <a:prstGeom prst="roundRect">
                <a:avLst>
                  <a:gd name="adj" fmla="val 8286"/>
                </a:avLst>
              </a:prstGeom>
              <a:no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3600" spc="300" dirty="0">
                    <a:ln w="19050">
                      <a:noFill/>
                    </a:ln>
                    <a:solidFill>
                      <a:schemeClr val="bg1"/>
                    </a:solidFill>
                    <a:latin typeface="+mn-ea"/>
                  </a:rPr>
                  <a:t>第 一</a:t>
                </a:r>
                <a:endParaRPr lang="en-US" altLang="ja-JP" sz="3600" spc="300" dirty="0">
                  <a:ln w="19050">
                    <a:noFill/>
                  </a:ln>
                  <a:solidFill>
                    <a:schemeClr val="bg1"/>
                  </a:solidFill>
                  <a:latin typeface="+mn-ea"/>
                </a:endParaRPr>
              </a:p>
              <a:p>
                <a:pPr algn="ctr">
                  <a:lnSpc>
                    <a:spcPct val="150000"/>
                  </a:lnSpc>
                </a:pPr>
                <a:r>
                  <a:rPr lang="ja-JP" altLang="en-US" sz="3200" spc="300" dirty="0">
                    <a:ln w="19050">
                      <a:noFill/>
                    </a:ln>
                    <a:solidFill>
                      <a:srgbClr val="75B503"/>
                    </a:solidFill>
                    <a:latin typeface="+mn-ea"/>
                  </a:rPr>
                  <a:t>供給装置</a:t>
                </a:r>
              </a:p>
            </p:txBody>
          </p:sp>
        </p:grpSp>
      </p:grpSp>
      <p:sp>
        <p:nvSpPr>
          <p:cNvPr id="5" name="スライド番号プレースホルダー 4"/>
          <p:cNvSpPr>
            <a:spLocks noGrp="1"/>
          </p:cNvSpPr>
          <p:nvPr>
            <p:ph type="sldNum" sz="quarter" idx="4"/>
          </p:nvPr>
        </p:nvSpPr>
        <p:spPr/>
        <p:txBody>
          <a:bodyPr/>
          <a:lstStyle/>
          <a:p>
            <a:r>
              <a:rPr lang="en-US" altLang="ja-JP"/>
              <a:t> </a:t>
            </a:r>
            <a:fld id="{90E175E1-062F-4F25-BA66-D77C2BA6B6E9}" type="slidenum">
              <a:rPr lang="ja-JP" altLang="en-US" smtClean="0"/>
              <a:pPr/>
              <a:t>17</a:t>
            </a:fld>
            <a:r>
              <a:rPr lang="en-US" altLang="ja-JP"/>
              <a:t> </a:t>
            </a:r>
            <a:endParaRPr lang="ja-JP" altLang="en-US" dirty="0"/>
          </a:p>
        </p:txBody>
      </p:sp>
    </p:spTree>
    <p:extLst>
      <p:ext uri="{BB962C8B-B14F-4D97-AF65-F5344CB8AC3E}">
        <p14:creationId xmlns:p14="http://schemas.microsoft.com/office/powerpoint/2010/main" val="294563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p:txBody>
          <a:bodyPr/>
          <a:lstStyle/>
          <a:p>
            <a:pPr eaLnBrk="1" hangingPunct="1"/>
            <a:r>
              <a:rPr lang="ja-JP" altLang="en-US" b="0" dirty="0"/>
              <a:t>酸　素</a:t>
            </a:r>
          </a:p>
        </p:txBody>
      </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18</a:t>
            </a:fld>
            <a:r>
              <a:rPr lang="en-US" altLang="ja-JP"/>
              <a:t> </a:t>
            </a:r>
            <a:endParaRPr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marL="90488">
              <a:defRPr/>
            </a:pPr>
            <a:r>
              <a:rPr lang="ja-JP" altLang="en-US" dirty="0">
                <a:latin typeface="HGP創英角ｺﾞｼｯｸUB" pitchFamily="50" charset="-128"/>
                <a:ea typeface="HGP創英角ｺﾞｼｯｸUB" pitchFamily="50" charset="-128"/>
              </a:rPr>
              <a:t>「大病院」 における酸素供給　</a:t>
            </a:r>
          </a:p>
        </p:txBody>
      </p:sp>
      <p:sp>
        <p:nvSpPr>
          <p:cNvPr id="61" name="Rectangle 52"/>
          <p:cNvSpPr>
            <a:spLocks noChangeArrowheads="1"/>
          </p:cNvSpPr>
          <p:nvPr/>
        </p:nvSpPr>
        <p:spPr bwMode="auto">
          <a:xfrm>
            <a:off x="2678254" y="1664538"/>
            <a:ext cx="6091034" cy="4201144"/>
          </a:xfrm>
          <a:prstGeom prst="rect">
            <a:avLst/>
          </a:prstGeom>
          <a:solidFill>
            <a:srgbClr val="FFFFE1"/>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sp>
        <p:nvSpPr>
          <p:cNvPr id="62" name="Rectangle 49"/>
          <p:cNvSpPr>
            <a:spLocks noChangeArrowheads="1"/>
          </p:cNvSpPr>
          <p:nvPr/>
        </p:nvSpPr>
        <p:spPr bwMode="auto">
          <a:xfrm>
            <a:off x="461901" y="1670164"/>
            <a:ext cx="905743" cy="4195518"/>
          </a:xfrm>
          <a:prstGeom prst="rect">
            <a:avLst/>
          </a:prstGeom>
          <a:solidFill>
            <a:schemeClr val="bg1">
              <a:lumMod val="95000"/>
            </a:schemeClr>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sp>
        <p:nvSpPr>
          <p:cNvPr id="63" name="Rectangle 52"/>
          <p:cNvSpPr>
            <a:spLocks noChangeArrowheads="1"/>
          </p:cNvSpPr>
          <p:nvPr/>
        </p:nvSpPr>
        <p:spPr bwMode="auto">
          <a:xfrm>
            <a:off x="2678254" y="1332000"/>
            <a:ext cx="6091034" cy="334121"/>
          </a:xfrm>
          <a:prstGeom prst="rect">
            <a:avLst/>
          </a:prstGeom>
          <a:solidFill>
            <a:srgbClr val="FFCC99"/>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sp>
        <p:nvSpPr>
          <p:cNvPr id="64" name="Rectangle 49"/>
          <p:cNvSpPr>
            <a:spLocks noChangeArrowheads="1"/>
          </p:cNvSpPr>
          <p:nvPr/>
        </p:nvSpPr>
        <p:spPr bwMode="auto">
          <a:xfrm>
            <a:off x="461901" y="1337626"/>
            <a:ext cx="905743" cy="328495"/>
          </a:xfrm>
          <a:prstGeom prst="rect">
            <a:avLst/>
          </a:prstGeom>
          <a:solidFill>
            <a:schemeClr val="bg1">
              <a:lumMod val="85000"/>
            </a:schemeClr>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sp>
        <p:nvSpPr>
          <p:cNvPr id="65" name="正方形/長方形 64"/>
          <p:cNvSpPr/>
          <p:nvPr/>
        </p:nvSpPr>
        <p:spPr>
          <a:xfrm>
            <a:off x="1313669" y="1337626"/>
            <a:ext cx="53975" cy="4528056"/>
          </a:xfrm>
          <a:prstGeom prst="rect">
            <a:avLst/>
          </a:prstGeom>
          <a:solidFill>
            <a:srgbClr val="9966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sp>
        <p:nvSpPr>
          <p:cNvPr id="66" name="正方形/長方形 65"/>
          <p:cNvSpPr/>
          <p:nvPr/>
        </p:nvSpPr>
        <p:spPr>
          <a:xfrm>
            <a:off x="2645817" y="1332000"/>
            <a:ext cx="53975" cy="4533262"/>
          </a:xfrm>
          <a:prstGeom prst="rect">
            <a:avLst/>
          </a:prstGeom>
          <a:solidFill>
            <a:srgbClr val="9966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sp>
        <p:nvSpPr>
          <p:cNvPr id="68" name="Freeform 6"/>
          <p:cNvSpPr>
            <a:spLocks/>
          </p:cNvSpPr>
          <p:nvPr/>
        </p:nvSpPr>
        <p:spPr bwMode="auto">
          <a:xfrm>
            <a:off x="4103948" y="3765110"/>
            <a:ext cx="3098623" cy="780014"/>
          </a:xfrm>
          <a:custGeom>
            <a:avLst/>
            <a:gdLst>
              <a:gd name="T0" fmla="*/ 0 w 1908"/>
              <a:gd name="T1" fmla="*/ 0 h 870"/>
              <a:gd name="T2" fmla="*/ 0 w 1908"/>
              <a:gd name="T3" fmla="*/ 690 h 870"/>
              <a:gd name="T4" fmla="*/ 1908 w 1908"/>
              <a:gd name="T5" fmla="*/ 690 h 870"/>
              <a:gd name="T6" fmla="*/ 1908 w 1908"/>
              <a:gd name="T7" fmla="*/ 870 h 870"/>
            </a:gdLst>
            <a:ahLst/>
            <a:cxnLst>
              <a:cxn ang="0">
                <a:pos x="T0" y="T1"/>
              </a:cxn>
              <a:cxn ang="0">
                <a:pos x="T2" y="T3"/>
              </a:cxn>
              <a:cxn ang="0">
                <a:pos x="T4" y="T5"/>
              </a:cxn>
              <a:cxn ang="0">
                <a:pos x="T6" y="T7"/>
              </a:cxn>
            </a:cxnLst>
            <a:rect l="0" t="0" r="r" b="b"/>
            <a:pathLst>
              <a:path w="1908" h="870">
                <a:moveTo>
                  <a:pt x="0" y="0"/>
                </a:moveTo>
                <a:lnTo>
                  <a:pt x="0" y="690"/>
                </a:lnTo>
                <a:lnTo>
                  <a:pt x="1908" y="690"/>
                </a:lnTo>
                <a:lnTo>
                  <a:pt x="1908" y="870"/>
                </a:lnTo>
              </a:path>
            </a:pathLst>
          </a:custGeom>
          <a:noFill/>
          <a:ln w="63500" cap="flat">
            <a:solidFill>
              <a:srgbClr val="E6001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69" name="Freeform 7"/>
          <p:cNvSpPr>
            <a:spLocks/>
          </p:cNvSpPr>
          <p:nvPr/>
        </p:nvSpPr>
        <p:spPr bwMode="auto">
          <a:xfrm>
            <a:off x="6408027" y="4545124"/>
            <a:ext cx="1589088" cy="269875"/>
          </a:xfrm>
          <a:custGeom>
            <a:avLst/>
            <a:gdLst>
              <a:gd name="T0" fmla="*/ 1001 w 1001"/>
              <a:gd name="T1" fmla="*/ 170 h 170"/>
              <a:gd name="T2" fmla="*/ 1001 w 1001"/>
              <a:gd name="T3" fmla="*/ 0 h 170"/>
              <a:gd name="T4" fmla="*/ 0 w 1001"/>
              <a:gd name="T5" fmla="*/ 0 h 170"/>
              <a:gd name="T6" fmla="*/ 0 w 1001"/>
              <a:gd name="T7" fmla="*/ 170 h 170"/>
            </a:gdLst>
            <a:ahLst/>
            <a:cxnLst>
              <a:cxn ang="0">
                <a:pos x="T0" y="T1"/>
              </a:cxn>
              <a:cxn ang="0">
                <a:pos x="T2" y="T3"/>
              </a:cxn>
              <a:cxn ang="0">
                <a:pos x="T4" y="T5"/>
              </a:cxn>
              <a:cxn ang="0">
                <a:pos x="T6" y="T7"/>
              </a:cxn>
            </a:cxnLst>
            <a:rect l="0" t="0" r="r" b="b"/>
            <a:pathLst>
              <a:path w="1001" h="170">
                <a:moveTo>
                  <a:pt x="1001" y="170"/>
                </a:moveTo>
                <a:lnTo>
                  <a:pt x="1001" y="0"/>
                </a:lnTo>
                <a:lnTo>
                  <a:pt x="0" y="0"/>
                </a:lnTo>
                <a:lnTo>
                  <a:pt x="0" y="170"/>
                </a:lnTo>
              </a:path>
            </a:pathLst>
          </a:custGeom>
          <a:noFill/>
          <a:ln w="635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72" name="テキスト ボックス 66"/>
          <p:cNvSpPr txBox="1">
            <a:spLocks noChangeArrowheads="1"/>
          </p:cNvSpPr>
          <p:nvPr/>
        </p:nvSpPr>
        <p:spPr bwMode="auto">
          <a:xfrm>
            <a:off x="5616116" y="4031776"/>
            <a:ext cx="3132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800" dirty="0">
                <a:solidFill>
                  <a:srgbClr val="FF9900"/>
                </a:solidFill>
                <a:latin typeface="HGPｺﾞｼｯｸE" pitchFamily="50" charset="-128"/>
                <a:ea typeface="HGPｺﾞｼｯｸE" pitchFamily="50" charset="-128"/>
              </a:rPr>
              <a:t>マニフォールド</a:t>
            </a:r>
            <a:endParaRPr lang="en-US" altLang="ja-JP" sz="1800" dirty="0">
              <a:solidFill>
                <a:srgbClr val="FF9900"/>
              </a:solidFill>
              <a:latin typeface="HGPｺﾞｼｯｸE" pitchFamily="50" charset="-128"/>
              <a:ea typeface="HGPｺﾞｼｯｸE" pitchFamily="50" charset="-128"/>
            </a:endParaRPr>
          </a:p>
        </p:txBody>
      </p:sp>
      <p:sp>
        <p:nvSpPr>
          <p:cNvPr id="75" name="テキスト ボックス 5"/>
          <p:cNvSpPr txBox="1">
            <a:spLocks noChangeArrowheads="1"/>
          </p:cNvSpPr>
          <p:nvPr/>
        </p:nvSpPr>
        <p:spPr bwMode="auto">
          <a:xfrm>
            <a:off x="503548" y="1300698"/>
            <a:ext cx="788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600" dirty="0">
                <a:latin typeface="HGPｺﾞｼｯｸE" pitchFamily="50" charset="-128"/>
                <a:ea typeface="HGPｺﾞｼｯｸE" pitchFamily="50" charset="-128"/>
              </a:rPr>
              <a:t>病室</a:t>
            </a:r>
          </a:p>
        </p:txBody>
      </p:sp>
      <p:sp>
        <p:nvSpPr>
          <p:cNvPr id="76" name="テキスト ボックス 8"/>
          <p:cNvSpPr txBox="1">
            <a:spLocks noChangeArrowheads="1"/>
          </p:cNvSpPr>
          <p:nvPr/>
        </p:nvSpPr>
        <p:spPr bwMode="auto">
          <a:xfrm>
            <a:off x="5087039" y="1300698"/>
            <a:ext cx="11324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600" dirty="0">
                <a:latin typeface="HGPｺﾞｼｯｸE" pitchFamily="50" charset="-128"/>
                <a:ea typeface="HGPｺﾞｼｯｸE" pitchFamily="50" charset="-128"/>
              </a:rPr>
              <a:t>建物外</a:t>
            </a:r>
          </a:p>
        </p:txBody>
      </p:sp>
      <p:sp>
        <p:nvSpPr>
          <p:cNvPr id="77" name="テキスト ボックス 10"/>
          <p:cNvSpPr txBox="1">
            <a:spLocks noChangeArrowheads="1"/>
          </p:cNvSpPr>
          <p:nvPr/>
        </p:nvSpPr>
        <p:spPr bwMode="auto">
          <a:xfrm>
            <a:off x="6408204" y="6013028"/>
            <a:ext cx="16305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solidFill>
                  <a:srgbClr val="FF9900"/>
                </a:solidFill>
                <a:latin typeface="HGPｺﾞｼｯｸE" pitchFamily="50" charset="-128"/>
                <a:ea typeface="HGPｺﾞｼｯｸE" pitchFamily="50" charset="-128"/>
              </a:rPr>
              <a:t>第二供給装置</a:t>
            </a:r>
          </a:p>
        </p:txBody>
      </p:sp>
      <p:grpSp>
        <p:nvGrpSpPr>
          <p:cNvPr id="80" name="グループ化 79"/>
          <p:cNvGrpSpPr/>
          <p:nvPr/>
        </p:nvGrpSpPr>
        <p:grpSpPr>
          <a:xfrm>
            <a:off x="5687951" y="4725144"/>
            <a:ext cx="3024187" cy="1247775"/>
            <a:chOff x="5795963" y="4761148"/>
            <a:chExt cx="3024187" cy="1247775"/>
          </a:xfrm>
        </p:grpSpPr>
        <p:sp>
          <p:nvSpPr>
            <p:cNvPr id="92" name="正方形/長方形 91"/>
            <p:cNvSpPr/>
            <p:nvPr/>
          </p:nvSpPr>
          <p:spPr bwMode="auto">
            <a:xfrm>
              <a:off x="7380288" y="4761148"/>
              <a:ext cx="1439862" cy="1247775"/>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sp>
          <p:nvSpPr>
            <p:cNvPr id="93" name="正方形/長方形 92"/>
            <p:cNvSpPr/>
            <p:nvPr/>
          </p:nvSpPr>
          <p:spPr bwMode="auto">
            <a:xfrm>
              <a:off x="5795963" y="4761148"/>
              <a:ext cx="1439862" cy="1247775"/>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grpSp>
          <p:nvGrpSpPr>
            <p:cNvPr id="94" name="グループ化 93"/>
            <p:cNvGrpSpPr/>
            <p:nvPr/>
          </p:nvGrpSpPr>
          <p:grpSpPr>
            <a:xfrm>
              <a:off x="5965580" y="4908283"/>
              <a:ext cx="1100629" cy="974928"/>
              <a:chOff x="5853721" y="4992138"/>
              <a:chExt cx="1100629" cy="974928"/>
            </a:xfrm>
          </p:grpSpPr>
          <p:sp>
            <p:nvSpPr>
              <p:cNvPr id="101" name="Freeform 15"/>
              <p:cNvSpPr>
                <a:spLocks/>
              </p:cNvSpPr>
              <p:nvPr/>
            </p:nvSpPr>
            <p:spPr bwMode="auto">
              <a:xfrm>
                <a:off x="5853721"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02" name="Freeform 15"/>
              <p:cNvSpPr>
                <a:spLocks/>
              </p:cNvSpPr>
              <p:nvPr/>
            </p:nvSpPr>
            <p:spPr bwMode="auto">
              <a:xfrm>
                <a:off x="6147262"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03" name="Freeform 15"/>
              <p:cNvSpPr>
                <a:spLocks/>
              </p:cNvSpPr>
              <p:nvPr/>
            </p:nvSpPr>
            <p:spPr bwMode="auto">
              <a:xfrm>
                <a:off x="6440803"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04" name="Freeform 15"/>
              <p:cNvSpPr>
                <a:spLocks/>
              </p:cNvSpPr>
              <p:nvPr/>
            </p:nvSpPr>
            <p:spPr bwMode="auto">
              <a:xfrm>
                <a:off x="6734344"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grpSp>
        <p:grpSp>
          <p:nvGrpSpPr>
            <p:cNvPr id="95" name="グループ化 94"/>
            <p:cNvGrpSpPr/>
            <p:nvPr/>
          </p:nvGrpSpPr>
          <p:grpSpPr>
            <a:xfrm>
              <a:off x="7560332" y="4908283"/>
              <a:ext cx="1100629" cy="974928"/>
              <a:chOff x="5853721" y="4992138"/>
              <a:chExt cx="1100629" cy="974928"/>
            </a:xfrm>
          </p:grpSpPr>
          <p:sp>
            <p:nvSpPr>
              <p:cNvPr id="96" name="Freeform 15"/>
              <p:cNvSpPr>
                <a:spLocks/>
              </p:cNvSpPr>
              <p:nvPr/>
            </p:nvSpPr>
            <p:spPr bwMode="auto">
              <a:xfrm>
                <a:off x="5853721"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98" name="Freeform 15"/>
              <p:cNvSpPr>
                <a:spLocks/>
              </p:cNvSpPr>
              <p:nvPr/>
            </p:nvSpPr>
            <p:spPr bwMode="auto">
              <a:xfrm>
                <a:off x="6147262"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99" name="Freeform 15"/>
              <p:cNvSpPr>
                <a:spLocks/>
              </p:cNvSpPr>
              <p:nvPr/>
            </p:nvSpPr>
            <p:spPr bwMode="auto">
              <a:xfrm>
                <a:off x="6440803"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00" name="Freeform 15"/>
              <p:cNvSpPr>
                <a:spLocks/>
              </p:cNvSpPr>
              <p:nvPr/>
            </p:nvSpPr>
            <p:spPr bwMode="auto">
              <a:xfrm>
                <a:off x="6734344"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grpSp>
      </p:grpSp>
      <p:sp>
        <p:nvSpPr>
          <p:cNvPr id="81" name="テキスト ボックス 8"/>
          <p:cNvSpPr txBox="1">
            <a:spLocks noChangeArrowheads="1"/>
          </p:cNvSpPr>
          <p:nvPr/>
        </p:nvSpPr>
        <p:spPr bwMode="auto">
          <a:xfrm>
            <a:off x="7056276" y="987283"/>
            <a:ext cx="17172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solidFill>
                  <a:srgbClr val="00B050"/>
                </a:solidFill>
                <a:latin typeface="HGPｺﾞｼｯｸE" pitchFamily="50" charset="-128"/>
                <a:ea typeface="HGPｺﾞｼｯｸE" pitchFamily="50" charset="-128"/>
              </a:rPr>
              <a:t>第一供給装置</a:t>
            </a:r>
          </a:p>
        </p:txBody>
      </p:sp>
      <p:grpSp>
        <p:nvGrpSpPr>
          <p:cNvPr id="4" name="グループ化 3"/>
          <p:cNvGrpSpPr/>
          <p:nvPr/>
        </p:nvGrpSpPr>
        <p:grpSpPr>
          <a:xfrm>
            <a:off x="323528" y="3284885"/>
            <a:ext cx="7642339" cy="828191"/>
            <a:chOff x="323528" y="3032609"/>
            <a:chExt cx="7642339" cy="828191"/>
          </a:xfrm>
        </p:grpSpPr>
        <p:sp>
          <p:nvSpPr>
            <p:cNvPr id="67" name="Freeform 5"/>
            <p:cNvSpPr>
              <a:spLocks/>
            </p:cNvSpPr>
            <p:nvPr/>
          </p:nvSpPr>
          <p:spPr bwMode="auto">
            <a:xfrm>
              <a:off x="1367644" y="3032609"/>
              <a:ext cx="6598223" cy="495300"/>
            </a:xfrm>
            <a:custGeom>
              <a:avLst/>
              <a:gdLst>
                <a:gd name="T0" fmla="*/ 3903 w 3903"/>
                <a:gd name="T1" fmla="*/ 0 h 312"/>
                <a:gd name="T2" fmla="*/ 3903 w 3903"/>
                <a:gd name="T3" fmla="*/ 312 h 312"/>
                <a:gd name="T4" fmla="*/ 0 w 3903"/>
                <a:gd name="T5" fmla="*/ 312 h 312"/>
              </a:gdLst>
              <a:ahLst/>
              <a:cxnLst>
                <a:cxn ang="0">
                  <a:pos x="T0" y="T1"/>
                </a:cxn>
                <a:cxn ang="0">
                  <a:pos x="T2" y="T3"/>
                </a:cxn>
                <a:cxn ang="0">
                  <a:pos x="T4" y="T5"/>
                </a:cxn>
              </a:cxnLst>
              <a:rect l="0" t="0" r="r" b="b"/>
              <a:pathLst>
                <a:path w="3903" h="312">
                  <a:moveTo>
                    <a:pt x="3903" y="0"/>
                  </a:moveTo>
                  <a:lnTo>
                    <a:pt x="3903" y="312"/>
                  </a:lnTo>
                  <a:lnTo>
                    <a:pt x="0" y="312"/>
                  </a:lnTo>
                </a:path>
              </a:pathLst>
            </a:custGeom>
            <a:noFill/>
            <a:ln w="63500" cap="flat">
              <a:solidFill>
                <a:srgbClr val="E60012"/>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70" name="正方形/長方形 69"/>
            <p:cNvSpPr/>
            <p:nvPr/>
          </p:nvSpPr>
          <p:spPr>
            <a:xfrm>
              <a:off x="5789551" y="3140075"/>
              <a:ext cx="938212" cy="720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ｺﾞｼｯｸE" pitchFamily="50" charset="-128"/>
                  <a:ea typeface="HGPｺﾞｼｯｸE" pitchFamily="50" charset="-128"/>
                  <a:cs typeface="Meiryo UI" pitchFamily="50" charset="-128"/>
                </a:rPr>
                <a:t>蒸発器</a:t>
              </a:r>
            </a:p>
          </p:txBody>
        </p:sp>
        <p:sp>
          <p:nvSpPr>
            <p:cNvPr id="71" name="正方形/長方形 70"/>
            <p:cNvSpPr/>
            <p:nvPr/>
          </p:nvSpPr>
          <p:spPr>
            <a:xfrm>
              <a:off x="4503676" y="3141663"/>
              <a:ext cx="1184275" cy="719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ｺﾞｼｯｸE" pitchFamily="50" charset="-128"/>
                  <a:ea typeface="HGPｺﾞｼｯｸE" pitchFamily="50" charset="-128"/>
                  <a:cs typeface="Meiryo UI" pitchFamily="50" charset="-128"/>
                </a:rPr>
                <a:t>送気圧力調整器</a:t>
              </a:r>
            </a:p>
          </p:txBody>
        </p:sp>
        <p:sp>
          <p:nvSpPr>
            <p:cNvPr id="73" name="正方形/長方形 72"/>
            <p:cNvSpPr/>
            <p:nvPr/>
          </p:nvSpPr>
          <p:spPr>
            <a:xfrm>
              <a:off x="1150876" y="3321050"/>
              <a:ext cx="144462" cy="395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sp>
          <p:nvSpPr>
            <p:cNvPr id="74" name="テキスト ボックス 121"/>
            <p:cNvSpPr txBox="1">
              <a:spLocks noChangeArrowheads="1"/>
            </p:cNvSpPr>
            <p:nvPr/>
          </p:nvSpPr>
          <p:spPr bwMode="auto">
            <a:xfrm>
              <a:off x="2807804" y="3140968"/>
              <a:ext cx="836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r>
                <a:rPr lang="en-US" altLang="ja-JP" sz="1800" b="1" dirty="0">
                  <a:latin typeface="Arial" pitchFamily="34" charset="0"/>
                  <a:ea typeface="HGPｺﾞｼｯｸE" pitchFamily="50" charset="-128"/>
                  <a:cs typeface="Arial" pitchFamily="34" charset="0"/>
                </a:rPr>
                <a:t>U</a:t>
              </a:r>
              <a:r>
                <a:rPr lang="ja-JP" altLang="en-US" sz="1800" dirty="0">
                  <a:latin typeface="HGPｺﾞｼｯｸE" pitchFamily="50" charset="-128"/>
                  <a:ea typeface="HGPｺﾞｼｯｸE" pitchFamily="50" charset="-128"/>
                </a:rPr>
                <a:t>字溝</a:t>
              </a:r>
            </a:p>
          </p:txBody>
        </p:sp>
        <p:sp>
          <p:nvSpPr>
            <p:cNvPr id="82" name="テキスト ボックス 123"/>
            <p:cNvSpPr txBox="1">
              <a:spLocks noChangeArrowheads="1"/>
            </p:cNvSpPr>
            <p:nvPr/>
          </p:nvSpPr>
          <p:spPr bwMode="auto">
            <a:xfrm>
              <a:off x="323528" y="3212976"/>
              <a:ext cx="954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600" dirty="0">
                  <a:latin typeface="HGPｺﾞｼｯｸE" pitchFamily="50" charset="-128"/>
                  <a:ea typeface="HGPｺﾞｼｯｸE" pitchFamily="50" charset="-128"/>
                </a:rPr>
                <a:t>アウトレット</a:t>
              </a:r>
            </a:p>
          </p:txBody>
        </p:sp>
      </p:grpSp>
      <p:sp>
        <p:nvSpPr>
          <p:cNvPr id="83" name="テキスト ボックス 120"/>
          <p:cNvSpPr txBox="1">
            <a:spLocks noChangeArrowheads="1"/>
          </p:cNvSpPr>
          <p:nvPr/>
        </p:nvSpPr>
        <p:spPr bwMode="auto">
          <a:xfrm>
            <a:off x="1368363" y="1300698"/>
            <a:ext cx="1277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600" dirty="0">
                <a:latin typeface="HGPｺﾞｼｯｸE" pitchFamily="50" charset="-128"/>
                <a:ea typeface="HGPｺﾞｼｯｸE" pitchFamily="50" charset="-128"/>
              </a:rPr>
              <a:t>トレンチ</a:t>
            </a:r>
            <a:endParaRPr lang="en-US" altLang="ja-JP" sz="1600" dirty="0">
              <a:latin typeface="HGPｺﾞｼｯｸE" pitchFamily="50" charset="-128"/>
              <a:ea typeface="HGPｺﾞｼｯｸE" pitchFamily="50" charset="-128"/>
            </a:endParaRPr>
          </a:p>
          <a:p>
            <a:pPr algn="ctr" eaLnBrk="1" hangingPunct="1"/>
            <a:r>
              <a:rPr lang="ja-JP" altLang="en-US" sz="1600" dirty="0">
                <a:latin typeface="HGPｺﾞｼｯｸE" pitchFamily="50" charset="-128"/>
                <a:ea typeface="HGPｺﾞｼｯｸE" pitchFamily="50" charset="-128"/>
              </a:rPr>
              <a:t>天　井</a:t>
            </a:r>
            <a:endParaRPr lang="en-US" altLang="ja-JP" sz="1600" dirty="0">
              <a:latin typeface="HGPｺﾞｼｯｸE" pitchFamily="50" charset="-128"/>
              <a:ea typeface="HGPｺﾞｼｯｸE" pitchFamily="50" charset="-128"/>
            </a:endParaRPr>
          </a:p>
          <a:p>
            <a:pPr algn="ctr" eaLnBrk="1" hangingPunct="1"/>
            <a:r>
              <a:rPr lang="ja-JP" altLang="en-US" sz="1600" dirty="0">
                <a:latin typeface="HGPｺﾞｼｯｸE" pitchFamily="50" charset="-128"/>
                <a:ea typeface="HGPｺﾞｼｯｸE" pitchFamily="50" charset="-128"/>
              </a:rPr>
              <a:t>壁</a:t>
            </a:r>
            <a:endParaRPr lang="en-US" altLang="ja-JP" sz="1600" dirty="0">
              <a:latin typeface="HGPｺﾞｼｯｸE" pitchFamily="50" charset="-128"/>
              <a:ea typeface="HGPｺﾞｼｯｸE" pitchFamily="50" charset="-128"/>
            </a:endParaRPr>
          </a:p>
        </p:txBody>
      </p:sp>
      <p:grpSp>
        <p:nvGrpSpPr>
          <p:cNvPr id="84" name="グループ化 83"/>
          <p:cNvGrpSpPr/>
          <p:nvPr/>
        </p:nvGrpSpPr>
        <p:grpSpPr>
          <a:xfrm>
            <a:off x="1655701" y="5050574"/>
            <a:ext cx="3852404" cy="936000"/>
            <a:chOff x="1763713" y="4762542"/>
            <a:chExt cx="3852404" cy="936000"/>
          </a:xfrm>
        </p:grpSpPr>
        <p:sp>
          <p:nvSpPr>
            <p:cNvPr id="89" name="角丸四角形 88"/>
            <p:cNvSpPr/>
            <p:nvPr/>
          </p:nvSpPr>
          <p:spPr>
            <a:xfrm>
              <a:off x="1763713" y="4762542"/>
              <a:ext cx="3852404" cy="936000"/>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90" name="角丸四角形 89"/>
            <p:cNvSpPr/>
            <p:nvPr/>
          </p:nvSpPr>
          <p:spPr>
            <a:xfrm>
              <a:off x="1852829" y="4814881"/>
              <a:ext cx="3691279" cy="810363"/>
            </a:xfrm>
            <a:prstGeom prst="roundRect">
              <a:avLst>
                <a:gd name="adj" fmla="val 4423"/>
              </a:avLst>
            </a:prstGeom>
            <a:solidFill>
              <a:srgbClr val="F79646">
                <a:lumMod val="20000"/>
                <a:lumOff val="80000"/>
              </a:srgb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91" name="テキスト ボックス 90"/>
            <p:cNvSpPr txBox="1"/>
            <p:nvPr/>
          </p:nvSpPr>
          <p:spPr>
            <a:xfrm>
              <a:off x="2766530" y="4902259"/>
              <a:ext cx="2677478" cy="646331"/>
            </a:xfrm>
            <a:prstGeom prst="rect">
              <a:avLst/>
            </a:prstGeom>
            <a:noFill/>
          </p:spPr>
          <p:txBody>
            <a:bodyPr wrap="square" rtlCol="0">
              <a:spAutoFit/>
            </a:bodyPr>
            <a:lstStyle/>
            <a:p>
              <a:pPr algn="just" eaLnBrk="1" hangingPunct="1">
                <a:defRPr/>
              </a:pPr>
              <a:r>
                <a:rPr lang="ja-JP" altLang="en-US" sz="1200" dirty="0">
                  <a:latin typeface="HGPｺﾞｼｯｸE" pitchFamily="50" charset="-128"/>
                  <a:ea typeface="HGPｺﾞｼｯｸE" pitchFamily="50" charset="-128"/>
                </a:rPr>
                <a:t>液体酸素の圧が下がると、</a:t>
              </a:r>
            </a:p>
            <a:p>
              <a:pPr algn="just" eaLnBrk="1" hangingPunct="1">
                <a:defRPr/>
              </a:pPr>
              <a:r>
                <a:rPr lang="ja-JP" altLang="en-US" sz="1200" dirty="0">
                  <a:latin typeface="HGPｺﾞｼｯｸE" pitchFamily="50" charset="-128"/>
                  <a:ea typeface="HGPｺﾞｼｯｸE" pitchFamily="50" charset="-128"/>
                </a:rPr>
                <a:t>自動的にマニフォールドに切り替わる。</a:t>
              </a:r>
            </a:p>
            <a:p>
              <a:pPr algn="just" eaLnBrk="1" hangingPunct="1">
                <a:defRPr/>
              </a:pPr>
              <a:r>
                <a:rPr lang="ja-JP" altLang="en-US" sz="1200" dirty="0">
                  <a:latin typeface="HGPｺﾞｼｯｸE" pitchFamily="50" charset="-128"/>
                  <a:ea typeface="HGPｺﾞｼｯｸE" pitchFamily="50" charset="-128"/>
                </a:rPr>
                <a:t>この切り替えに電気は必要ない。</a:t>
              </a:r>
            </a:p>
          </p:txBody>
        </p:sp>
      </p:grpSp>
      <p:grpSp>
        <p:nvGrpSpPr>
          <p:cNvPr id="85" name="グループ化 84"/>
          <p:cNvGrpSpPr>
            <a:grpSpLocks noChangeAspect="1"/>
          </p:cNvGrpSpPr>
          <p:nvPr/>
        </p:nvGrpSpPr>
        <p:grpSpPr>
          <a:xfrm>
            <a:off x="1903363" y="5157192"/>
            <a:ext cx="691277" cy="691277"/>
            <a:chOff x="5211790" y="4431156"/>
            <a:chExt cx="1792916" cy="1792917"/>
          </a:xfrm>
        </p:grpSpPr>
        <p:sp>
          <p:nvSpPr>
            <p:cNvPr id="86" name="円/楕円 85"/>
            <p:cNvSpPr/>
            <p:nvPr/>
          </p:nvSpPr>
          <p:spPr>
            <a:xfrm>
              <a:off x="5211790" y="4431156"/>
              <a:ext cx="1792916" cy="1792917"/>
            </a:xfrm>
            <a:prstGeom prst="ellipse">
              <a:avLst/>
            </a:prstGeom>
            <a:pattFill prst="solidDmnd">
              <a:fgClr>
                <a:srgbClr val="D60000"/>
              </a:fgClr>
              <a:bgClr>
                <a:srgbClr val="C00000"/>
              </a:bgClr>
            </a:pattFill>
            <a:ln w="25400" cap="flat" cmpd="sng" algn="ctr">
              <a:noFill/>
              <a:prstDash val="solid"/>
            </a:ln>
            <a:effectLst>
              <a:outerShdw blurRad="50800" dist="38100" dir="2700000" algn="tl"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87" name="テキスト ボックス 86"/>
            <p:cNvSpPr txBox="1"/>
            <p:nvPr/>
          </p:nvSpPr>
          <p:spPr>
            <a:xfrm>
              <a:off x="5504231" y="5062529"/>
              <a:ext cx="1208032" cy="6386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dirty="0">
                  <a:solidFill>
                    <a:sysClr val="window" lastClr="FFFFFF"/>
                  </a:solidFill>
                  <a:latin typeface="Arial" pitchFamily="34" charset="0"/>
                  <a:ea typeface="ＭＳ Ｐゴシック" pitchFamily="50" charset="-128"/>
                  <a:cs typeface="Arial" pitchFamily="34" charset="0"/>
                </a:rPr>
                <a:t>Note</a:t>
              </a:r>
            </a:p>
          </p:txBody>
        </p:sp>
        <p:sp>
          <p:nvSpPr>
            <p:cNvPr id="88" name="円/楕円 87"/>
            <p:cNvSpPr/>
            <p:nvPr/>
          </p:nvSpPr>
          <p:spPr>
            <a:xfrm>
              <a:off x="5992003" y="4474503"/>
              <a:ext cx="232490" cy="234815"/>
            </a:xfrm>
            <a:prstGeom prst="ellipse">
              <a:avLst/>
            </a:prstGeom>
            <a:solidFill>
              <a:sysClr val="window" lastClr="FFFFFF"/>
            </a:solidFill>
            <a:ln w="25400" cap="flat" cmpd="sng" algn="ctr">
              <a:noFill/>
              <a:prstDash val="solid"/>
            </a:ln>
            <a:effectLst>
              <a:innerShdw dist="25400" dir="17040000">
                <a:prstClr val="black">
                  <a:alpha val="2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19</a:t>
            </a:fld>
            <a:r>
              <a:rPr lang="en-US" altLang="ja-JP"/>
              <a:t> </a:t>
            </a:r>
            <a:endParaRPr lang="ja-JP" altLang="en-US" dirty="0"/>
          </a:p>
        </p:txBody>
      </p:sp>
      <p:grpSp>
        <p:nvGrpSpPr>
          <p:cNvPr id="78" name="グループ化 77"/>
          <p:cNvGrpSpPr/>
          <p:nvPr/>
        </p:nvGrpSpPr>
        <p:grpSpPr>
          <a:xfrm>
            <a:off x="7435986" y="1363425"/>
            <a:ext cx="1060450" cy="2101579"/>
            <a:chOff x="7972426" y="947739"/>
            <a:chExt cx="1060450" cy="2101579"/>
          </a:xfrm>
        </p:grpSpPr>
        <p:grpSp>
          <p:nvGrpSpPr>
            <p:cNvPr id="114" name="グループ化 113"/>
            <p:cNvGrpSpPr/>
            <p:nvPr/>
          </p:nvGrpSpPr>
          <p:grpSpPr>
            <a:xfrm>
              <a:off x="7972426" y="947739"/>
              <a:ext cx="1060450" cy="2101579"/>
              <a:chOff x="7972426" y="947739"/>
              <a:chExt cx="1060450" cy="2101579"/>
            </a:xfrm>
          </p:grpSpPr>
          <p:sp>
            <p:nvSpPr>
              <p:cNvPr id="117" name="Rectangle 6"/>
              <p:cNvSpPr>
                <a:spLocks noChangeArrowheads="1"/>
              </p:cNvSpPr>
              <p:nvPr/>
            </p:nvSpPr>
            <p:spPr bwMode="auto">
              <a:xfrm>
                <a:off x="7972426" y="2739227"/>
                <a:ext cx="90488"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18" name="Rectangle 7"/>
              <p:cNvSpPr>
                <a:spLocks noChangeArrowheads="1"/>
              </p:cNvSpPr>
              <p:nvPr/>
            </p:nvSpPr>
            <p:spPr bwMode="auto">
              <a:xfrm>
                <a:off x="8939213" y="2739227"/>
                <a:ext cx="88105"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21" name="Freeform 8"/>
              <p:cNvSpPr>
                <a:spLocks/>
              </p:cNvSpPr>
              <p:nvPr/>
            </p:nvSpPr>
            <p:spPr bwMode="auto">
              <a:xfrm>
                <a:off x="7972426" y="947739"/>
                <a:ext cx="1060450" cy="1962798"/>
              </a:xfrm>
              <a:custGeom>
                <a:avLst/>
                <a:gdLst>
                  <a:gd name="T0" fmla="*/ 283 w 283"/>
                  <a:gd name="T1" fmla="*/ 40 h 555"/>
                  <a:gd name="T2" fmla="*/ 141 w 283"/>
                  <a:gd name="T3" fmla="*/ 0 h 555"/>
                  <a:gd name="T4" fmla="*/ 0 w 283"/>
                  <a:gd name="T5" fmla="*/ 40 h 555"/>
                  <a:gd name="T6" fmla="*/ 0 w 283"/>
                  <a:gd name="T7" fmla="*/ 40 h 555"/>
                  <a:gd name="T8" fmla="*/ 0 w 283"/>
                  <a:gd name="T9" fmla="*/ 40 h 555"/>
                  <a:gd name="T10" fmla="*/ 0 w 283"/>
                  <a:gd name="T11" fmla="*/ 516 h 555"/>
                  <a:gd name="T12" fmla="*/ 141 w 283"/>
                  <a:gd name="T13" fmla="*/ 555 h 555"/>
                  <a:gd name="T14" fmla="*/ 283 w 283"/>
                  <a:gd name="T15" fmla="*/ 516 h 555"/>
                  <a:gd name="T16" fmla="*/ 283 w 283"/>
                  <a:gd name="T17" fmla="*/ 40 h 555"/>
                  <a:gd name="T18" fmla="*/ 283 w 283"/>
                  <a:gd name="T19" fmla="*/ 4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555">
                    <a:moveTo>
                      <a:pt x="283" y="40"/>
                    </a:moveTo>
                    <a:cubicBezTo>
                      <a:pt x="283" y="18"/>
                      <a:pt x="220" y="0"/>
                      <a:pt x="141" y="0"/>
                    </a:cubicBezTo>
                    <a:cubicBezTo>
                      <a:pt x="63" y="0"/>
                      <a:pt x="0" y="18"/>
                      <a:pt x="0" y="40"/>
                    </a:cubicBezTo>
                    <a:cubicBezTo>
                      <a:pt x="0" y="40"/>
                      <a:pt x="0" y="40"/>
                      <a:pt x="0" y="40"/>
                    </a:cubicBezTo>
                    <a:cubicBezTo>
                      <a:pt x="0" y="40"/>
                      <a:pt x="0" y="40"/>
                      <a:pt x="0" y="40"/>
                    </a:cubicBezTo>
                    <a:cubicBezTo>
                      <a:pt x="0" y="516"/>
                      <a:pt x="0" y="516"/>
                      <a:pt x="0" y="516"/>
                    </a:cubicBezTo>
                    <a:cubicBezTo>
                      <a:pt x="0" y="538"/>
                      <a:pt x="63" y="555"/>
                      <a:pt x="141" y="555"/>
                    </a:cubicBezTo>
                    <a:cubicBezTo>
                      <a:pt x="220" y="555"/>
                      <a:pt x="283" y="538"/>
                      <a:pt x="283" y="516"/>
                    </a:cubicBezTo>
                    <a:cubicBezTo>
                      <a:pt x="283" y="40"/>
                      <a:pt x="283" y="40"/>
                      <a:pt x="283" y="40"/>
                    </a:cubicBezTo>
                    <a:cubicBezTo>
                      <a:pt x="283" y="40"/>
                      <a:pt x="283" y="40"/>
                      <a:pt x="283" y="40"/>
                    </a:cubicBezTo>
                    <a:close/>
                  </a:path>
                </a:pathLst>
              </a:cu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grpSp>
        <p:sp>
          <p:nvSpPr>
            <p:cNvPr id="115" name="正方形/長方形 114"/>
            <p:cNvSpPr/>
            <p:nvPr/>
          </p:nvSpPr>
          <p:spPr bwMode="auto">
            <a:xfrm>
              <a:off x="8089445" y="1588047"/>
              <a:ext cx="826413" cy="71048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00B050"/>
                  </a:solidFill>
                  <a:latin typeface="HGPｺﾞｼｯｸE" pitchFamily="50" charset="-128"/>
                  <a:ea typeface="HGPｺﾞｼｯｸE" pitchFamily="50" charset="-128"/>
                </a:rPr>
                <a:t>液体</a:t>
              </a:r>
              <a:endParaRPr lang="en-US" altLang="ja-JP" dirty="0">
                <a:solidFill>
                  <a:srgbClr val="00B050"/>
                </a:solidFill>
                <a:latin typeface="HGPｺﾞｼｯｸE" pitchFamily="50" charset="-128"/>
                <a:ea typeface="HGPｺﾞｼｯｸE" pitchFamily="50" charset="-128"/>
              </a:endParaRPr>
            </a:p>
            <a:p>
              <a:pPr algn="ctr" eaLnBrk="1" hangingPunct="1">
                <a:defRPr/>
              </a:pPr>
              <a:r>
                <a:rPr lang="ja-JP" altLang="en-US" dirty="0">
                  <a:solidFill>
                    <a:srgbClr val="00B050"/>
                  </a:solidFill>
                  <a:latin typeface="HGPｺﾞｼｯｸE" pitchFamily="50" charset="-128"/>
                  <a:ea typeface="HGPｺﾞｼｯｸE" pitchFamily="50" charset="-128"/>
                </a:rPr>
                <a:t>酸素</a:t>
              </a:r>
            </a:p>
          </p:txBody>
        </p:sp>
        <p:sp>
          <p:nvSpPr>
            <p:cNvPr id="116" name="テキスト ボックス 60"/>
            <p:cNvSpPr txBox="1">
              <a:spLocks noChangeArrowheads="1"/>
            </p:cNvSpPr>
            <p:nvPr/>
          </p:nvSpPr>
          <p:spPr bwMode="auto">
            <a:xfrm flipH="1">
              <a:off x="8017669" y="1065930"/>
              <a:ext cx="1009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en-US" altLang="ja-JP" sz="1800" b="1" dirty="0">
                  <a:solidFill>
                    <a:srgbClr val="00B050"/>
                  </a:solidFill>
                  <a:latin typeface="HGPｺﾞｼｯｸE" pitchFamily="50" charset="-128"/>
                  <a:ea typeface="HGPｺﾞｼｯｸE" pitchFamily="50" charset="-128"/>
                </a:rPr>
                <a:t>-</a:t>
              </a:r>
              <a:r>
                <a:rPr lang="en-US" altLang="ja-JP" sz="1800" b="1" dirty="0">
                  <a:solidFill>
                    <a:srgbClr val="00B050"/>
                  </a:solidFill>
                  <a:latin typeface="HGPｺﾞｼｯｸE" pitchFamily="50" charset="-128"/>
                  <a:ea typeface="HGPｺﾞｼｯｸE" pitchFamily="50" charset="-128"/>
                  <a:cs typeface="Arial" pitchFamily="34" charset="0"/>
                </a:rPr>
                <a:t>183</a:t>
              </a:r>
              <a:r>
                <a:rPr lang="ja-JP" altLang="en-US" sz="1800" b="1" dirty="0">
                  <a:solidFill>
                    <a:srgbClr val="00B050"/>
                  </a:solidFill>
                  <a:latin typeface="HGPｺﾞｼｯｸE" pitchFamily="50" charset="-128"/>
                  <a:ea typeface="HGPｺﾞｼｯｸE" pitchFamily="50" charset="-128"/>
                </a:rPr>
                <a:t>℃</a:t>
              </a:r>
            </a:p>
          </p:txBody>
        </p:sp>
      </p:grpSp>
      <p:sp>
        <p:nvSpPr>
          <p:cNvPr id="132" name="Freeform 6"/>
          <p:cNvSpPr>
            <a:spLocks/>
          </p:cNvSpPr>
          <p:nvPr/>
        </p:nvSpPr>
        <p:spPr bwMode="auto">
          <a:xfrm>
            <a:off x="3707904" y="2501474"/>
            <a:ext cx="322523" cy="1278712"/>
          </a:xfrm>
          <a:custGeom>
            <a:avLst/>
            <a:gdLst>
              <a:gd name="T0" fmla="*/ 498 w 498"/>
              <a:gd name="T1" fmla="*/ 0 h 1667"/>
              <a:gd name="T2" fmla="*/ 0 w 498"/>
              <a:gd name="T3" fmla="*/ 0 h 1667"/>
              <a:gd name="T4" fmla="*/ 0 w 498"/>
              <a:gd name="T5" fmla="*/ 1667 h 1667"/>
            </a:gdLst>
            <a:ahLst/>
            <a:cxnLst>
              <a:cxn ang="0">
                <a:pos x="T0" y="T1"/>
              </a:cxn>
              <a:cxn ang="0">
                <a:pos x="T2" y="T3"/>
              </a:cxn>
              <a:cxn ang="0">
                <a:pos x="T4" y="T5"/>
              </a:cxn>
            </a:cxnLst>
            <a:rect l="0" t="0" r="r" b="b"/>
            <a:pathLst>
              <a:path w="498" h="1667">
                <a:moveTo>
                  <a:pt x="498" y="0"/>
                </a:moveTo>
                <a:lnTo>
                  <a:pt x="0" y="0"/>
                </a:lnTo>
                <a:lnTo>
                  <a:pt x="0" y="1667"/>
                </a:lnTo>
              </a:path>
            </a:pathLst>
          </a:custGeom>
          <a:noFill/>
          <a:ln w="63500" cap="flat">
            <a:solidFill>
              <a:srgbClr val="E6001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grpSp>
        <p:nvGrpSpPr>
          <p:cNvPr id="97" name="グループ化 96"/>
          <p:cNvGrpSpPr/>
          <p:nvPr/>
        </p:nvGrpSpPr>
        <p:grpSpPr>
          <a:xfrm>
            <a:off x="3876236" y="1610216"/>
            <a:ext cx="1792287" cy="1782780"/>
            <a:chOff x="3643809" y="1439488"/>
            <a:chExt cx="1792287" cy="1782780"/>
          </a:xfrm>
        </p:grpSpPr>
        <p:sp>
          <p:nvSpPr>
            <p:cNvPr id="119" name="正方形/長方形 118"/>
            <p:cNvSpPr/>
            <p:nvPr/>
          </p:nvSpPr>
          <p:spPr bwMode="auto">
            <a:xfrm>
              <a:off x="3798000" y="1844824"/>
              <a:ext cx="1439862" cy="972000"/>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grpSp>
          <p:nvGrpSpPr>
            <p:cNvPr id="120" name="グループ化 119"/>
            <p:cNvGrpSpPr/>
            <p:nvPr/>
          </p:nvGrpSpPr>
          <p:grpSpPr>
            <a:xfrm>
              <a:off x="3643809" y="1439488"/>
              <a:ext cx="1792287" cy="1782780"/>
              <a:chOff x="3815916" y="1336702"/>
              <a:chExt cx="1792287" cy="1782780"/>
            </a:xfrm>
          </p:grpSpPr>
          <p:sp>
            <p:nvSpPr>
              <p:cNvPr id="122" name="テキスト ボックス 11"/>
              <p:cNvSpPr txBox="1">
                <a:spLocks noChangeArrowheads="1"/>
              </p:cNvSpPr>
              <p:nvPr/>
            </p:nvSpPr>
            <p:spPr bwMode="auto">
              <a:xfrm>
                <a:off x="3815916" y="2750150"/>
                <a:ext cx="1792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800" dirty="0">
                    <a:solidFill>
                      <a:srgbClr val="FF0000"/>
                    </a:solidFill>
                    <a:latin typeface="HGPｺﾞｼｯｸE" pitchFamily="50" charset="-128"/>
                    <a:ea typeface="HGPｺﾞｼｯｸE" pitchFamily="50" charset="-128"/>
                  </a:rPr>
                  <a:t>予備供給装置</a:t>
                </a:r>
              </a:p>
            </p:txBody>
          </p:sp>
          <p:grpSp>
            <p:nvGrpSpPr>
              <p:cNvPr id="123" name="グループ化 122"/>
              <p:cNvGrpSpPr/>
              <p:nvPr/>
            </p:nvGrpSpPr>
            <p:grpSpPr>
              <a:xfrm>
                <a:off x="3893574" y="1336702"/>
                <a:ext cx="1614529" cy="1250032"/>
                <a:chOff x="3893574" y="1336702"/>
                <a:chExt cx="1614529" cy="1250032"/>
              </a:xfrm>
            </p:grpSpPr>
            <p:sp>
              <p:nvSpPr>
                <p:cNvPr id="124" name="テキスト ボックス 122"/>
                <p:cNvSpPr txBox="1">
                  <a:spLocks noChangeArrowheads="1"/>
                </p:cNvSpPr>
                <p:nvPr/>
              </p:nvSpPr>
              <p:spPr bwMode="auto">
                <a:xfrm>
                  <a:off x="3893574" y="1336702"/>
                  <a:ext cx="16145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800" dirty="0">
                      <a:solidFill>
                        <a:srgbClr val="FF0000"/>
                      </a:solidFill>
                      <a:latin typeface="HGPｺﾞｼｯｸE" pitchFamily="50" charset="-128"/>
                      <a:ea typeface="HGPｺﾞｼｯｸE" pitchFamily="50" charset="-128"/>
                    </a:rPr>
                    <a:t>酸素ボンベ</a:t>
                  </a:r>
                </a:p>
              </p:txBody>
            </p:sp>
            <p:grpSp>
              <p:nvGrpSpPr>
                <p:cNvPr id="125" name="グループ化 124"/>
                <p:cNvGrpSpPr/>
                <p:nvPr/>
              </p:nvGrpSpPr>
              <p:grpSpPr>
                <a:xfrm>
                  <a:off x="4179663" y="1869184"/>
                  <a:ext cx="1026112" cy="717550"/>
                  <a:chOff x="4179663" y="1869184"/>
                  <a:chExt cx="1026112" cy="717550"/>
                </a:xfrm>
              </p:grpSpPr>
              <p:sp>
                <p:nvSpPr>
                  <p:cNvPr id="126" name="Freeform 15"/>
                  <p:cNvSpPr>
                    <a:spLocks/>
                  </p:cNvSpPr>
                  <p:nvPr/>
                </p:nvSpPr>
                <p:spPr bwMode="auto">
                  <a:xfrm>
                    <a:off x="4179663"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27" name="Freeform 15"/>
                  <p:cNvSpPr>
                    <a:spLocks/>
                  </p:cNvSpPr>
                  <p:nvPr/>
                </p:nvSpPr>
                <p:spPr bwMode="auto">
                  <a:xfrm>
                    <a:off x="4395710"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28" name="Freeform 15"/>
                  <p:cNvSpPr>
                    <a:spLocks/>
                  </p:cNvSpPr>
                  <p:nvPr/>
                </p:nvSpPr>
                <p:spPr bwMode="auto">
                  <a:xfrm>
                    <a:off x="4611757"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29" name="Freeform 15"/>
                  <p:cNvSpPr>
                    <a:spLocks/>
                  </p:cNvSpPr>
                  <p:nvPr/>
                </p:nvSpPr>
                <p:spPr bwMode="auto">
                  <a:xfrm>
                    <a:off x="4827804"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30" name="Freeform 15"/>
                  <p:cNvSpPr>
                    <a:spLocks/>
                  </p:cNvSpPr>
                  <p:nvPr/>
                </p:nvSpPr>
                <p:spPr bwMode="auto">
                  <a:xfrm>
                    <a:off x="5043850"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grpSp>
          </p:grpSp>
        </p:grpSp>
      </p:grpSp>
    </p:spTree>
    <p:extLst>
      <p:ext uri="{BB962C8B-B14F-4D97-AF65-F5344CB8AC3E}">
        <p14:creationId xmlns:p14="http://schemas.microsoft.com/office/powerpoint/2010/main" val="268519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791580" y="333375"/>
            <a:ext cx="7560593" cy="5934918"/>
            <a:chOff x="1039043" y="251284"/>
            <a:chExt cx="7560593" cy="5934918"/>
          </a:xfrm>
        </p:grpSpPr>
        <p:pic>
          <p:nvPicPr>
            <p:cNvPr id="13" name="図 1"/>
            <p:cNvPicPr>
              <a:picLocks noChangeAspect="1" noChangeArrowheads="1"/>
            </p:cNvPicPr>
            <p:nvPr/>
          </p:nvPicPr>
          <p:blipFill rotWithShape="1">
            <a:blip r:embed="rId3">
              <a:extLst>
                <a:ext uri="{28A0092B-C50C-407E-A947-70E740481C1C}">
                  <a14:useLocalDpi xmlns:a14="http://schemas.microsoft.com/office/drawing/2010/main" val="0"/>
                </a:ext>
              </a:extLst>
            </a:blip>
            <a:srcRect l="1" t="1264" r="234" b="883"/>
            <a:stretch/>
          </p:blipFill>
          <p:spPr bwMode="auto">
            <a:xfrm>
              <a:off x="1039043" y="251284"/>
              <a:ext cx="7560593" cy="533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グループ化 13"/>
            <p:cNvGrpSpPr/>
            <p:nvPr/>
          </p:nvGrpSpPr>
          <p:grpSpPr>
            <a:xfrm>
              <a:off x="1042988" y="5384822"/>
              <a:ext cx="7556648" cy="801380"/>
              <a:chOff x="1042988" y="5384822"/>
              <a:chExt cx="7556648" cy="801380"/>
            </a:xfrm>
          </p:grpSpPr>
          <p:sp>
            <p:nvSpPr>
              <p:cNvPr id="15" name="正方形/長方形 14"/>
              <p:cNvSpPr/>
              <p:nvPr/>
            </p:nvSpPr>
            <p:spPr>
              <a:xfrm>
                <a:off x="1042988" y="5384822"/>
                <a:ext cx="7556648" cy="504056"/>
              </a:xfrm>
              <a:prstGeom prst="rect">
                <a:avLst/>
              </a:prstGeom>
              <a:ln>
                <a:noFill/>
              </a:ln>
              <a:effectLst>
                <a:outerShdw blurRad="381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ltLang="ja-JP" sz="2000" b="1" dirty="0"/>
              </a:p>
            </p:txBody>
          </p:sp>
          <p:sp>
            <p:nvSpPr>
              <p:cNvPr id="16" name="テキスト ボックス 15"/>
              <p:cNvSpPr txBox="1"/>
              <p:nvPr/>
            </p:nvSpPr>
            <p:spPr>
              <a:xfrm>
                <a:off x="5863332" y="5888878"/>
                <a:ext cx="2736304" cy="297324"/>
              </a:xfrm>
              <a:prstGeom prst="rect">
                <a:avLst/>
              </a:prstGeom>
              <a:noFill/>
              <a:ln>
                <a:noFill/>
              </a:ln>
            </p:spPr>
            <p:txBody>
              <a:bodyPr wrap="square" lIns="12700" tIns="12700" rIns="12700" bIns="12700" rtlCol="0" anchor="ctr" anchorCtr="0">
                <a:noAutofit/>
              </a:bodyPr>
              <a:lstStyle/>
              <a:p>
                <a:pPr algn="r"/>
                <a:r>
                  <a:rPr lang="en-US" altLang="ja-JP" sz="1400" b="1" dirty="0">
                    <a:ea typeface="HGPｺﾞｼｯｸE" pitchFamily="50" charset="-128"/>
                  </a:rPr>
                  <a:t>2011</a:t>
                </a:r>
                <a:r>
                  <a:rPr lang="ja-JP" altLang="en-US" sz="1400" dirty="0">
                    <a:ea typeface="HGPｺﾞｼｯｸE" pitchFamily="50" charset="-128"/>
                  </a:rPr>
                  <a:t>年</a:t>
                </a:r>
                <a:r>
                  <a:rPr lang="zh-TW" altLang="en-US" sz="1400" dirty="0">
                    <a:ea typeface="HGPｺﾞｼｯｸE" pitchFamily="50" charset="-128"/>
                  </a:rPr>
                  <a:t>東日本大震災　</a:t>
                </a:r>
                <a:r>
                  <a:rPr lang="ja-JP" altLang="en-US" sz="1400" dirty="0">
                    <a:ea typeface="HGPｺﾞｼｯｸE" pitchFamily="50" charset="-128"/>
                  </a:rPr>
                  <a:t>宮城県</a:t>
                </a:r>
              </a:p>
            </p:txBody>
          </p:sp>
          <p:sp>
            <p:nvSpPr>
              <p:cNvPr id="17" name="正方形/長方形 16"/>
              <p:cNvSpPr/>
              <p:nvPr/>
            </p:nvSpPr>
            <p:spPr>
              <a:xfrm>
                <a:off x="1323880" y="5452184"/>
                <a:ext cx="6999478" cy="369332"/>
              </a:xfrm>
              <a:prstGeom prst="rect">
                <a:avLst/>
              </a:prstGeom>
            </p:spPr>
            <p:txBody>
              <a:bodyPr wrap="none" lIns="12700" tIns="12700" rIns="12700" bIns="12700" anchor="ctr" anchorCtr="0">
                <a:noAutofit/>
              </a:bodyPr>
              <a:lstStyle/>
              <a:p>
                <a:pPr algn="ctr" eaLnBrk="1" hangingPunct="1"/>
                <a:r>
                  <a:rPr lang="ja-JP" altLang="en-US" sz="2400" dirty="0">
                    <a:solidFill>
                      <a:schemeClr val="bg1"/>
                    </a:solidFill>
                    <a:latin typeface="Arial" pitchFamily="34" charset="0"/>
                    <a:ea typeface="HGPｺﾞｼｯｸE" pitchFamily="50" charset="-128"/>
                  </a:rPr>
                  <a:t>震度</a:t>
                </a:r>
                <a:r>
                  <a:rPr lang="en-US" altLang="ja-JP" sz="2400" b="1" dirty="0">
                    <a:solidFill>
                      <a:schemeClr val="bg1"/>
                    </a:solidFill>
                    <a:latin typeface="Arial" pitchFamily="34" charset="0"/>
                    <a:ea typeface="HGPｺﾞｼｯｸE" pitchFamily="50" charset="-128"/>
                  </a:rPr>
                  <a:t>6</a:t>
                </a:r>
                <a:r>
                  <a:rPr lang="ja-JP" altLang="en-US" sz="2400" dirty="0">
                    <a:solidFill>
                      <a:schemeClr val="bg1"/>
                    </a:solidFill>
                    <a:latin typeface="Arial" pitchFamily="34" charset="0"/>
                    <a:ea typeface="HGPｺﾞｼｯｸE" pitchFamily="50" charset="-128"/>
                  </a:rPr>
                  <a:t>弱の地震と津波による病室の被害</a:t>
                </a:r>
              </a:p>
            </p:txBody>
          </p:sp>
        </p:grpSp>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2</a:t>
            </a:fld>
            <a:r>
              <a:rPr lang="en-US" altLang="ja-JP"/>
              <a:t> </a:t>
            </a:r>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marL="90488"/>
            <a:r>
              <a:rPr lang="ja-JP" altLang="en-US" dirty="0">
                <a:latin typeface="HGP創英角ｺﾞｼｯｸUB" pitchFamily="50" charset="-128"/>
                <a:ea typeface="HGP創英角ｺﾞｼｯｸUB" pitchFamily="50" charset="-128"/>
              </a:rPr>
              <a:t>「中小病院」 における酸素供給</a:t>
            </a:r>
          </a:p>
        </p:txBody>
      </p:sp>
      <p:sp>
        <p:nvSpPr>
          <p:cNvPr id="52" name="Rectangle 52"/>
          <p:cNvSpPr>
            <a:spLocks noChangeArrowheads="1"/>
          </p:cNvSpPr>
          <p:nvPr/>
        </p:nvSpPr>
        <p:spPr bwMode="auto">
          <a:xfrm>
            <a:off x="2678254" y="1664538"/>
            <a:ext cx="6091034" cy="4201144"/>
          </a:xfrm>
          <a:prstGeom prst="rect">
            <a:avLst/>
          </a:prstGeom>
          <a:solidFill>
            <a:srgbClr val="FFFFE1"/>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sp>
        <p:nvSpPr>
          <p:cNvPr id="53" name="Rectangle 49"/>
          <p:cNvSpPr>
            <a:spLocks noChangeArrowheads="1"/>
          </p:cNvSpPr>
          <p:nvPr/>
        </p:nvSpPr>
        <p:spPr bwMode="auto">
          <a:xfrm>
            <a:off x="461901" y="1670163"/>
            <a:ext cx="905743" cy="4194743"/>
          </a:xfrm>
          <a:prstGeom prst="rect">
            <a:avLst/>
          </a:prstGeom>
          <a:solidFill>
            <a:schemeClr val="bg1">
              <a:lumMod val="95000"/>
            </a:schemeClr>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sp>
        <p:nvSpPr>
          <p:cNvPr id="56" name="Rectangle 52"/>
          <p:cNvSpPr>
            <a:spLocks noChangeArrowheads="1"/>
          </p:cNvSpPr>
          <p:nvPr/>
        </p:nvSpPr>
        <p:spPr bwMode="auto">
          <a:xfrm>
            <a:off x="2678254" y="1332000"/>
            <a:ext cx="6091034" cy="334121"/>
          </a:xfrm>
          <a:prstGeom prst="rect">
            <a:avLst/>
          </a:prstGeom>
          <a:solidFill>
            <a:srgbClr val="FFCC99"/>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sp>
        <p:nvSpPr>
          <p:cNvPr id="57" name="Rectangle 49"/>
          <p:cNvSpPr>
            <a:spLocks noChangeArrowheads="1"/>
          </p:cNvSpPr>
          <p:nvPr/>
        </p:nvSpPr>
        <p:spPr bwMode="auto">
          <a:xfrm>
            <a:off x="461901" y="1337626"/>
            <a:ext cx="905743" cy="328495"/>
          </a:xfrm>
          <a:prstGeom prst="rect">
            <a:avLst/>
          </a:prstGeom>
          <a:solidFill>
            <a:schemeClr val="bg1">
              <a:lumMod val="85000"/>
            </a:schemeClr>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sp>
        <p:nvSpPr>
          <p:cNvPr id="58" name="テキスト ボックス 5"/>
          <p:cNvSpPr txBox="1">
            <a:spLocks noChangeArrowheads="1"/>
          </p:cNvSpPr>
          <p:nvPr/>
        </p:nvSpPr>
        <p:spPr bwMode="auto">
          <a:xfrm>
            <a:off x="503548" y="1300698"/>
            <a:ext cx="788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600" dirty="0">
                <a:latin typeface="HGPｺﾞｼｯｸE" pitchFamily="50" charset="-128"/>
                <a:ea typeface="HGPｺﾞｼｯｸE" pitchFamily="50" charset="-128"/>
              </a:rPr>
              <a:t>病室</a:t>
            </a:r>
          </a:p>
        </p:txBody>
      </p:sp>
      <p:sp>
        <p:nvSpPr>
          <p:cNvPr id="59" name="テキスト ボックス 8"/>
          <p:cNvSpPr txBox="1">
            <a:spLocks noChangeArrowheads="1"/>
          </p:cNvSpPr>
          <p:nvPr/>
        </p:nvSpPr>
        <p:spPr bwMode="auto">
          <a:xfrm>
            <a:off x="5087039" y="1300698"/>
            <a:ext cx="11324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600" dirty="0">
                <a:latin typeface="HGPｺﾞｼｯｸE" pitchFamily="50" charset="-128"/>
                <a:ea typeface="HGPｺﾞｼｯｸE" pitchFamily="50" charset="-128"/>
              </a:rPr>
              <a:t>建物外</a:t>
            </a:r>
          </a:p>
        </p:txBody>
      </p:sp>
      <p:sp>
        <p:nvSpPr>
          <p:cNvPr id="60" name="正方形/長方形 59"/>
          <p:cNvSpPr/>
          <p:nvPr/>
        </p:nvSpPr>
        <p:spPr>
          <a:xfrm>
            <a:off x="1313669" y="1337626"/>
            <a:ext cx="53975" cy="4528056"/>
          </a:xfrm>
          <a:prstGeom prst="rect">
            <a:avLst/>
          </a:prstGeom>
          <a:solidFill>
            <a:srgbClr val="9966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sp>
        <p:nvSpPr>
          <p:cNvPr id="62" name="正方形/長方形 61"/>
          <p:cNvSpPr/>
          <p:nvPr/>
        </p:nvSpPr>
        <p:spPr>
          <a:xfrm>
            <a:off x="2645817" y="1332000"/>
            <a:ext cx="53975" cy="4533262"/>
          </a:xfrm>
          <a:prstGeom prst="rect">
            <a:avLst/>
          </a:prstGeom>
          <a:solidFill>
            <a:srgbClr val="9966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sp>
        <p:nvSpPr>
          <p:cNvPr id="63" name="テキスト ボックス 66"/>
          <p:cNvSpPr txBox="1">
            <a:spLocks noChangeArrowheads="1"/>
          </p:cNvSpPr>
          <p:nvPr/>
        </p:nvSpPr>
        <p:spPr bwMode="auto">
          <a:xfrm>
            <a:off x="5637151" y="3825044"/>
            <a:ext cx="3132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800" dirty="0">
                <a:solidFill>
                  <a:srgbClr val="00B050"/>
                </a:solidFill>
                <a:latin typeface="HGPｺﾞｼｯｸE" pitchFamily="50" charset="-128"/>
                <a:ea typeface="HGPｺﾞｼｯｸE" pitchFamily="50" charset="-128"/>
              </a:rPr>
              <a:t>マニフォールド</a:t>
            </a:r>
            <a:endParaRPr lang="en-US" altLang="ja-JP" sz="1800" dirty="0">
              <a:solidFill>
                <a:srgbClr val="00B050"/>
              </a:solidFill>
              <a:latin typeface="HGPｺﾞｼｯｸE" pitchFamily="50" charset="-128"/>
              <a:ea typeface="HGPｺﾞｼｯｸE" pitchFamily="50" charset="-128"/>
            </a:endParaRPr>
          </a:p>
        </p:txBody>
      </p:sp>
      <p:sp>
        <p:nvSpPr>
          <p:cNvPr id="65" name="テキスト ボックス 120"/>
          <p:cNvSpPr txBox="1">
            <a:spLocks noChangeArrowheads="1"/>
          </p:cNvSpPr>
          <p:nvPr/>
        </p:nvSpPr>
        <p:spPr bwMode="auto">
          <a:xfrm>
            <a:off x="1368363" y="1300698"/>
            <a:ext cx="1277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600" dirty="0">
                <a:latin typeface="HGPｺﾞｼｯｸE" pitchFamily="50" charset="-128"/>
                <a:ea typeface="HGPｺﾞｼｯｸE" pitchFamily="50" charset="-128"/>
              </a:rPr>
              <a:t>トレンチ</a:t>
            </a:r>
            <a:endParaRPr lang="en-US" altLang="ja-JP" sz="1600" dirty="0">
              <a:latin typeface="HGPｺﾞｼｯｸE" pitchFamily="50" charset="-128"/>
              <a:ea typeface="HGPｺﾞｼｯｸE" pitchFamily="50" charset="-128"/>
            </a:endParaRPr>
          </a:p>
          <a:p>
            <a:pPr algn="ctr" eaLnBrk="1" hangingPunct="1"/>
            <a:r>
              <a:rPr lang="ja-JP" altLang="en-US" sz="1600" dirty="0">
                <a:latin typeface="HGPｺﾞｼｯｸE" pitchFamily="50" charset="-128"/>
                <a:ea typeface="HGPｺﾞｼｯｸE" pitchFamily="50" charset="-128"/>
              </a:rPr>
              <a:t>天　井</a:t>
            </a:r>
            <a:endParaRPr lang="en-US" altLang="ja-JP" sz="1600" dirty="0">
              <a:latin typeface="HGPｺﾞｼｯｸE" pitchFamily="50" charset="-128"/>
              <a:ea typeface="HGPｺﾞｼｯｸE" pitchFamily="50" charset="-128"/>
            </a:endParaRPr>
          </a:p>
          <a:p>
            <a:pPr algn="ctr" eaLnBrk="1" hangingPunct="1"/>
            <a:r>
              <a:rPr lang="ja-JP" altLang="en-US" sz="1600" dirty="0">
                <a:latin typeface="HGPｺﾞｼｯｸE" pitchFamily="50" charset="-128"/>
                <a:ea typeface="HGPｺﾞｼｯｸE" pitchFamily="50" charset="-128"/>
              </a:rPr>
              <a:t>壁</a:t>
            </a:r>
            <a:endParaRPr lang="en-US" altLang="ja-JP" sz="1600" dirty="0">
              <a:latin typeface="HGPｺﾞｼｯｸE" pitchFamily="50" charset="-128"/>
              <a:ea typeface="HGPｺﾞｼｯｸE" pitchFamily="50" charset="-128"/>
            </a:endParaRPr>
          </a:p>
        </p:txBody>
      </p:sp>
      <p:sp>
        <p:nvSpPr>
          <p:cNvPr id="67" name="テキスト ボックス 10"/>
          <p:cNvSpPr txBox="1">
            <a:spLocks noChangeArrowheads="1"/>
          </p:cNvSpPr>
          <p:nvPr/>
        </p:nvSpPr>
        <p:spPr bwMode="auto">
          <a:xfrm>
            <a:off x="6408204" y="5905016"/>
            <a:ext cx="16305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solidFill>
                  <a:srgbClr val="00B050"/>
                </a:solidFill>
                <a:latin typeface="HGPｺﾞｼｯｸE" pitchFamily="50" charset="-128"/>
                <a:ea typeface="HGPｺﾞｼｯｸE" pitchFamily="50" charset="-128"/>
              </a:rPr>
              <a:t>第一供給装置</a:t>
            </a:r>
          </a:p>
        </p:txBody>
      </p:sp>
      <p:sp>
        <p:nvSpPr>
          <p:cNvPr id="68" name="Freeform 5"/>
          <p:cNvSpPr>
            <a:spLocks/>
          </p:cNvSpPr>
          <p:nvPr/>
        </p:nvSpPr>
        <p:spPr bwMode="auto">
          <a:xfrm>
            <a:off x="1316052" y="3527909"/>
            <a:ext cx="5886520" cy="909203"/>
          </a:xfrm>
          <a:custGeom>
            <a:avLst/>
            <a:gdLst>
              <a:gd name="T0" fmla="*/ 3765 w 3765"/>
              <a:gd name="T1" fmla="*/ 869 h 869"/>
              <a:gd name="T2" fmla="*/ 3765 w 3765"/>
              <a:gd name="T3" fmla="*/ 689 h 869"/>
              <a:gd name="T4" fmla="*/ 1857 w 3765"/>
              <a:gd name="T5" fmla="*/ 689 h 869"/>
              <a:gd name="T6" fmla="*/ 1857 w 3765"/>
              <a:gd name="T7" fmla="*/ 0 h 869"/>
              <a:gd name="T8" fmla="*/ 0 w 3765"/>
              <a:gd name="T9" fmla="*/ 0 h 869"/>
              <a:gd name="connsiteX0" fmla="*/ 9728 w 9728"/>
              <a:gd name="connsiteY0" fmla="*/ 10000 h 10000"/>
              <a:gd name="connsiteX1" fmla="*/ 9728 w 9728"/>
              <a:gd name="connsiteY1" fmla="*/ 7929 h 10000"/>
              <a:gd name="connsiteX2" fmla="*/ 4660 w 9728"/>
              <a:gd name="connsiteY2" fmla="*/ 7929 h 10000"/>
              <a:gd name="connsiteX3" fmla="*/ 4660 w 9728"/>
              <a:gd name="connsiteY3" fmla="*/ 0 h 10000"/>
              <a:gd name="connsiteX4" fmla="*/ 0 w 9728"/>
              <a:gd name="connsiteY4" fmla="*/ 0 h 10000"/>
              <a:gd name="connsiteX0" fmla="*/ 10000 w 10000"/>
              <a:gd name="connsiteY0" fmla="*/ 10000 h 10000"/>
              <a:gd name="connsiteX1" fmla="*/ 10000 w 10000"/>
              <a:gd name="connsiteY1" fmla="*/ 7929 h 10000"/>
              <a:gd name="connsiteX2" fmla="*/ 4790 w 10000"/>
              <a:gd name="connsiteY2" fmla="*/ 7929 h 10000"/>
              <a:gd name="connsiteX3" fmla="*/ 4715 w 10000"/>
              <a:gd name="connsiteY3" fmla="*/ 0 h 10000"/>
              <a:gd name="connsiteX4" fmla="*/ 0 w 10000"/>
              <a:gd name="connsiteY4" fmla="*/ 0 h 10000"/>
              <a:gd name="connsiteX0" fmla="*/ 10000 w 10000"/>
              <a:gd name="connsiteY0" fmla="*/ 10000 h 10000"/>
              <a:gd name="connsiteX1" fmla="*/ 10000 w 10000"/>
              <a:gd name="connsiteY1" fmla="*/ 7929 h 10000"/>
              <a:gd name="connsiteX2" fmla="*/ 4715 w 10000"/>
              <a:gd name="connsiteY2" fmla="*/ 8050 h 10000"/>
              <a:gd name="connsiteX3" fmla="*/ 4715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10000"/>
                </a:moveTo>
                <a:lnTo>
                  <a:pt x="10000" y="7929"/>
                </a:lnTo>
                <a:lnTo>
                  <a:pt x="4715" y="8050"/>
                </a:lnTo>
                <a:lnTo>
                  <a:pt x="4715" y="0"/>
                </a:lnTo>
                <a:lnTo>
                  <a:pt x="0" y="0"/>
                </a:lnTo>
              </a:path>
            </a:pathLst>
          </a:custGeom>
          <a:noFill/>
          <a:ln w="63500" cap="flat">
            <a:solidFill>
              <a:srgbClr val="E6001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69" name="Freeform 7"/>
          <p:cNvSpPr>
            <a:spLocks/>
          </p:cNvSpPr>
          <p:nvPr/>
        </p:nvSpPr>
        <p:spPr bwMode="auto">
          <a:xfrm>
            <a:off x="6408027" y="4437112"/>
            <a:ext cx="1589088" cy="269875"/>
          </a:xfrm>
          <a:custGeom>
            <a:avLst/>
            <a:gdLst>
              <a:gd name="T0" fmla="*/ 1001 w 1001"/>
              <a:gd name="T1" fmla="*/ 170 h 170"/>
              <a:gd name="T2" fmla="*/ 1001 w 1001"/>
              <a:gd name="T3" fmla="*/ 0 h 170"/>
              <a:gd name="T4" fmla="*/ 0 w 1001"/>
              <a:gd name="T5" fmla="*/ 0 h 170"/>
              <a:gd name="T6" fmla="*/ 0 w 1001"/>
              <a:gd name="T7" fmla="*/ 170 h 170"/>
            </a:gdLst>
            <a:ahLst/>
            <a:cxnLst>
              <a:cxn ang="0">
                <a:pos x="T0" y="T1"/>
              </a:cxn>
              <a:cxn ang="0">
                <a:pos x="T2" y="T3"/>
              </a:cxn>
              <a:cxn ang="0">
                <a:pos x="T4" y="T5"/>
              </a:cxn>
              <a:cxn ang="0">
                <a:pos x="T6" y="T7"/>
              </a:cxn>
            </a:cxnLst>
            <a:rect l="0" t="0" r="r" b="b"/>
            <a:pathLst>
              <a:path w="1001" h="170">
                <a:moveTo>
                  <a:pt x="1001" y="170"/>
                </a:moveTo>
                <a:lnTo>
                  <a:pt x="1001" y="0"/>
                </a:lnTo>
                <a:lnTo>
                  <a:pt x="0" y="0"/>
                </a:lnTo>
                <a:lnTo>
                  <a:pt x="0" y="170"/>
                </a:lnTo>
              </a:path>
            </a:pathLst>
          </a:custGeom>
          <a:noFill/>
          <a:ln w="635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grpSp>
        <p:nvGrpSpPr>
          <p:cNvPr id="70" name="グループ化 69"/>
          <p:cNvGrpSpPr/>
          <p:nvPr/>
        </p:nvGrpSpPr>
        <p:grpSpPr>
          <a:xfrm>
            <a:off x="5687951" y="4617132"/>
            <a:ext cx="3024187" cy="1247775"/>
            <a:chOff x="5795963" y="4761148"/>
            <a:chExt cx="3024187" cy="1247775"/>
          </a:xfrm>
        </p:grpSpPr>
        <p:sp>
          <p:nvSpPr>
            <p:cNvPr id="80" name="正方形/長方形 79"/>
            <p:cNvSpPr/>
            <p:nvPr/>
          </p:nvSpPr>
          <p:spPr bwMode="auto">
            <a:xfrm>
              <a:off x="7380288" y="4761148"/>
              <a:ext cx="1439862" cy="1247775"/>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sp>
          <p:nvSpPr>
            <p:cNvPr id="81" name="正方形/長方形 80"/>
            <p:cNvSpPr/>
            <p:nvPr/>
          </p:nvSpPr>
          <p:spPr bwMode="auto">
            <a:xfrm>
              <a:off x="5795963" y="4761148"/>
              <a:ext cx="1439862" cy="1247775"/>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grpSp>
          <p:nvGrpSpPr>
            <p:cNvPr id="82" name="グループ化 81"/>
            <p:cNvGrpSpPr/>
            <p:nvPr/>
          </p:nvGrpSpPr>
          <p:grpSpPr>
            <a:xfrm>
              <a:off x="5965580" y="4908283"/>
              <a:ext cx="1100629" cy="974928"/>
              <a:chOff x="5853721" y="4992138"/>
              <a:chExt cx="1100629" cy="974928"/>
            </a:xfrm>
          </p:grpSpPr>
          <p:sp>
            <p:nvSpPr>
              <p:cNvPr id="88" name="Freeform 15"/>
              <p:cNvSpPr>
                <a:spLocks/>
              </p:cNvSpPr>
              <p:nvPr/>
            </p:nvSpPr>
            <p:spPr bwMode="auto">
              <a:xfrm>
                <a:off x="5853721"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89" name="Freeform 15"/>
              <p:cNvSpPr>
                <a:spLocks/>
              </p:cNvSpPr>
              <p:nvPr/>
            </p:nvSpPr>
            <p:spPr bwMode="auto">
              <a:xfrm>
                <a:off x="6147262"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90" name="Freeform 15"/>
              <p:cNvSpPr>
                <a:spLocks/>
              </p:cNvSpPr>
              <p:nvPr/>
            </p:nvSpPr>
            <p:spPr bwMode="auto">
              <a:xfrm>
                <a:off x="6440803"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91" name="Freeform 15"/>
              <p:cNvSpPr>
                <a:spLocks/>
              </p:cNvSpPr>
              <p:nvPr/>
            </p:nvSpPr>
            <p:spPr bwMode="auto">
              <a:xfrm>
                <a:off x="6734344"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grpSp>
        <p:grpSp>
          <p:nvGrpSpPr>
            <p:cNvPr id="83" name="グループ化 82"/>
            <p:cNvGrpSpPr/>
            <p:nvPr/>
          </p:nvGrpSpPr>
          <p:grpSpPr>
            <a:xfrm>
              <a:off x="7560332" y="4908283"/>
              <a:ext cx="1100629" cy="974928"/>
              <a:chOff x="5853721" y="4992138"/>
              <a:chExt cx="1100629" cy="974928"/>
            </a:xfrm>
          </p:grpSpPr>
          <p:sp>
            <p:nvSpPr>
              <p:cNvPr id="84" name="Freeform 15"/>
              <p:cNvSpPr>
                <a:spLocks/>
              </p:cNvSpPr>
              <p:nvPr/>
            </p:nvSpPr>
            <p:spPr bwMode="auto">
              <a:xfrm>
                <a:off x="5853721"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85" name="Freeform 15"/>
              <p:cNvSpPr>
                <a:spLocks/>
              </p:cNvSpPr>
              <p:nvPr/>
            </p:nvSpPr>
            <p:spPr bwMode="auto">
              <a:xfrm>
                <a:off x="6147262"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86" name="Freeform 15"/>
              <p:cNvSpPr>
                <a:spLocks/>
              </p:cNvSpPr>
              <p:nvPr/>
            </p:nvSpPr>
            <p:spPr bwMode="auto">
              <a:xfrm>
                <a:off x="6440803"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87" name="Freeform 15"/>
              <p:cNvSpPr>
                <a:spLocks/>
              </p:cNvSpPr>
              <p:nvPr/>
            </p:nvSpPr>
            <p:spPr bwMode="auto">
              <a:xfrm>
                <a:off x="6734344" y="4992138"/>
                <a:ext cx="220006" cy="974928"/>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grpSp>
      </p:grpSp>
      <p:sp>
        <p:nvSpPr>
          <p:cNvPr id="71" name="テキスト ボックス 121"/>
          <p:cNvSpPr txBox="1">
            <a:spLocks noChangeArrowheads="1"/>
          </p:cNvSpPr>
          <p:nvPr/>
        </p:nvSpPr>
        <p:spPr bwMode="auto">
          <a:xfrm>
            <a:off x="2807804" y="3140968"/>
            <a:ext cx="836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r>
              <a:rPr lang="en-US" altLang="ja-JP" sz="1800" b="1" dirty="0">
                <a:latin typeface="Arial" pitchFamily="34" charset="0"/>
                <a:ea typeface="HGPｺﾞｼｯｸE" pitchFamily="50" charset="-128"/>
                <a:cs typeface="Arial" pitchFamily="34" charset="0"/>
              </a:rPr>
              <a:t>U</a:t>
            </a:r>
            <a:r>
              <a:rPr lang="ja-JP" altLang="en-US" sz="1800" dirty="0">
                <a:latin typeface="HGPｺﾞｼｯｸE" pitchFamily="50" charset="-128"/>
                <a:ea typeface="HGPｺﾞｼｯｸE" pitchFamily="50" charset="-128"/>
              </a:rPr>
              <a:t>字溝</a:t>
            </a:r>
          </a:p>
        </p:txBody>
      </p:sp>
      <p:grpSp>
        <p:nvGrpSpPr>
          <p:cNvPr id="72" name="グループ化 71"/>
          <p:cNvGrpSpPr/>
          <p:nvPr/>
        </p:nvGrpSpPr>
        <p:grpSpPr>
          <a:xfrm>
            <a:off x="1655701" y="4762542"/>
            <a:ext cx="3852404" cy="1114383"/>
            <a:chOff x="1763713" y="4762542"/>
            <a:chExt cx="3852404" cy="1114383"/>
          </a:xfrm>
        </p:grpSpPr>
        <p:sp>
          <p:nvSpPr>
            <p:cNvPr id="77" name="角丸四角形 76"/>
            <p:cNvSpPr/>
            <p:nvPr/>
          </p:nvSpPr>
          <p:spPr>
            <a:xfrm>
              <a:off x="1763713" y="4762542"/>
              <a:ext cx="3852404" cy="1114383"/>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78" name="角丸四角形 77"/>
            <p:cNvSpPr/>
            <p:nvPr/>
          </p:nvSpPr>
          <p:spPr>
            <a:xfrm>
              <a:off x="1852829" y="4814881"/>
              <a:ext cx="3691279" cy="990730"/>
            </a:xfrm>
            <a:prstGeom prst="roundRect">
              <a:avLst>
                <a:gd name="adj" fmla="val 4423"/>
              </a:avLst>
            </a:prstGeom>
            <a:solidFill>
              <a:srgbClr val="F79646">
                <a:lumMod val="20000"/>
                <a:lumOff val="80000"/>
              </a:srgb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79" name="テキスト ボックス 78"/>
            <p:cNvSpPr txBox="1"/>
            <p:nvPr/>
          </p:nvSpPr>
          <p:spPr>
            <a:xfrm>
              <a:off x="2766530" y="4902259"/>
              <a:ext cx="2677478" cy="830997"/>
            </a:xfrm>
            <a:prstGeom prst="rect">
              <a:avLst/>
            </a:prstGeom>
            <a:noFill/>
          </p:spPr>
          <p:txBody>
            <a:bodyPr wrap="square" rtlCol="0">
              <a:spAutoFit/>
            </a:bodyPr>
            <a:lstStyle/>
            <a:p>
              <a:pPr algn="just" eaLnBrk="1" hangingPunct="1">
                <a:defRPr/>
              </a:pPr>
              <a:r>
                <a:rPr lang="ja-JP" altLang="en-US" sz="1200" dirty="0">
                  <a:latin typeface="HGPｺﾞｼｯｸE" pitchFamily="50" charset="-128"/>
                  <a:ea typeface="HGPｺﾞｼｯｸE" pitchFamily="50" charset="-128"/>
                </a:rPr>
                <a:t>第一供給装置のマニフォールドは左右</a:t>
              </a:r>
              <a:r>
                <a:rPr lang="en-US" altLang="ja-JP" sz="1200" b="1" dirty="0">
                  <a:latin typeface="HGPｺﾞｼｯｸE" pitchFamily="50" charset="-128"/>
                  <a:ea typeface="HGPｺﾞｼｯｸE" pitchFamily="50" charset="-128"/>
                </a:rPr>
                <a:t>2</a:t>
              </a:r>
              <a:r>
                <a:rPr lang="ja-JP" altLang="en-US" sz="1200" dirty="0" err="1">
                  <a:latin typeface="HGPｺﾞｼｯｸE" pitchFamily="50" charset="-128"/>
                  <a:ea typeface="HGPｺﾞｼｯｸE" pitchFamily="50" charset="-128"/>
                </a:rPr>
                <a:t>つの</a:t>
              </a:r>
              <a:r>
                <a:rPr lang="ja-JP" altLang="en-US" sz="1200" dirty="0">
                  <a:latin typeface="HGPｺﾞｼｯｸE" pitchFamily="50" charset="-128"/>
                  <a:ea typeface="HGPｺﾞｼｯｸE" pitchFamily="50" charset="-128"/>
                </a:rPr>
                <a:t>バンクに分かれ、片方の圧が下がると手動または自動で対側に切り替わる。</a:t>
              </a:r>
            </a:p>
          </p:txBody>
        </p:sp>
      </p:grpSp>
      <p:grpSp>
        <p:nvGrpSpPr>
          <p:cNvPr id="73" name="グループ化 72"/>
          <p:cNvGrpSpPr>
            <a:grpSpLocks noChangeAspect="1"/>
          </p:cNvGrpSpPr>
          <p:nvPr/>
        </p:nvGrpSpPr>
        <p:grpSpPr>
          <a:xfrm>
            <a:off x="1903363" y="4949297"/>
            <a:ext cx="691277" cy="691277"/>
            <a:chOff x="5211790" y="4431156"/>
            <a:chExt cx="1792916" cy="1792917"/>
          </a:xfrm>
        </p:grpSpPr>
        <p:sp>
          <p:nvSpPr>
            <p:cNvPr id="74" name="円/楕円 73"/>
            <p:cNvSpPr/>
            <p:nvPr/>
          </p:nvSpPr>
          <p:spPr>
            <a:xfrm>
              <a:off x="5211790" y="4431156"/>
              <a:ext cx="1792916" cy="1792917"/>
            </a:xfrm>
            <a:prstGeom prst="ellipse">
              <a:avLst/>
            </a:prstGeom>
            <a:pattFill prst="solidDmnd">
              <a:fgClr>
                <a:srgbClr val="D60000"/>
              </a:fgClr>
              <a:bgClr>
                <a:srgbClr val="C00000"/>
              </a:bgClr>
            </a:pattFill>
            <a:ln w="25400" cap="flat" cmpd="sng" algn="ctr">
              <a:noFill/>
              <a:prstDash val="solid"/>
            </a:ln>
            <a:effectLst>
              <a:outerShdw blurRad="50800" dist="38100" dir="2700000" algn="tl"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75" name="テキスト ボックス 74"/>
            <p:cNvSpPr txBox="1"/>
            <p:nvPr/>
          </p:nvSpPr>
          <p:spPr>
            <a:xfrm>
              <a:off x="5504231" y="5062529"/>
              <a:ext cx="1208032" cy="6386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dirty="0">
                  <a:solidFill>
                    <a:sysClr val="window" lastClr="FFFFFF"/>
                  </a:solidFill>
                  <a:latin typeface="Arial" pitchFamily="34" charset="0"/>
                  <a:ea typeface="ＭＳ Ｐゴシック" pitchFamily="50" charset="-128"/>
                  <a:cs typeface="Arial" pitchFamily="34" charset="0"/>
                </a:rPr>
                <a:t>Note</a:t>
              </a:r>
            </a:p>
          </p:txBody>
        </p:sp>
        <p:sp>
          <p:nvSpPr>
            <p:cNvPr id="76" name="円/楕円 75"/>
            <p:cNvSpPr/>
            <p:nvPr/>
          </p:nvSpPr>
          <p:spPr>
            <a:xfrm>
              <a:off x="5992003" y="4474503"/>
              <a:ext cx="232490" cy="234815"/>
            </a:xfrm>
            <a:prstGeom prst="ellipse">
              <a:avLst/>
            </a:prstGeom>
            <a:solidFill>
              <a:sysClr val="window" lastClr="FFFFFF"/>
            </a:solidFill>
            <a:ln w="25400" cap="flat" cmpd="sng" algn="ctr">
              <a:noFill/>
              <a:prstDash val="solid"/>
            </a:ln>
            <a:effectLst>
              <a:innerShdw dist="25400" dir="17040000">
                <a:prstClr val="black">
                  <a:alpha val="2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20</a:t>
            </a:fld>
            <a:r>
              <a:rPr lang="en-US" altLang="ja-JP"/>
              <a:t> </a:t>
            </a:r>
            <a:endParaRPr lang="ja-JP" altLang="en-US" dirty="0"/>
          </a:p>
        </p:txBody>
      </p:sp>
      <p:sp>
        <p:nvSpPr>
          <p:cNvPr id="54" name="正方形/長方形 53"/>
          <p:cNvSpPr/>
          <p:nvPr/>
        </p:nvSpPr>
        <p:spPr>
          <a:xfrm>
            <a:off x="1150876" y="3321050"/>
            <a:ext cx="144462" cy="395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sp>
        <p:nvSpPr>
          <p:cNvPr id="61" name="テキスト ボックス 123"/>
          <p:cNvSpPr txBox="1">
            <a:spLocks noChangeArrowheads="1"/>
          </p:cNvSpPr>
          <p:nvPr/>
        </p:nvSpPr>
        <p:spPr bwMode="auto">
          <a:xfrm>
            <a:off x="323528" y="3212976"/>
            <a:ext cx="954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600" dirty="0">
                <a:latin typeface="HGPｺﾞｼｯｸE" pitchFamily="50" charset="-128"/>
                <a:ea typeface="HGPｺﾞｼｯｸE" pitchFamily="50" charset="-128"/>
              </a:rPr>
              <a:t>アウトレット</a:t>
            </a:r>
          </a:p>
        </p:txBody>
      </p:sp>
      <p:grpSp>
        <p:nvGrpSpPr>
          <p:cNvPr id="111" name="グループ化 110"/>
          <p:cNvGrpSpPr/>
          <p:nvPr/>
        </p:nvGrpSpPr>
        <p:grpSpPr>
          <a:xfrm>
            <a:off x="3730186" y="1655546"/>
            <a:ext cx="1957938" cy="1863148"/>
            <a:chOff x="3478158" y="1448780"/>
            <a:chExt cx="1957938" cy="1863148"/>
          </a:xfrm>
        </p:grpSpPr>
        <p:sp>
          <p:nvSpPr>
            <p:cNvPr id="112" name="Freeform 6"/>
            <p:cNvSpPr>
              <a:spLocks/>
            </p:cNvSpPr>
            <p:nvPr/>
          </p:nvSpPr>
          <p:spPr bwMode="auto">
            <a:xfrm>
              <a:off x="3478158" y="2339566"/>
              <a:ext cx="322523" cy="972362"/>
            </a:xfrm>
            <a:custGeom>
              <a:avLst/>
              <a:gdLst>
                <a:gd name="T0" fmla="*/ 498 w 498"/>
                <a:gd name="T1" fmla="*/ 0 h 1667"/>
                <a:gd name="T2" fmla="*/ 0 w 498"/>
                <a:gd name="T3" fmla="*/ 0 h 1667"/>
                <a:gd name="T4" fmla="*/ 0 w 498"/>
                <a:gd name="T5" fmla="*/ 1667 h 1667"/>
              </a:gdLst>
              <a:ahLst/>
              <a:cxnLst>
                <a:cxn ang="0">
                  <a:pos x="T0" y="T1"/>
                </a:cxn>
                <a:cxn ang="0">
                  <a:pos x="T2" y="T3"/>
                </a:cxn>
                <a:cxn ang="0">
                  <a:pos x="T4" y="T5"/>
                </a:cxn>
              </a:cxnLst>
              <a:rect l="0" t="0" r="r" b="b"/>
              <a:pathLst>
                <a:path w="498" h="1667">
                  <a:moveTo>
                    <a:pt x="498" y="0"/>
                  </a:moveTo>
                  <a:lnTo>
                    <a:pt x="0" y="0"/>
                  </a:lnTo>
                  <a:lnTo>
                    <a:pt x="0" y="1667"/>
                  </a:lnTo>
                </a:path>
              </a:pathLst>
            </a:custGeom>
            <a:noFill/>
            <a:ln w="63500" cap="flat">
              <a:solidFill>
                <a:srgbClr val="E6001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13" name="正方形/長方形 112"/>
            <p:cNvSpPr/>
            <p:nvPr/>
          </p:nvSpPr>
          <p:spPr bwMode="auto">
            <a:xfrm>
              <a:off x="3800681" y="1853644"/>
              <a:ext cx="1439862" cy="972000"/>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grpSp>
          <p:nvGrpSpPr>
            <p:cNvPr id="114" name="グループ化 113"/>
            <p:cNvGrpSpPr/>
            <p:nvPr/>
          </p:nvGrpSpPr>
          <p:grpSpPr>
            <a:xfrm>
              <a:off x="3643809" y="1448780"/>
              <a:ext cx="1792287" cy="1764196"/>
              <a:chOff x="3815916" y="1345994"/>
              <a:chExt cx="1792287" cy="1764196"/>
            </a:xfrm>
          </p:grpSpPr>
          <p:sp>
            <p:nvSpPr>
              <p:cNvPr id="115" name="テキスト ボックス 11"/>
              <p:cNvSpPr txBox="1">
                <a:spLocks noChangeArrowheads="1"/>
              </p:cNvSpPr>
              <p:nvPr/>
            </p:nvSpPr>
            <p:spPr bwMode="auto">
              <a:xfrm>
                <a:off x="3815916" y="2740858"/>
                <a:ext cx="1792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800" dirty="0">
                    <a:solidFill>
                      <a:srgbClr val="FF9900"/>
                    </a:solidFill>
                    <a:latin typeface="HGPｺﾞｼｯｸE" pitchFamily="50" charset="-128"/>
                    <a:ea typeface="HGPｺﾞｼｯｸE" pitchFamily="50" charset="-128"/>
                  </a:rPr>
                  <a:t>第二供給装置</a:t>
                </a:r>
              </a:p>
            </p:txBody>
          </p:sp>
          <p:grpSp>
            <p:nvGrpSpPr>
              <p:cNvPr id="116" name="グループ化 115"/>
              <p:cNvGrpSpPr/>
              <p:nvPr/>
            </p:nvGrpSpPr>
            <p:grpSpPr>
              <a:xfrm>
                <a:off x="3893574" y="1345994"/>
                <a:ext cx="1614529" cy="1240740"/>
                <a:chOff x="3893574" y="1345994"/>
                <a:chExt cx="1614529" cy="1240740"/>
              </a:xfrm>
            </p:grpSpPr>
            <p:sp>
              <p:nvSpPr>
                <p:cNvPr id="117" name="テキスト ボックス 122"/>
                <p:cNvSpPr txBox="1">
                  <a:spLocks noChangeArrowheads="1"/>
                </p:cNvSpPr>
                <p:nvPr/>
              </p:nvSpPr>
              <p:spPr bwMode="auto">
                <a:xfrm>
                  <a:off x="3893574" y="1345994"/>
                  <a:ext cx="16145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800" dirty="0">
                      <a:solidFill>
                        <a:srgbClr val="FF9900"/>
                      </a:solidFill>
                      <a:latin typeface="HGPｺﾞｼｯｸE" pitchFamily="50" charset="-128"/>
                      <a:ea typeface="HGPｺﾞｼｯｸE" pitchFamily="50" charset="-128"/>
                    </a:rPr>
                    <a:t>酸素ボンベ</a:t>
                  </a:r>
                </a:p>
              </p:txBody>
            </p:sp>
            <p:grpSp>
              <p:nvGrpSpPr>
                <p:cNvPr id="118" name="グループ化 117"/>
                <p:cNvGrpSpPr/>
                <p:nvPr/>
              </p:nvGrpSpPr>
              <p:grpSpPr>
                <a:xfrm>
                  <a:off x="4179663" y="1869184"/>
                  <a:ext cx="1026112" cy="717550"/>
                  <a:chOff x="4179663" y="1869184"/>
                  <a:chExt cx="1026112" cy="717550"/>
                </a:xfrm>
              </p:grpSpPr>
              <p:sp>
                <p:nvSpPr>
                  <p:cNvPr id="119" name="Freeform 15"/>
                  <p:cNvSpPr>
                    <a:spLocks/>
                  </p:cNvSpPr>
                  <p:nvPr/>
                </p:nvSpPr>
                <p:spPr bwMode="auto">
                  <a:xfrm>
                    <a:off x="4179663"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20" name="Freeform 15"/>
                  <p:cNvSpPr>
                    <a:spLocks/>
                  </p:cNvSpPr>
                  <p:nvPr/>
                </p:nvSpPr>
                <p:spPr bwMode="auto">
                  <a:xfrm>
                    <a:off x="4395710"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21" name="Freeform 15"/>
                  <p:cNvSpPr>
                    <a:spLocks/>
                  </p:cNvSpPr>
                  <p:nvPr/>
                </p:nvSpPr>
                <p:spPr bwMode="auto">
                  <a:xfrm>
                    <a:off x="4611757"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22" name="Freeform 15"/>
                  <p:cNvSpPr>
                    <a:spLocks/>
                  </p:cNvSpPr>
                  <p:nvPr/>
                </p:nvSpPr>
                <p:spPr bwMode="auto">
                  <a:xfrm>
                    <a:off x="4827804"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sp>
                <p:nvSpPr>
                  <p:cNvPr id="123" name="Freeform 15"/>
                  <p:cNvSpPr>
                    <a:spLocks/>
                  </p:cNvSpPr>
                  <p:nvPr/>
                </p:nvSpPr>
                <p:spPr bwMode="auto">
                  <a:xfrm>
                    <a:off x="5043850" y="1869184"/>
                    <a:ext cx="161925" cy="717550"/>
                  </a:xfrm>
                  <a:custGeom>
                    <a:avLst/>
                    <a:gdLst>
                      <a:gd name="T0" fmla="*/ 35 w 43"/>
                      <a:gd name="T1" fmla="*/ 24 h 191"/>
                      <a:gd name="T2" fmla="*/ 35 w 43"/>
                      <a:gd name="T3" fmla="*/ 0 h 191"/>
                      <a:gd name="T4" fmla="*/ 9 w 43"/>
                      <a:gd name="T5" fmla="*/ 0 h 191"/>
                      <a:gd name="T6" fmla="*/ 9 w 43"/>
                      <a:gd name="T7" fmla="*/ 24 h 191"/>
                      <a:gd name="T8" fmla="*/ 0 w 43"/>
                      <a:gd name="T9" fmla="*/ 41 h 191"/>
                      <a:gd name="T10" fmla="*/ 0 w 43"/>
                      <a:gd name="T11" fmla="*/ 191 h 191"/>
                      <a:gd name="T12" fmla="*/ 43 w 43"/>
                      <a:gd name="T13" fmla="*/ 191 h 191"/>
                      <a:gd name="T14" fmla="*/ 43 w 43"/>
                      <a:gd name="T15" fmla="*/ 41 h 191"/>
                      <a:gd name="T16" fmla="*/ 35 w 43"/>
                      <a:gd name="T17" fmla="*/ 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1">
                        <a:moveTo>
                          <a:pt x="35" y="24"/>
                        </a:moveTo>
                        <a:cubicBezTo>
                          <a:pt x="35" y="0"/>
                          <a:pt x="35" y="0"/>
                          <a:pt x="35" y="0"/>
                        </a:cubicBezTo>
                        <a:cubicBezTo>
                          <a:pt x="9" y="0"/>
                          <a:pt x="9" y="0"/>
                          <a:pt x="9" y="0"/>
                        </a:cubicBezTo>
                        <a:cubicBezTo>
                          <a:pt x="9" y="24"/>
                          <a:pt x="9" y="24"/>
                          <a:pt x="9" y="24"/>
                        </a:cubicBezTo>
                        <a:cubicBezTo>
                          <a:pt x="4" y="28"/>
                          <a:pt x="0" y="34"/>
                          <a:pt x="0" y="41"/>
                        </a:cubicBezTo>
                        <a:cubicBezTo>
                          <a:pt x="0" y="191"/>
                          <a:pt x="0" y="191"/>
                          <a:pt x="0" y="191"/>
                        </a:cubicBezTo>
                        <a:cubicBezTo>
                          <a:pt x="43" y="191"/>
                          <a:pt x="43" y="191"/>
                          <a:pt x="43" y="191"/>
                        </a:cubicBezTo>
                        <a:cubicBezTo>
                          <a:pt x="43" y="41"/>
                          <a:pt x="43" y="41"/>
                          <a:pt x="43" y="41"/>
                        </a:cubicBezTo>
                        <a:cubicBezTo>
                          <a:pt x="43" y="34"/>
                          <a:pt x="40" y="28"/>
                          <a:pt x="35" y="24"/>
                        </a:cubicBezTo>
                        <a:close/>
                      </a:path>
                    </a:pathLst>
                  </a:custGeom>
                  <a:gradFill flip="none" rotWithShape="1">
                    <a:gsLst>
                      <a:gs pos="0">
                        <a:schemeClr val="tx1"/>
                      </a:gs>
                      <a:gs pos="23000">
                        <a:schemeClr val="bg1">
                          <a:lumMod val="50000"/>
                        </a:schemeClr>
                      </a:gs>
                      <a:gs pos="100000">
                        <a:schemeClr val="tx1"/>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latin typeface="HGPｺﾞｼｯｸE" pitchFamily="50" charset="-128"/>
                      <a:ea typeface="HGPｺﾞｼｯｸE" pitchFamily="50" charset="-128"/>
                    </a:endParaRPr>
                  </a:p>
                </p:txBody>
              </p:sp>
            </p:grpSp>
          </p:gr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r>
              <a:rPr lang="ja-JP" altLang="en-US" b="0" dirty="0"/>
              <a:t>吸　引</a:t>
            </a:r>
          </a:p>
        </p:txBody>
      </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21</a:t>
            </a:fld>
            <a:r>
              <a:rPr lang="en-US" altLang="ja-JP"/>
              <a:t> </a:t>
            </a:r>
            <a:endParaRPr lang="ja-JP" altLang="en-US" dirty="0"/>
          </a:p>
        </p:txBody>
      </p:sp>
      <p:grpSp>
        <p:nvGrpSpPr>
          <p:cNvPr id="2" name="グループ化 1"/>
          <p:cNvGrpSpPr/>
          <p:nvPr/>
        </p:nvGrpSpPr>
        <p:grpSpPr>
          <a:xfrm>
            <a:off x="1583668" y="4914942"/>
            <a:ext cx="5940635" cy="1114383"/>
            <a:chOff x="1700088" y="4914942"/>
            <a:chExt cx="5940635" cy="1114383"/>
          </a:xfrm>
        </p:grpSpPr>
        <p:grpSp>
          <p:nvGrpSpPr>
            <p:cNvPr id="30" name="グループ化 29"/>
            <p:cNvGrpSpPr/>
            <p:nvPr/>
          </p:nvGrpSpPr>
          <p:grpSpPr>
            <a:xfrm>
              <a:off x="1700088" y="4914942"/>
              <a:ext cx="5940635" cy="1114383"/>
              <a:chOff x="1763712" y="4762542"/>
              <a:chExt cx="5940635" cy="1114383"/>
            </a:xfrm>
          </p:grpSpPr>
          <p:sp>
            <p:nvSpPr>
              <p:cNvPr id="31" name="角丸四角形 30"/>
              <p:cNvSpPr/>
              <p:nvPr/>
            </p:nvSpPr>
            <p:spPr>
              <a:xfrm>
                <a:off x="1763712" y="4762542"/>
                <a:ext cx="5940635" cy="1114383"/>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32" name="角丸四角形 31"/>
              <p:cNvSpPr/>
              <p:nvPr/>
            </p:nvSpPr>
            <p:spPr>
              <a:xfrm>
                <a:off x="1852829" y="4814881"/>
                <a:ext cx="5778255" cy="990730"/>
              </a:xfrm>
              <a:prstGeom prst="roundRect">
                <a:avLst>
                  <a:gd name="adj" fmla="val 4423"/>
                </a:avLst>
              </a:prstGeom>
              <a:solidFill>
                <a:srgbClr val="F79646">
                  <a:lumMod val="20000"/>
                  <a:lumOff val="80000"/>
                </a:srgb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33" name="テキスト ボックス 32"/>
              <p:cNvSpPr txBox="1"/>
              <p:nvPr/>
            </p:nvSpPr>
            <p:spPr>
              <a:xfrm>
                <a:off x="2766530" y="4837546"/>
                <a:ext cx="4864554" cy="923330"/>
              </a:xfrm>
              <a:prstGeom prst="rect">
                <a:avLst/>
              </a:prstGeom>
              <a:noFill/>
            </p:spPr>
            <p:txBody>
              <a:bodyPr wrap="square" rtlCol="0">
                <a:spAutoFit/>
              </a:bodyPr>
              <a:lstStyle/>
              <a:p>
                <a:pPr algn="just" eaLnBrk="1" hangingPunct="1"/>
                <a:r>
                  <a:rPr lang="ja-JP" altLang="en-US" dirty="0">
                    <a:latin typeface="HGPｺﾞｼｯｸE" pitchFamily="50" charset="-128"/>
                    <a:ea typeface="HGPｺﾞｼｯｸE" pitchFamily="50" charset="-128"/>
                  </a:rPr>
                  <a:t>吸引ポンプは、電気と水 （または電気とオイル） で作動する。</a:t>
                </a:r>
              </a:p>
              <a:p>
                <a:pPr algn="just" eaLnBrk="1" hangingPunct="1"/>
                <a:r>
                  <a:rPr lang="ja-JP" altLang="en-US" dirty="0">
                    <a:latin typeface="HGPｺﾞｼｯｸE" pitchFamily="50" charset="-128"/>
                    <a:ea typeface="HGPｺﾞｼｯｸE" pitchFamily="50" charset="-128"/>
                  </a:rPr>
                  <a:t>停電、断水で停止する。</a:t>
                </a:r>
                <a:endParaRPr lang="en-US" altLang="ja-JP" dirty="0">
                  <a:latin typeface="HGPｺﾞｼｯｸE" pitchFamily="50" charset="-128"/>
                  <a:ea typeface="HGPｺﾞｼｯｸE" pitchFamily="50" charset="-128"/>
                </a:endParaRPr>
              </a:p>
            </p:txBody>
          </p:sp>
        </p:grpSp>
        <p:grpSp>
          <p:nvGrpSpPr>
            <p:cNvPr id="34" name="グループ化 33"/>
            <p:cNvGrpSpPr>
              <a:grpSpLocks noChangeAspect="1"/>
            </p:cNvGrpSpPr>
            <p:nvPr/>
          </p:nvGrpSpPr>
          <p:grpSpPr>
            <a:xfrm>
              <a:off x="1947751" y="5101697"/>
              <a:ext cx="691277" cy="691277"/>
              <a:chOff x="5211790" y="4431156"/>
              <a:chExt cx="1792916" cy="1792917"/>
            </a:xfrm>
          </p:grpSpPr>
          <p:sp>
            <p:nvSpPr>
              <p:cNvPr id="35" name="円/楕円 34"/>
              <p:cNvSpPr/>
              <p:nvPr/>
            </p:nvSpPr>
            <p:spPr>
              <a:xfrm>
                <a:off x="5211790" y="4431156"/>
                <a:ext cx="1792916" cy="1792917"/>
              </a:xfrm>
              <a:prstGeom prst="ellipse">
                <a:avLst/>
              </a:prstGeom>
              <a:pattFill prst="solidDmnd">
                <a:fgClr>
                  <a:srgbClr val="D60000"/>
                </a:fgClr>
                <a:bgClr>
                  <a:srgbClr val="C00000"/>
                </a:bgClr>
              </a:pattFill>
              <a:ln w="25400" cap="flat" cmpd="sng" algn="ctr">
                <a:noFill/>
                <a:prstDash val="solid"/>
              </a:ln>
              <a:effectLst>
                <a:outerShdw blurRad="50800" dist="38100" dir="2700000" algn="tl"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36" name="テキスト ボックス 35"/>
              <p:cNvSpPr txBox="1"/>
              <p:nvPr/>
            </p:nvSpPr>
            <p:spPr>
              <a:xfrm>
                <a:off x="5504231" y="5062529"/>
                <a:ext cx="1208032" cy="6386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dirty="0">
                    <a:solidFill>
                      <a:sysClr val="window" lastClr="FFFFFF"/>
                    </a:solidFill>
                    <a:latin typeface="Arial" pitchFamily="34" charset="0"/>
                    <a:ea typeface="ＭＳ Ｐゴシック" pitchFamily="50" charset="-128"/>
                    <a:cs typeface="Arial" pitchFamily="34" charset="0"/>
                  </a:rPr>
                  <a:t>Note</a:t>
                </a:r>
              </a:p>
            </p:txBody>
          </p:sp>
          <p:sp>
            <p:nvSpPr>
              <p:cNvPr id="37" name="円/楕円 36"/>
              <p:cNvSpPr/>
              <p:nvPr/>
            </p:nvSpPr>
            <p:spPr>
              <a:xfrm>
                <a:off x="5992003" y="4474503"/>
                <a:ext cx="232490" cy="234815"/>
              </a:xfrm>
              <a:prstGeom prst="ellipse">
                <a:avLst/>
              </a:prstGeom>
              <a:solidFill>
                <a:sysClr val="window" lastClr="FFFFFF"/>
              </a:solidFill>
              <a:ln w="25400" cap="flat" cmpd="sng" algn="ctr">
                <a:noFill/>
                <a:prstDash val="solid"/>
              </a:ln>
              <a:effectLst>
                <a:innerShdw dist="25400" dir="17040000">
                  <a:prstClr val="black">
                    <a:alpha val="2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303436"/>
            <a:ext cx="8064896" cy="749300"/>
          </a:xfrm>
        </p:spPr>
        <p:txBody>
          <a:bodyPr>
            <a:normAutofit/>
          </a:bodyPr>
          <a:lstStyle/>
          <a:p>
            <a:pPr marL="90488"/>
            <a:r>
              <a:rPr lang="ja-JP" altLang="en-US" dirty="0">
                <a:latin typeface="HGP創英角ｺﾞｼｯｸUB" pitchFamily="50" charset="-128"/>
                <a:ea typeface="HGP創英角ｺﾞｼｯｸUB" pitchFamily="50" charset="-128"/>
              </a:rPr>
              <a:t>「大病院」 「中小病院」</a:t>
            </a:r>
          </a:p>
        </p:txBody>
      </p:sp>
      <p:sp>
        <p:nvSpPr>
          <p:cNvPr id="37" name="Rectangle 49"/>
          <p:cNvSpPr>
            <a:spLocks noChangeArrowheads="1"/>
          </p:cNvSpPr>
          <p:nvPr/>
        </p:nvSpPr>
        <p:spPr bwMode="auto">
          <a:xfrm>
            <a:off x="7897689" y="1332000"/>
            <a:ext cx="905743" cy="4544925"/>
          </a:xfrm>
          <a:prstGeom prst="rect">
            <a:avLst/>
          </a:prstGeom>
          <a:solidFill>
            <a:srgbClr val="FFFFE1"/>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cxnSp>
        <p:nvCxnSpPr>
          <p:cNvPr id="39" name="直線コネクタ 38"/>
          <p:cNvCxnSpPr/>
          <p:nvPr/>
        </p:nvCxnSpPr>
        <p:spPr>
          <a:xfrm flipH="1">
            <a:off x="1241301" y="3375391"/>
            <a:ext cx="3865563"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49"/>
          <p:cNvSpPr>
            <a:spLocks noChangeArrowheads="1"/>
          </p:cNvSpPr>
          <p:nvPr/>
        </p:nvSpPr>
        <p:spPr bwMode="auto">
          <a:xfrm>
            <a:off x="7900444" y="1332000"/>
            <a:ext cx="905743" cy="334121"/>
          </a:xfrm>
          <a:prstGeom prst="rect">
            <a:avLst/>
          </a:prstGeom>
          <a:solidFill>
            <a:srgbClr val="FFCC99"/>
          </a:solidFill>
          <a:ln w="9525">
            <a:noFill/>
            <a:miter lim="800000"/>
            <a:headEnd/>
            <a:tailEnd/>
          </a:ln>
        </p:spPr>
        <p:txBody>
          <a:bodyPr wrap="none" anchor="ctr"/>
          <a:lstStyle/>
          <a:p>
            <a:endParaRPr lang="ja-JP" altLang="ja-JP">
              <a:latin typeface="HGPｺﾞｼｯｸE" pitchFamily="50" charset="-128"/>
              <a:ea typeface="HGPｺﾞｼｯｸE" pitchFamily="50" charset="-128"/>
            </a:endParaRPr>
          </a:p>
        </p:txBody>
      </p:sp>
      <p:sp>
        <p:nvSpPr>
          <p:cNvPr id="41" name="正方形/長方形 40"/>
          <p:cNvSpPr/>
          <p:nvPr/>
        </p:nvSpPr>
        <p:spPr>
          <a:xfrm>
            <a:off x="7740526" y="1332000"/>
            <a:ext cx="179388" cy="4544925"/>
          </a:xfrm>
          <a:prstGeom prst="rect">
            <a:avLst/>
          </a:prstGeom>
          <a:solidFill>
            <a:srgbClr val="9966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latin typeface="HGPｺﾞｼｯｸE" pitchFamily="50" charset="-128"/>
              <a:ea typeface="HGPｺﾞｼｯｸE" pitchFamily="50" charset="-128"/>
            </a:endParaRPr>
          </a:p>
        </p:txBody>
      </p:sp>
      <p:sp>
        <p:nvSpPr>
          <p:cNvPr id="42" name="Rectangle 49"/>
          <p:cNvSpPr>
            <a:spLocks noChangeArrowheads="1"/>
          </p:cNvSpPr>
          <p:nvPr/>
        </p:nvSpPr>
        <p:spPr bwMode="auto">
          <a:xfrm>
            <a:off x="353889" y="1332000"/>
            <a:ext cx="905743" cy="4544925"/>
          </a:xfrm>
          <a:prstGeom prst="rect">
            <a:avLst/>
          </a:prstGeom>
          <a:solidFill>
            <a:schemeClr val="bg1">
              <a:lumMod val="95000"/>
            </a:schemeClr>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cxnSp>
        <p:nvCxnSpPr>
          <p:cNvPr id="43" name="直線矢印コネクタ 42"/>
          <p:cNvCxnSpPr/>
          <p:nvPr/>
        </p:nvCxnSpPr>
        <p:spPr bwMode="auto">
          <a:xfrm>
            <a:off x="7345239" y="2730438"/>
            <a:ext cx="106203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bwMode="auto">
          <a:xfrm>
            <a:off x="7327776" y="4003675"/>
            <a:ext cx="10604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2987551" y="3016616"/>
            <a:ext cx="1746250" cy="806450"/>
          </a:xfrm>
          <a:prstGeom prst="rect">
            <a:avLst/>
          </a:prstGeom>
          <a:ln w="38100"/>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dirty="0">
                <a:solidFill>
                  <a:schemeClr val="tx1"/>
                </a:solidFill>
                <a:latin typeface="HGPｺﾞｼｯｸE" pitchFamily="50" charset="-128"/>
                <a:ea typeface="HGPｺﾞｼｯｸE" pitchFamily="50" charset="-128"/>
                <a:cs typeface="Meiryo UI" pitchFamily="50" charset="-128"/>
              </a:rPr>
              <a:t>リザーバタンク</a:t>
            </a:r>
            <a:endParaRPr lang="en-US" altLang="ja-JP" dirty="0">
              <a:solidFill>
                <a:schemeClr val="tx1"/>
              </a:solidFill>
              <a:latin typeface="HGPｺﾞｼｯｸE" pitchFamily="50" charset="-128"/>
              <a:ea typeface="HGPｺﾞｼｯｸE" pitchFamily="50" charset="-128"/>
              <a:cs typeface="Meiryo UI" pitchFamily="50" charset="-128"/>
            </a:endParaRPr>
          </a:p>
        </p:txBody>
      </p:sp>
      <p:sp>
        <p:nvSpPr>
          <p:cNvPr id="47" name="Freeform 7"/>
          <p:cNvSpPr>
            <a:spLocks/>
          </p:cNvSpPr>
          <p:nvPr/>
        </p:nvSpPr>
        <p:spPr bwMode="auto">
          <a:xfrm rot="16200000">
            <a:off x="4830614" y="3055117"/>
            <a:ext cx="1289905" cy="640548"/>
          </a:xfrm>
          <a:custGeom>
            <a:avLst/>
            <a:gdLst>
              <a:gd name="T0" fmla="*/ 1001 w 1001"/>
              <a:gd name="T1" fmla="*/ 170 h 170"/>
              <a:gd name="T2" fmla="*/ 1001 w 1001"/>
              <a:gd name="T3" fmla="*/ 0 h 170"/>
              <a:gd name="T4" fmla="*/ 0 w 1001"/>
              <a:gd name="T5" fmla="*/ 0 h 170"/>
              <a:gd name="T6" fmla="*/ 0 w 1001"/>
              <a:gd name="T7" fmla="*/ 170 h 170"/>
            </a:gdLst>
            <a:ahLst/>
            <a:cxnLst>
              <a:cxn ang="0">
                <a:pos x="T0" y="T1"/>
              </a:cxn>
              <a:cxn ang="0">
                <a:pos x="T2" y="T3"/>
              </a:cxn>
              <a:cxn ang="0">
                <a:pos x="T4" y="T5"/>
              </a:cxn>
              <a:cxn ang="0">
                <a:pos x="T6" y="T7"/>
              </a:cxn>
            </a:cxnLst>
            <a:rect l="0" t="0" r="r" b="b"/>
            <a:pathLst>
              <a:path w="1001" h="170">
                <a:moveTo>
                  <a:pt x="1001" y="170"/>
                </a:moveTo>
                <a:lnTo>
                  <a:pt x="1001" y="0"/>
                </a:lnTo>
                <a:lnTo>
                  <a:pt x="0" y="0"/>
                </a:lnTo>
                <a:lnTo>
                  <a:pt x="0" y="170"/>
                </a:lnTo>
              </a:path>
            </a:pathLst>
          </a:custGeom>
          <a:noFill/>
          <a:ln w="127000">
            <a:solidFill>
              <a:srgbClr val="FF0000"/>
            </a:solidFill>
            <a:miter lim="800000"/>
          </a:ln>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pPr>
            <a:endParaRPr lang="ja-JP" altLang="en-US">
              <a:latin typeface="HGPｺﾞｼｯｸE" pitchFamily="50" charset="-128"/>
              <a:ea typeface="HGPｺﾞｼｯｸE" pitchFamily="50" charset="-128"/>
              <a:cs typeface="Meiryo UI" pitchFamily="50" charset="-128"/>
            </a:endParaRPr>
          </a:p>
        </p:txBody>
      </p:sp>
      <p:sp>
        <p:nvSpPr>
          <p:cNvPr id="48" name="正方形/長方形 47"/>
          <p:cNvSpPr/>
          <p:nvPr/>
        </p:nvSpPr>
        <p:spPr bwMode="auto">
          <a:xfrm>
            <a:off x="5773614" y="2138301"/>
            <a:ext cx="1549400" cy="1182687"/>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dirty="0">
                <a:solidFill>
                  <a:srgbClr val="00B050"/>
                </a:solidFill>
                <a:latin typeface="HGPｺﾞｼｯｸE" pitchFamily="50" charset="-128"/>
                <a:ea typeface="HGPｺﾞｼｯｸE" pitchFamily="50" charset="-128"/>
                <a:cs typeface="Meiryo UI" pitchFamily="50" charset="-128"/>
              </a:rPr>
              <a:t>吸引ポンプ</a:t>
            </a:r>
            <a:endParaRPr lang="en-US" altLang="ja-JP" dirty="0">
              <a:solidFill>
                <a:srgbClr val="00B050"/>
              </a:solidFill>
              <a:latin typeface="HGPｺﾞｼｯｸE" pitchFamily="50" charset="-128"/>
              <a:ea typeface="HGPｺﾞｼｯｸE" pitchFamily="50" charset="-128"/>
              <a:cs typeface="Meiryo UI" pitchFamily="50" charset="-128"/>
            </a:endParaRPr>
          </a:p>
          <a:p>
            <a:pPr algn="ctr" eaLnBrk="1" fontAlgn="auto" hangingPunct="1">
              <a:spcBef>
                <a:spcPts val="0"/>
              </a:spcBef>
              <a:spcAft>
                <a:spcPts val="0"/>
              </a:spcAft>
              <a:defRPr/>
            </a:pPr>
            <a:r>
              <a:rPr lang="en-US" altLang="ja-JP" b="1" dirty="0">
                <a:solidFill>
                  <a:srgbClr val="00B050"/>
                </a:solidFill>
                <a:latin typeface="HGPｺﾞｼｯｸE" pitchFamily="50" charset="-128"/>
                <a:ea typeface="HGPｺﾞｼｯｸE" pitchFamily="50" charset="-128"/>
                <a:cs typeface="Arial" pitchFamily="34" charset="0"/>
              </a:rPr>
              <a:t>NO 1</a:t>
            </a:r>
            <a:endParaRPr lang="ja-JP" altLang="en-US" b="1" dirty="0">
              <a:solidFill>
                <a:srgbClr val="00B050"/>
              </a:solidFill>
              <a:latin typeface="HGPｺﾞｼｯｸE" pitchFamily="50" charset="-128"/>
              <a:ea typeface="HGPｺﾞｼｯｸE" pitchFamily="50" charset="-128"/>
              <a:cs typeface="Arial" pitchFamily="34" charset="0"/>
            </a:endParaRPr>
          </a:p>
        </p:txBody>
      </p:sp>
      <p:sp>
        <p:nvSpPr>
          <p:cNvPr id="49" name="正方形/長方形 48"/>
          <p:cNvSpPr/>
          <p:nvPr/>
        </p:nvSpPr>
        <p:spPr bwMode="auto">
          <a:xfrm>
            <a:off x="5773614" y="3429000"/>
            <a:ext cx="1549400" cy="1182687"/>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dirty="0">
                <a:solidFill>
                  <a:srgbClr val="00B050"/>
                </a:solidFill>
                <a:latin typeface="HGPｺﾞｼｯｸE" pitchFamily="50" charset="-128"/>
                <a:ea typeface="HGPｺﾞｼｯｸE" pitchFamily="50" charset="-128"/>
                <a:cs typeface="Meiryo UI" pitchFamily="50" charset="-128"/>
              </a:rPr>
              <a:t>吸引ポンプ</a:t>
            </a:r>
            <a:endParaRPr lang="en-US" altLang="ja-JP" dirty="0">
              <a:solidFill>
                <a:srgbClr val="00B050"/>
              </a:solidFill>
              <a:latin typeface="HGPｺﾞｼｯｸE" pitchFamily="50" charset="-128"/>
              <a:ea typeface="HGPｺﾞｼｯｸE" pitchFamily="50" charset="-128"/>
              <a:cs typeface="Meiryo UI" pitchFamily="50" charset="-128"/>
            </a:endParaRPr>
          </a:p>
          <a:p>
            <a:pPr algn="ctr" eaLnBrk="1" fontAlgn="auto" hangingPunct="1">
              <a:spcBef>
                <a:spcPts val="0"/>
              </a:spcBef>
              <a:spcAft>
                <a:spcPts val="0"/>
              </a:spcAft>
              <a:defRPr/>
            </a:pPr>
            <a:r>
              <a:rPr lang="en-US" altLang="ja-JP" b="1" dirty="0">
                <a:solidFill>
                  <a:srgbClr val="00B050"/>
                </a:solidFill>
                <a:latin typeface="HGPｺﾞｼｯｸE" pitchFamily="50" charset="-128"/>
                <a:ea typeface="HGPｺﾞｼｯｸE" pitchFamily="50" charset="-128"/>
                <a:cs typeface="Arial" pitchFamily="34" charset="0"/>
              </a:rPr>
              <a:t>NO 2</a:t>
            </a:r>
            <a:endParaRPr lang="ja-JP" altLang="en-US" b="1" dirty="0">
              <a:solidFill>
                <a:srgbClr val="00B050"/>
              </a:solidFill>
              <a:latin typeface="HGPｺﾞｼｯｸE" pitchFamily="50" charset="-128"/>
              <a:ea typeface="HGPｺﾞｼｯｸE" pitchFamily="50" charset="-128"/>
              <a:cs typeface="Arial" pitchFamily="34" charset="0"/>
            </a:endParaRPr>
          </a:p>
        </p:txBody>
      </p:sp>
      <p:sp>
        <p:nvSpPr>
          <p:cNvPr id="50" name="テキスト ボックス 25"/>
          <p:cNvSpPr txBox="1">
            <a:spLocks noChangeArrowheads="1"/>
          </p:cNvSpPr>
          <p:nvPr/>
        </p:nvSpPr>
        <p:spPr bwMode="auto">
          <a:xfrm>
            <a:off x="5688124" y="1768413"/>
            <a:ext cx="17281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solidFill>
                  <a:srgbClr val="00B050"/>
                </a:solidFill>
                <a:latin typeface="HGPｺﾞｼｯｸE" pitchFamily="50" charset="-128"/>
                <a:ea typeface="HGPｺﾞｼｯｸE" pitchFamily="50" charset="-128"/>
              </a:rPr>
              <a:t>第一供給装置</a:t>
            </a:r>
          </a:p>
        </p:txBody>
      </p:sp>
      <p:sp>
        <p:nvSpPr>
          <p:cNvPr id="51" name="テキスト ボックス 8"/>
          <p:cNvSpPr txBox="1">
            <a:spLocks noChangeArrowheads="1"/>
          </p:cNvSpPr>
          <p:nvPr/>
        </p:nvSpPr>
        <p:spPr bwMode="auto">
          <a:xfrm>
            <a:off x="7787095" y="1300698"/>
            <a:ext cx="11324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600" dirty="0">
                <a:latin typeface="HGPｺﾞｼｯｸE" pitchFamily="50" charset="-128"/>
                <a:ea typeface="HGPｺﾞｼｯｸE" pitchFamily="50" charset="-128"/>
              </a:rPr>
              <a:t>建物外</a:t>
            </a:r>
          </a:p>
        </p:txBody>
      </p:sp>
      <p:grpSp>
        <p:nvGrpSpPr>
          <p:cNvPr id="52" name="グループ化 51"/>
          <p:cNvGrpSpPr/>
          <p:nvPr/>
        </p:nvGrpSpPr>
        <p:grpSpPr>
          <a:xfrm>
            <a:off x="353889" y="1300698"/>
            <a:ext cx="905743" cy="365423"/>
            <a:chOff x="569913" y="1300698"/>
            <a:chExt cx="905743" cy="365423"/>
          </a:xfrm>
        </p:grpSpPr>
        <p:sp>
          <p:nvSpPr>
            <p:cNvPr id="71" name="Rectangle 49"/>
            <p:cNvSpPr>
              <a:spLocks noChangeArrowheads="1"/>
            </p:cNvSpPr>
            <p:nvPr/>
          </p:nvSpPr>
          <p:spPr bwMode="auto">
            <a:xfrm>
              <a:off x="569913" y="1337626"/>
              <a:ext cx="905743" cy="328495"/>
            </a:xfrm>
            <a:prstGeom prst="rect">
              <a:avLst/>
            </a:prstGeom>
            <a:solidFill>
              <a:schemeClr val="bg1">
                <a:lumMod val="85000"/>
              </a:schemeClr>
            </a:solidFill>
            <a:ln w="9525">
              <a:noFill/>
              <a:miter lim="800000"/>
              <a:headEnd/>
              <a:tailEnd/>
            </a:ln>
          </p:spPr>
          <p:txBody>
            <a:bodyPr wrap="none" anchor="ctr"/>
            <a:lstStyle/>
            <a:p>
              <a:endParaRPr lang="ja-JP" altLang="ja-JP">
                <a:solidFill>
                  <a:schemeClr val="tx1"/>
                </a:solidFill>
                <a:latin typeface="HGPｺﾞｼｯｸE" pitchFamily="50" charset="-128"/>
                <a:ea typeface="HGPｺﾞｼｯｸE" pitchFamily="50" charset="-128"/>
              </a:endParaRPr>
            </a:p>
          </p:txBody>
        </p:sp>
        <p:sp>
          <p:nvSpPr>
            <p:cNvPr id="72" name="テキスト ボックス 5"/>
            <p:cNvSpPr txBox="1">
              <a:spLocks noChangeArrowheads="1"/>
            </p:cNvSpPr>
            <p:nvPr/>
          </p:nvSpPr>
          <p:spPr bwMode="auto">
            <a:xfrm>
              <a:off x="611560" y="1300698"/>
              <a:ext cx="6481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600" dirty="0">
                  <a:latin typeface="HGPｺﾞｼｯｸE" pitchFamily="50" charset="-128"/>
                  <a:ea typeface="HGPｺﾞｼｯｸE" pitchFamily="50" charset="-128"/>
                </a:rPr>
                <a:t>病室</a:t>
              </a:r>
            </a:p>
          </p:txBody>
        </p:sp>
      </p:grpSp>
      <p:sp>
        <p:nvSpPr>
          <p:cNvPr id="69" name="正方形/長方形 68"/>
          <p:cNvSpPr/>
          <p:nvPr/>
        </p:nvSpPr>
        <p:spPr>
          <a:xfrm>
            <a:off x="971153" y="3204327"/>
            <a:ext cx="144463" cy="395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HGPｺﾞｼｯｸE" pitchFamily="50" charset="-128"/>
              <a:ea typeface="HGPｺﾞｼｯｸE" pitchFamily="50" charset="-128"/>
            </a:endParaRPr>
          </a:p>
        </p:txBody>
      </p:sp>
      <p:sp>
        <p:nvSpPr>
          <p:cNvPr id="55" name="テキスト ボックス 5"/>
          <p:cNvSpPr txBox="1">
            <a:spLocks noChangeArrowheads="1"/>
          </p:cNvSpPr>
          <p:nvPr/>
        </p:nvSpPr>
        <p:spPr bwMode="auto">
          <a:xfrm>
            <a:off x="3254275" y="1300698"/>
            <a:ext cx="2484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600" dirty="0">
                <a:latin typeface="HGPｺﾞｼｯｸE" pitchFamily="50" charset="-128"/>
                <a:ea typeface="HGPｺﾞｼｯｸE" pitchFamily="50" charset="-128"/>
              </a:rPr>
              <a:t>トレンチ ・ 天井 ・ 壁</a:t>
            </a:r>
            <a:endParaRPr lang="en-US" altLang="ja-JP" sz="1600" dirty="0">
              <a:latin typeface="HGPｺﾞｼｯｸE" pitchFamily="50" charset="-128"/>
              <a:ea typeface="HGPｺﾞｼｯｸE" pitchFamily="50" charset="-128"/>
            </a:endParaRPr>
          </a:p>
        </p:txBody>
      </p:sp>
      <p:grpSp>
        <p:nvGrpSpPr>
          <p:cNvPr id="57" name="グループ化 56"/>
          <p:cNvGrpSpPr/>
          <p:nvPr/>
        </p:nvGrpSpPr>
        <p:grpSpPr>
          <a:xfrm>
            <a:off x="1403226" y="1547565"/>
            <a:ext cx="1584325" cy="1449387"/>
            <a:chOff x="1619250" y="1412776"/>
            <a:chExt cx="1584325" cy="1449387"/>
          </a:xfrm>
        </p:grpSpPr>
        <p:sp>
          <p:nvSpPr>
            <p:cNvPr id="66" name="正方形/長方形 65"/>
            <p:cNvSpPr/>
            <p:nvPr/>
          </p:nvSpPr>
          <p:spPr>
            <a:xfrm>
              <a:off x="1763713" y="1412776"/>
              <a:ext cx="1314450" cy="1004887"/>
            </a:xfrm>
            <a:prstGeom prst="rect">
              <a:avLst/>
            </a:prstGeom>
            <a:solidFill>
              <a:schemeClr val="bg1"/>
            </a:solidFill>
            <a:ln w="127000">
              <a:solidFill>
                <a:srgbClr val="FF0000"/>
              </a:solidFill>
              <a:miter lim="800000"/>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pPr>
              <a:r>
                <a:rPr lang="ja-JP" altLang="en-US" dirty="0">
                  <a:solidFill>
                    <a:srgbClr val="FF9900"/>
                  </a:solidFill>
                  <a:latin typeface="HGPｺﾞｼｯｸE" pitchFamily="50" charset="-128"/>
                  <a:ea typeface="HGPｺﾞｼｯｸE" pitchFamily="50" charset="-128"/>
                  <a:cs typeface="Meiryo UI" pitchFamily="50" charset="-128"/>
                </a:rPr>
                <a:t>携帯用</a:t>
              </a:r>
              <a:endParaRPr lang="en-US" altLang="ja-JP" dirty="0">
                <a:solidFill>
                  <a:srgbClr val="FF9900"/>
                </a:solidFill>
                <a:latin typeface="HGPｺﾞｼｯｸE" pitchFamily="50" charset="-128"/>
                <a:ea typeface="HGPｺﾞｼｯｸE" pitchFamily="50" charset="-128"/>
                <a:cs typeface="Meiryo UI" pitchFamily="50" charset="-128"/>
              </a:endParaRPr>
            </a:p>
            <a:p>
              <a:pPr algn="ctr" eaLnBrk="1" fontAlgn="auto" hangingPunct="1">
                <a:spcBef>
                  <a:spcPts val="0"/>
                </a:spcBef>
                <a:spcAft>
                  <a:spcPts val="0"/>
                </a:spcAft>
              </a:pPr>
              <a:r>
                <a:rPr lang="ja-JP" altLang="en-US" dirty="0">
                  <a:solidFill>
                    <a:srgbClr val="FF9900"/>
                  </a:solidFill>
                  <a:latin typeface="HGPｺﾞｼｯｸE" pitchFamily="50" charset="-128"/>
                  <a:ea typeface="HGPｺﾞｼｯｸE" pitchFamily="50" charset="-128"/>
                  <a:cs typeface="Meiryo UI" pitchFamily="50" charset="-128"/>
                </a:rPr>
                <a:t>吸引器</a:t>
              </a:r>
              <a:endParaRPr lang="en-US" altLang="ja-JP" dirty="0">
                <a:solidFill>
                  <a:srgbClr val="FF9900"/>
                </a:solidFill>
                <a:latin typeface="HGPｺﾞｼｯｸE" pitchFamily="50" charset="-128"/>
                <a:ea typeface="HGPｺﾞｼｯｸE" pitchFamily="50" charset="-128"/>
                <a:cs typeface="Meiryo UI" pitchFamily="50" charset="-128"/>
              </a:endParaRPr>
            </a:p>
          </p:txBody>
        </p:sp>
        <p:sp>
          <p:nvSpPr>
            <p:cNvPr id="67" name="テキスト ボックス 26"/>
            <p:cNvSpPr txBox="1">
              <a:spLocks noChangeArrowheads="1"/>
            </p:cNvSpPr>
            <p:nvPr/>
          </p:nvSpPr>
          <p:spPr bwMode="auto">
            <a:xfrm>
              <a:off x="1619250" y="2493863"/>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solidFill>
                    <a:srgbClr val="FF9900"/>
                  </a:solidFill>
                  <a:latin typeface="HGPｺﾞｼｯｸE" pitchFamily="50" charset="-128"/>
                  <a:ea typeface="HGPｺﾞｼｯｸE" pitchFamily="50" charset="-128"/>
                </a:rPr>
                <a:t>第二供給装置</a:t>
              </a:r>
            </a:p>
          </p:txBody>
        </p:sp>
      </p:grpSp>
      <p:grpSp>
        <p:nvGrpSpPr>
          <p:cNvPr id="58" name="グループ化 57"/>
          <p:cNvGrpSpPr/>
          <p:nvPr/>
        </p:nvGrpSpPr>
        <p:grpSpPr>
          <a:xfrm>
            <a:off x="1547688" y="4762542"/>
            <a:ext cx="5940635" cy="1114383"/>
            <a:chOff x="1763712" y="4762542"/>
            <a:chExt cx="5940635" cy="1114383"/>
          </a:xfrm>
        </p:grpSpPr>
        <p:sp>
          <p:nvSpPr>
            <p:cNvPr id="63" name="角丸四角形 62"/>
            <p:cNvSpPr/>
            <p:nvPr/>
          </p:nvSpPr>
          <p:spPr>
            <a:xfrm>
              <a:off x="1763712" y="4762542"/>
              <a:ext cx="5940635" cy="1114383"/>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64" name="角丸四角形 63"/>
            <p:cNvSpPr/>
            <p:nvPr/>
          </p:nvSpPr>
          <p:spPr>
            <a:xfrm>
              <a:off x="1852829" y="4814881"/>
              <a:ext cx="5778255" cy="990730"/>
            </a:xfrm>
            <a:prstGeom prst="roundRect">
              <a:avLst>
                <a:gd name="adj" fmla="val 4423"/>
              </a:avLst>
            </a:prstGeom>
            <a:solidFill>
              <a:srgbClr val="F79646">
                <a:lumMod val="20000"/>
                <a:lumOff val="80000"/>
              </a:srgb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65" name="テキスト ボックス 64"/>
            <p:cNvSpPr txBox="1"/>
            <p:nvPr/>
          </p:nvSpPr>
          <p:spPr>
            <a:xfrm>
              <a:off x="2766530" y="4905164"/>
              <a:ext cx="4649786" cy="851337"/>
            </a:xfrm>
            <a:prstGeom prst="rect">
              <a:avLst/>
            </a:prstGeom>
            <a:noFill/>
          </p:spPr>
          <p:txBody>
            <a:bodyPr wrap="square" rtlCol="0">
              <a:spAutoFit/>
            </a:bodyPr>
            <a:lstStyle/>
            <a:p>
              <a:pPr algn="just" eaLnBrk="1" hangingPunct="1"/>
              <a:r>
                <a:rPr lang="ja-JP" altLang="en-US" sz="1200" dirty="0">
                  <a:latin typeface="HGPｺﾞｼｯｸE" pitchFamily="50" charset="-128"/>
                  <a:ea typeface="HGPｺﾞｼｯｸE" pitchFamily="50" charset="-128"/>
                </a:rPr>
                <a:t>吸引ポンプは、電気と水 （または電気とオイル） で作動する。停電、断水で停止する。吸引は、ボンベで供給できない。エネルギー源の異なる携帯用吸引器を準備することが重要である。ライフラインの中では電気が一番早く復帰するので電動式吸引器の準備が望ましい。</a:t>
              </a:r>
              <a:endParaRPr lang="en-US" altLang="ja-JP" sz="1200" dirty="0">
                <a:latin typeface="HGPｺﾞｼｯｸE" pitchFamily="50" charset="-128"/>
                <a:ea typeface="HGPｺﾞｼｯｸE" pitchFamily="50" charset="-128"/>
              </a:endParaRPr>
            </a:p>
          </p:txBody>
        </p:sp>
      </p:grpSp>
      <p:grpSp>
        <p:nvGrpSpPr>
          <p:cNvPr id="59" name="グループ化 58"/>
          <p:cNvGrpSpPr>
            <a:grpSpLocks noChangeAspect="1"/>
          </p:cNvGrpSpPr>
          <p:nvPr/>
        </p:nvGrpSpPr>
        <p:grpSpPr>
          <a:xfrm>
            <a:off x="1795351" y="4949297"/>
            <a:ext cx="691277" cy="691277"/>
            <a:chOff x="5211790" y="4431156"/>
            <a:chExt cx="1792916" cy="1792917"/>
          </a:xfrm>
        </p:grpSpPr>
        <p:sp>
          <p:nvSpPr>
            <p:cNvPr id="60" name="円/楕円 59"/>
            <p:cNvSpPr/>
            <p:nvPr/>
          </p:nvSpPr>
          <p:spPr>
            <a:xfrm>
              <a:off x="5211790" y="4431156"/>
              <a:ext cx="1792916" cy="1792917"/>
            </a:xfrm>
            <a:prstGeom prst="ellipse">
              <a:avLst/>
            </a:prstGeom>
            <a:pattFill prst="solidDmnd">
              <a:fgClr>
                <a:srgbClr val="D60000"/>
              </a:fgClr>
              <a:bgClr>
                <a:srgbClr val="C00000"/>
              </a:bgClr>
            </a:pattFill>
            <a:ln w="25400" cap="flat" cmpd="sng" algn="ctr">
              <a:noFill/>
              <a:prstDash val="solid"/>
            </a:ln>
            <a:effectLst>
              <a:outerShdw blurRad="50800" dist="38100" dir="2700000" algn="tl"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61" name="テキスト ボックス 60"/>
            <p:cNvSpPr txBox="1"/>
            <p:nvPr/>
          </p:nvSpPr>
          <p:spPr>
            <a:xfrm>
              <a:off x="5504231" y="5062529"/>
              <a:ext cx="1208032" cy="6386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dirty="0">
                  <a:solidFill>
                    <a:sysClr val="window" lastClr="FFFFFF"/>
                  </a:solidFill>
                  <a:latin typeface="Arial" pitchFamily="34" charset="0"/>
                  <a:ea typeface="ＭＳ Ｐゴシック" pitchFamily="50" charset="-128"/>
                  <a:cs typeface="Arial" pitchFamily="34" charset="0"/>
                </a:rPr>
                <a:t>Note</a:t>
              </a:r>
            </a:p>
          </p:txBody>
        </p:sp>
        <p:sp>
          <p:nvSpPr>
            <p:cNvPr id="62" name="円/楕円 61"/>
            <p:cNvSpPr/>
            <p:nvPr/>
          </p:nvSpPr>
          <p:spPr>
            <a:xfrm>
              <a:off x="5992003" y="4474503"/>
              <a:ext cx="232490" cy="234815"/>
            </a:xfrm>
            <a:prstGeom prst="ellipse">
              <a:avLst/>
            </a:prstGeom>
            <a:solidFill>
              <a:sysClr val="window" lastClr="FFFFFF"/>
            </a:solidFill>
            <a:ln w="25400" cap="flat" cmpd="sng" algn="ctr">
              <a:noFill/>
              <a:prstDash val="solid"/>
            </a:ln>
            <a:effectLst>
              <a:innerShdw dist="25400" dir="17040000">
                <a:prstClr val="black">
                  <a:alpha val="2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sp>
        <p:nvSpPr>
          <p:cNvPr id="46" name="タイトル 2"/>
          <p:cNvSpPr txBox="1">
            <a:spLocks/>
          </p:cNvSpPr>
          <p:nvPr/>
        </p:nvSpPr>
        <p:spPr>
          <a:xfrm>
            <a:off x="6048164" y="378000"/>
            <a:ext cx="1440160" cy="576000"/>
          </a:xfrm>
          <a:prstGeom prst="rect">
            <a:avLst/>
          </a:prstGeom>
          <a:solidFill>
            <a:schemeClr val="bg1"/>
          </a:solidFill>
          <a:ln w="25400">
            <a:solidFill>
              <a:schemeClr val="accent1"/>
            </a:solidFill>
          </a:ln>
        </p:spPr>
        <p:txBody>
          <a:bodyPr vert="horz" lIns="91440" tIns="45720" rIns="91440" bIns="45720" rtlCol="0" anchor="ctr">
            <a:normAutofit fontScale="97500" lnSpcReduction="10000"/>
          </a:bodyPr>
          <a:lstStyle>
            <a:lvl1pPr marL="0" algn="l" defTabSz="914400" rtl="0" eaLnBrk="1" latinLnBrk="0" hangingPunct="1">
              <a:spcBef>
                <a:spcPct val="0"/>
              </a:spcBef>
              <a:buNone/>
              <a:defRPr kumimoji="1" lang="ja-JP" altLang="en-US" sz="4000" b="0" kern="1200" dirty="0">
                <a:solidFill>
                  <a:schemeClr val="accent1"/>
                </a:solidFill>
                <a:latin typeface="HGS創英角ｺﾞｼｯｸUB"/>
                <a:ea typeface="HGS創英角ｺﾞｼｯｸUB"/>
                <a:cs typeface="HGS創英角ｺﾞｼｯｸUB"/>
              </a:defRPr>
            </a:lvl1pPr>
          </a:lstStyle>
          <a:p>
            <a:pPr algn="ctr" fontAlgn="auto">
              <a:spcAft>
                <a:spcPts val="0"/>
              </a:spcAft>
            </a:pPr>
            <a:r>
              <a:rPr lang="ja-JP" altLang="en-US" sz="3600" dirty="0"/>
              <a:t>吸 引</a:t>
            </a:r>
          </a:p>
        </p:txBody>
      </p:sp>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22</a:t>
            </a:fld>
            <a:r>
              <a:rPr lang="en-US" altLang="ja-JP"/>
              <a:t> </a:t>
            </a:r>
            <a:endParaRPr lang="ja-JP" altLang="en-US" dirty="0"/>
          </a:p>
        </p:txBody>
      </p:sp>
      <p:sp>
        <p:nvSpPr>
          <p:cNvPr id="56" name="テキスト ボックス 123"/>
          <p:cNvSpPr txBox="1">
            <a:spLocks noChangeArrowheads="1"/>
          </p:cNvSpPr>
          <p:nvPr/>
        </p:nvSpPr>
        <p:spPr bwMode="auto">
          <a:xfrm>
            <a:off x="179512" y="3096253"/>
            <a:ext cx="954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600" dirty="0">
                <a:latin typeface="HGPｺﾞｼｯｸE" pitchFamily="50" charset="-128"/>
                <a:ea typeface="HGPｺﾞｼｯｸE" pitchFamily="50" charset="-128"/>
              </a:rPr>
              <a:t>アウトレット</a:t>
            </a:r>
          </a:p>
        </p:txBody>
      </p:sp>
      <p:sp>
        <p:nvSpPr>
          <p:cNvPr id="53" name="正方形/長方形 52"/>
          <p:cNvSpPr/>
          <p:nvPr/>
        </p:nvSpPr>
        <p:spPr>
          <a:xfrm>
            <a:off x="1115889" y="1332000"/>
            <a:ext cx="179387" cy="4544925"/>
          </a:xfrm>
          <a:prstGeom prst="rect">
            <a:avLst/>
          </a:prstGeom>
          <a:solidFill>
            <a:srgbClr val="9966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latin typeface="HGPｺﾞｼｯｸE" pitchFamily="50" charset="-128"/>
              <a:ea typeface="HGPｺﾞｼｯｸE"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611560" y="1252046"/>
            <a:ext cx="7920468" cy="5093278"/>
            <a:chOff x="611560" y="1252046"/>
            <a:chExt cx="7920468" cy="5093278"/>
          </a:xfrm>
        </p:grpSpPr>
        <p:grpSp>
          <p:nvGrpSpPr>
            <p:cNvPr id="23" name="グループ化 22"/>
            <p:cNvGrpSpPr/>
            <p:nvPr/>
          </p:nvGrpSpPr>
          <p:grpSpPr>
            <a:xfrm>
              <a:off x="611560" y="1252046"/>
              <a:ext cx="2746713" cy="2284966"/>
              <a:chOff x="864000" y="1252046"/>
              <a:chExt cx="2746713" cy="2284966"/>
            </a:xfrm>
          </p:grpSpPr>
          <p:grpSp>
            <p:nvGrpSpPr>
              <p:cNvPr id="22" name="グループ化 21"/>
              <p:cNvGrpSpPr/>
              <p:nvPr/>
            </p:nvGrpSpPr>
            <p:grpSpPr>
              <a:xfrm>
                <a:off x="864000" y="1252046"/>
                <a:ext cx="2746713" cy="1915935"/>
                <a:chOff x="864000" y="1252046"/>
                <a:chExt cx="2746713" cy="1915935"/>
              </a:xfrm>
            </p:grpSpPr>
            <p:sp>
              <p:nvSpPr>
                <p:cNvPr id="16" name="Rectangle 12"/>
                <p:cNvSpPr>
                  <a:spLocks noChangeArrowheads="1"/>
                </p:cNvSpPr>
                <p:nvPr/>
              </p:nvSpPr>
              <p:spPr bwMode="auto">
                <a:xfrm>
                  <a:off x="899592" y="1252046"/>
                  <a:ext cx="2682968" cy="1915935"/>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latin typeface="HGPｺﾞｼｯｸE" pitchFamily="50" charset="-128"/>
                    <a:ea typeface="HGPｺﾞｼｯｸE" pitchFamily="50" charset="-128"/>
                  </a:endParaRPr>
                </a:p>
              </p:txBody>
            </p:sp>
            <p:pic>
              <p:nvPicPr>
                <p:cNvPr id="378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2" t="830" r="-2912" b="3929"/>
                <a:stretch/>
              </p:blipFill>
              <p:spPr bwMode="auto">
                <a:xfrm>
                  <a:off x="864000" y="1288800"/>
                  <a:ext cx="2746713" cy="18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6" name="テキスト ボックス 1"/>
              <p:cNvSpPr txBox="1">
                <a:spLocks noChangeArrowheads="1"/>
              </p:cNvSpPr>
              <p:nvPr/>
            </p:nvSpPr>
            <p:spPr bwMode="auto">
              <a:xfrm>
                <a:off x="888879" y="3167125"/>
                <a:ext cx="265373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latin typeface="HGPｺﾞｼｯｸE" pitchFamily="50" charset="-128"/>
                    <a:ea typeface="HGPｺﾞｼｯｸE" pitchFamily="50" charset="-128"/>
                  </a:rPr>
                  <a:t>充電式</a:t>
                </a:r>
              </a:p>
            </p:txBody>
          </p:sp>
        </p:grpSp>
        <p:grpSp>
          <p:nvGrpSpPr>
            <p:cNvPr id="21" name="グループ化 20"/>
            <p:cNvGrpSpPr/>
            <p:nvPr/>
          </p:nvGrpSpPr>
          <p:grpSpPr>
            <a:xfrm>
              <a:off x="3654468" y="1252046"/>
              <a:ext cx="2556000" cy="2284966"/>
              <a:chOff x="3906908" y="1252046"/>
              <a:chExt cx="2556000" cy="2284966"/>
            </a:xfrm>
          </p:grpSpPr>
          <p:grpSp>
            <p:nvGrpSpPr>
              <p:cNvPr id="15" name="グループ化 14"/>
              <p:cNvGrpSpPr/>
              <p:nvPr/>
            </p:nvGrpSpPr>
            <p:grpSpPr>
              <a:xfrm>
                <a:off x="3906908" y="1252046"/>
                <a:ext cx="2556000" cy="1915936"/>
                <a:chOff x="3906908" y="1252046"/>
                <a:chExt cx="2556000" cy="1915936"/>
              </a:xfrm>
            </p:grpSpPr>
            <p:sp>
              <p:nvSpPr>
                <p:cNvPr id="17" name="Rectangle 12"/>
                <p:cNvSpPr>
                  <a:spLocks noChangeArrowheads="1"/>
                </p:cNvSpPr>
                <p:nvPr/>
              </p:nvSpPr>
              <p:spPr bwMode="auto">
                <a:xfrm>
                  <a:off x="3906908" y="1252046"/>
                  <a:ext cx="2556000" cy="1915936"/>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latin typeface="HGPｺﾞｼｯｸE" pitchFamily="50" charset="-128"/>
                    <a:ea typeface="HGPｺﾞｼｯｸE" pitchFamily="50" charset="-128"/>
                  </a:endParaRPr>
                </a:p>
              </p:txBody>
            </p:sp>
            <p:pic>
              <p:nvPicPr>
                <p:cNvPr id="3789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179" b="4396"/>
                <a:stretch/>
              </p:blipFill>
              <p:spPr bwMode="auto">
                <a:xfrm>
                  <a:off x="3948492" y="1288800"/>
                  <a:ext cx="2485184" cy="18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7" name="テキスト ボックス 2"/>
              <p:cNvSpPr txBox="1">
                <a:spLocks noChangeArrowheads="1"/>
              </p:cNvSpPr>
              <p:nvPr/>
            </p:nvSpPr>
            <p:spPr bwMode="auto">
              <a:xfrm>
                <a:off x="3948492" y="3168712"/>
                <a:ext cx="248518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latin typeface="HGPｺﾞｼｯｸE" pitchFamily="50" charset="-128"/>
                    <a:ea typeface="HGPｺﾞｼｯｸE" pitchFamily="50" charset="-128"/>
                  </a:rPr>
                  <a:t>足踏み式</a:t>
                </a:r>
              </a:p>
            </p:txBody>
          </p:sp>
        </p:grpSp>
        <p:grpSp>
          <p:nvGrpSpPr>
            <p:cNvPr id="2" name="グループ化 1"/>
            <p:cNvGrpSpPr/>
            <p:nvPr/>
          </p:nvGrpSpPr>
          <p:grpSpPr>
            <a:xfrm>
              <a:off x="6541228" y="1252046"/>
              <a:ext cx="1990800" cy="1459718"/>
              <a:chOff x="6793668" y="1069182"/>
              <a:chExt cx="1990800" cy="1459718"/>
            </a:xfrm>
          </p:grpSpPr>
          <p:grpSp>
            <p:nvGrpSpPr>
              <p:cNvPr id="5" name="グループ化 4"/>
              <p:cNvGrpSpPr/>
              <p:nvPr/>
            </p:nvGrpSpPr>
            <p:grpSpPr>
              <a:xfrm>
                <a:off x="6793668" y="1069182"/>
                <a:ext cx="1990800" cy="1062000"/>
                <a:chOff x="6774968" y="980728"/>
                <a:chExt cx="1990800" cy="1062000"/>
              </a:xfrm>
            </p:grpSpPr>
            <p:sp>
              <p:nvSpPr>
                <p:cNvPr id="18" name="Rectangle 12"/>
                <p:cNvSpPr>
                  <a:spLocks noChangeArrowheads="1"/>
                </p:cNvSpPr>
                <p:nvPr/>
              </p:nvSpPr>
              <p:spPr bwMode="auto">
                <a:xfrm>
                  <a:off x="6774968" y="980728"/>
                  <a:ext cx="1990800" cy="10620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latin typeface="HGPｺﾞｼｯｸE" pitchFamily="50" charset="-128"/>
                    <a:ea typeface="HGPｺﾞｼｯｸE" pitchFamily="50" charset="-128"/>
                  </a:endParaRPr>
                </a:p>
              </p:txBody>
            </p:sp>
            <p:pic>
              <p:nvPicPr>
                <p:cNvPr id="3789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585" y="1016955"/>
                  <a:ext cx="192246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8" name="テキスト ボックス 3"/>
              <p:cNvSpPr txBox="1">
                <a:spLocks noChangeArrowheads="1"/>
              </p:cNvSpPr>
              <p:nvPr/>
            </p:nvSpPr>
            <p:spPr bwMode="auto">
              <a:xfrm>
                <a:off x="6831285" y="2159012"/>
                <a:ext cx="192246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latin typeface="HGPｺﾞｼｯｸE" pitchFamily="50" charset="-128"/>
                    <a:ea typeface="HGPｺﾞｼｯｸE" pitchFamily="50" charset="-128"/>
                  </a:rPr>
                  <a:t>手動式</a:t>
                </a:r>
              </a:p>
            </p:txBody>
          </p:sp>
        </p:grpSp>
        <p:grpSp>
          <p:nvGrpSpPr>
            <p:cNvPr id="11" name="グループ化 10"/>
            <p:cNvGrpSpPr/>
            <p:nvPr/>
          </p:nvGrpSpPr>
          <p:grpSpPr>
            <a:xfrm>
              <a:off x="1068756" y="3553458"/>
              <a:ext cx="4114800" cy="2791866"/>
              <a:chOff x="1212772" y="3517454"/>
              <a:chExt cx="4114800" cy="2791866"/>
            </a:xfrm>
          </p:grpSpPr>
          <p:grpSp>
            <p:nvGrpSpPr>
              <p:cNvPr id="9" name="グループ化 8"/>
              <p:cNvGrpSpPr/>
              <p:nvPr/>
            </p:nvGrpSpPr>
            <p:grpSpPr>
              <a:xfrm>
                <a:off x="1212772" y="3517454"/>
                <a:ext cx="4114800" cy="2419781"/>
                <a:chOff x="1212772" y="3465004"/>
                <a:chExt cx="4114800" cy="2419781"/>
              </a:xfrm>
            </p:grpSpPr>
            <p:sp>
              <p:nvSpPr>
                <p:cNvPr id="19" name="Rectangle 12"/>
                <p:cNvSpPr>
                  <a:spLocks noChangeArrowheads="1"/>
                </p:cNvSpPr>
                <p:nvPr/>
              </p:nvSpPr>
              <p:spPr bwMode="auto">
                <a:xfrm>
                  <a:off x="1212772" y="3465004"/>
                  <a:ext cx="4114800" cy="2419781"/>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latin typeface="HGPｺﾞｼｯｸE" pitchFamily="50" charset="-128"/>
                    <a:ea typeface="HGPｺﾞｼｯｸE" pitchFamily="50" charset="-128"/>
                  </a:endParaRPr>
                </a:p>
              </p:txBody>
            </p:sp>
            <p:pic>
              <p:nvPicPr>
                <p:cNvPr id="37893" name="Picture 2" descr="DSC01140-s"/>
                <p:cNvPicPr>
                  <a:picLocks noChangeAspect="1" noChangeArrowheads="1"/>
                </p:cNvPicPr>
                <p:nvPr/>
              </p:nvPicPr>
              <p:blipFill rotWithShape="1">
                <a:blip r:embed="rId6">
                  <a:extLst>
                    <a:ext uri="{28A0092B-C50C-407E-A947-70E740481C1C}">
                      <a14:useLocalDpi xmlns:a14="http://schemas.microsoft.com/office/drawing/2010/main" val="0"/>
                    </a:ext>
                  </a:extLst>
                </a:blip>
                <a:srcRect t="3153" b="6991"/>
                <a:stretch/>
              </p:blipFill>
              <p:spPr bwMode="auto">
                <a:xfrm>
                  <a:off x="1251572" y="3501009"/>
                  <a:ext cx="4046538" cy="23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9" name="テキスト ボックス 7"/>
              <p:cNvSpPr txBox="1">
                <a:spLocks noChangeArrowheads="1"/>
              </p:cNvSpPr>
              <p:nvPr/>
            </p:nvSpPr>
            <p:spPr bwMode="auto">
              <a:xfrm>
                <a:off x="1251573" y="5941020"/>
                <a:ext cx="404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latin typeface="HGPｺﾞｼｯｸE" pitchFamily="50" charset="-128"/>
                    <a:ea typeface="HGPｺﾞｼｯｸE" pitchFamily="50" charset="-128"/>
                  </a:rPr>
                  <a:t>エンジン式</a:t>
                </a:r>
              </a:p>
            </p:txBody>
          </p:sp>
        </p:grpSp>
        <p:grpSp>
          <p:nvGrpSpPr>
            <p:cNvPr id="8" name="グループ化 7"/>
            <p:cNvGrpSpPr/>
            <p:nvPr/>
          </p:nvGrpSpPr>
          <p:grpSpPr>
            <a:xfrm>
              <a:off x="6156388" y="3553458"/>
              <a:ext cx="1908000" cy="2791866"/>
              <a:chOff x="6774968" y="3465004"/>
              <a:chExt cx="1908000" cy="2791866"/>
            </a:xfrm>
          </p:grpSpPr>
          <p:grpSp>
            <p:nvGrpSpPr>
              <p:cNvPr id="7" name="グループ化 6"/>
              <p:cNvGrpSpPr/>
              <p:nvPr/>
            </p:nvGrpSpPr>
            <p:grpSpPr>
              <a:xfrm>
                <a:off x="6774968" y="3465004"/>
                <a:ext cx="1908000" cy="2419781"/>
                <a:chOff x="6774968" y="3465004"/>
                <a:chExt cx="1908000" cy="2419781"/>
              </a:xfrm>
            </p:grpSpPr>
            <p:sp>
              <p:nvSpPr>
                <p:cNvPr id="20" name="Rectangle 12"/>
                <p:cNvSpPr>
                  <a:spLocks noChangeArrowheads="1"/>
                </p:cNvSpPr>
                <p:nvPr/>
              </p:nvSpPr>
              <p:spPr bwMode="auto">
                <a:xfrm>
                  <a:off x="6774968" y="3465004"/>
                  <a:ext cx="1908000" cy="2419781"/>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latin typeface="HGPｺﾞｼｯｸE" pitchFamily="50" charset="-128"/>
                    <a:ea typeface="HGPｺﾞｼｯｸE" pitchFamily="50" charset="-128"/>
                  </a:endParaRPr>
                </a:p>
              </p:txBody>
            </p:sp>
            <p:pic>
              <p:nvPicPr>
                <p:cNvPr id="3789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7891" b="9830"/>
                <a:stretch/>
              </p:blipFill>
              <p:spPr bwMode="auto">
                <a:xfrm>
                  <a:off x="6817764" y="3501008"/>
                  <a:ext cx="1838325" cy="235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00" name="テキスト ボックス 8"/>
              <p:cNvSpPr txBox="1">
                <a:spLocks noChangeArrowheads="1"/>
              </p:cNvSpPr>
              <p:nvPr/>
            </p:nvSpPr>
            <p:spPr bwMode="auto">
              <a:xfrm>
                <a:off x="6810997" y="5886983"/>
                <a:ext cx="183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latin typeface="HGPｺﾞｼｯｸE" pitchFamily="50" charset="-128"/>
                    <a:ea typeface="HGPｺﾞｼｯｸE" pitchFamily="50" charset="-128"/>
                  </a:rPr>
                  <a:t>インジェクター式</a:t>
                </a:r>
              </a:p>
            </p:txBody>
          </p:sp>
        </p:grpSp>
      </p:grpSp>
      <p:sp>
        <p:nvSpPr>
          <p:cNvPr id="3" name="タイトル 2"/>
          <p:cNvSpPr>
            <a:spLocks noGrp="1"/>
          </p:cNvSpPr>
          <p:nvPr>
            <p:ph type="title"/>
          </p:nvPr>
        </p:nvSpPr>
        <p:spPr/>
        <p:txBody>
          <a:bodyPr>
            <a:normAutofit/>
          </a:bodyPr>
          <a:lstStyle/>
          <a:p>
            <a:pPr marL="90488"/>
            <a:r>
              <a:rPr lang="ja-JP" altLang="en-US" dirty="0">
                <a:latin typeface="HGP創英角ｺﾞｼｯｸUB" pitchFamily="50" charset="-128"/>
                <a:ea typeface="HGP創英角ｺﾞｼｯｸUB" pitchFamily="50" charset="-128"/>
              </a:rPr>
              <a:t>電気や水を必要としない吸引器</a:t>
            </a:r>
          </a:p>
        </p:txBody>
      </p:sp>
      <p:sp>
        <p:nvSpPr>
          <p:cNvPr id="10" name="スライド番号プレースホルダー 9"/>
          <p:cNvSpPr>
            <a:spLocks noGrp="1"/>
          </p:cNvSpPr>
          <p:nvPr>
            <p:ph type="sldNum" sz="quarter" idx="4"/>
          </p:nvPr>
        </p:nvSpPr>
        <p:spPr/>
        <p:txBody>
          <a:bodyPr/>
          <a:lstStyle/>
          <a:p>
            <a:r>
              <a:rPr lang="en-US" altLang="ja-JP"/>
              <a:t> </a:t>
            </a:r>
            <a:fld id="{90E175E1-062F-4F25-BA66-D77C2BA6B6E9}" type="slidenum">
              <a:rPr lang="ja-JP" altLang="en-US" smtClean="0"/>
              <a:pPr/>
              <a:t>23</a:t>
            </a:fld>
            <a:r>
              <a:rPr lang="en-US" altLang="ja-JP"/>
              <a:t> </a:t>
            </a:r>
            <a:endParaRPr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marL="90488"/>
            <a:r>
              <a:rPr lang="ja-JP" altLang="en-US" dirty="0">
                <a:latin typeface="HGP創英角ｺﾞｼｯｸUB" pitchFamily="50" charset="-128"/>
                <a:ea typeface="HGP創英角ｺﾞｼｯｸUB" pitchFamily="50" charset="-128"/>
              </a:rPr>
              <a:t>エンジン式吸引装置</a:t>
            </a:r>
          </a:p>
        </p:txBody>
      </p:sp>
      <p:grpSp>
        <p:nvGrpSpPr>
          <p:cNvPr id="10" name="グループ化 9"/>
          <p:cNvGrpSpPr/>
          <p:nvPr/>
        </p:nvGrpSpPr>
        <p:grpSpPr>
          <a:xfrm>
            <a:off x="2501996" y="1197052"/>
            <a:ext cx="4114800" cy="2700000"/>
            <a:chOff x="2538000" y="1197052"/>
            <a:chExt cx="4114800" cy="2700000"/>
          </a:xfrm>
        </p:grpSpPr>
        <p:sp>
          <p:nvSpPr>
            <p:cNvPr id="11" name="Rectangle 12"/>
            <p:cNvSpPr>
              <a:spLocks noChangeArrowheads="1"/>
            </p:cNvSpPr>
            <p:nvPr/>
          </p:nvSpPr>
          <p:spPr bwMode="auto">
            <a:xfrm>
              <a:off x="2538000" y="1197052"/>
              <a:ext cx="4114800" cy="27000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12" name="Picture 2" descr="DSC0114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600" y="1240570"/>
              <a:ext cx="4046537"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3" name="Group 22"/>
          <p:cNvGraphicFramePr>
            <a:graphicFrameLocks noGrp="1"/>
          </p:cNvGraphicFramePr>
          <p:nvPr>
            <p:extLst>
              <p:ext uri="{D42A27DB-BD31-4B8C-83A1-F6EECF244321}">
                <p14:modId xmlns:p14="http://schemas.microsoft.com/office/powerpoint/2010/main" val="2237692697"/>
              </p:ext>
            </p:extLst>
          </p:nvPr>
        </p:nvGraphicFramePr>
        <p:xfrm>
          <a:off x="791580" y="4141421"/>
          <a:ext cx="7956884" cy="1885414"/>
        </p:xfrm>
        <a:graphic>
          <a:graphicData uri="http://schemas.openxmlformats.org/drawingml/2006/table">
            <a:tbl>
              <a:tblPr firstRow="1">
                <a:tableStyleId>{6E25E649-3F16-4E02-A733-19D2CDBF48F0}</a:tableStyleId>
              </a:tblPr>
              <a:tblGrid>
                <a:gridCol w="2988332">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611190">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ｺﾞｼｯｸE" pitchFamily="50" charset="-128"/>
                          <a:ea typeface="HGPｺﾞｼｯｸE" pitchFamily="50" charset="-128"/>
                          <a:cs typeface="+mn-cs"/>
                        </a:rPr>
                        <a:t>ガソリンをエネルギー源</a:t>
                      </a:r>
                    </a:p>
                  </a:txBody>
                  <a:tcPr marL="216000" marR="216000" marT="45737" marB="45737" anchor="ctr" horzOverflow="overflow">
                    <a:lnL w="12700" cap="flat" cmpd="sng" algn="ctr">
                      <a:solidFill>
                        <a:srgbClr val="E9EDF4"/>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u="none" strike="noStrike" kern="1200" cap="none" normalizeH="0" baseline="0" dirty="0">
                          <a:ln>
                            <a:noFill/>
                          </a:ln>
                          <a:solidFill>
                            <a:schemeClr val="dk1"/>
                          </a:solidFill>
                          <a:effectLst/>
                          <a:latin typeface="HGPｺﾞｼｯｸE" pitchFamily="50" charset="-128"/>
                          <a:ea typeface="HGPｺﾞｼｯｸE" pitchFamily="50" charset="-128"/>
                          <a:cs typeface="+mn-cs"/>
                        </a:rPr>
                        <a:t>電源のない場所でも連続使用可能</a:t>
                      </a:r>
                    </a:p>
                  </a:txBody>
                  <a:tcPr marL="144000" marR="108000" marT="45737" marB="45737" anchor="ctr" horzOverflow="overflow">
                    <a:lnL w="28575"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rgbClr val="E9EDF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F6FA"/>
                    </a:solidFill>
                  </a:tcPr>
                </a:tc>
                <a:extLst>
                  <a:ext uri="{0D108BD9-81ED-4DB2-BD59-A6C34878D82A}">
                    <a16:rowId xmlns:a16="http://schemas.microsoft.com/office/drawing/2014/main" val="10000"/>
                  </a:ext>
                </a:extLst>
              </a:tr>
              <a:tr h="573150">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ｺﾞｼｯｸE" pitchFamily="50" charset="-128"/>
                          <a:ea typeface="HGPｺﾞｼｯｸE" pitchFamily="50" charset="-128"/>
                          <a:cs typeface="+mn-cs"/>
                        </a:rPr>
                        <a:t>可　　　搬　　　式</a:t>
                      </a:r>
                    </a:p>
                  </a:txBody>
                  <a:tcPr marL="216000" marR="216000" marT="45737" marB="45737" anchor="ctr" horzOverflow="overflow">
                    <a:lnL w="12700" cap="flat" cmpd="sng" algn="ctr">
                      <a:solidFill>
                        <a:srgbClr val="E9EDF4"/>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a:ln>
                            <a:noFill/>
                          </a:ln>
                          <a:effectLst/>
                          <a:latin typeface="HGPｺﾞｼｯｸE" pitchFamily="50" charset="-128"/>
                          <a:ea typeface="HGPｺﾞｼｯｸE" pitchFamily="50" charset="-128"/>
                        </a:rPr>
                        <a:t>装置を移動して使用することが可能</a:t>
                      </a:r>
                      <a:endPar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L="144000" marR="108000" marT="45737" marB="45737" anchor="ctr" horzOverflow="overflow">
                    <a:lnL w="28575"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73150">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ｺﾞｼｯｸE" pitchFamily="50" charset="-128"/>
                          <a:ea typeface="HGPｺﾞｼｯｸE" pitchFamily="50" charset="-128"/>
                          <a:cs typeface="+mn-cs"/>
                        </a:rPr>
                        <a:t>吸引配管に接続</a:t>
                      </a:r>
                    </a:p>
                  </a:txBody>
                  <a:tcPr marL="216000" marR="216000" marT="45737" marB="45737" anchor="ctr" horzOverflow="overflow">
                    <a:lnL w="12700" cap="flat" cmpd="sng" algn="ctr">
                      <a:solidFill>
                        <a:srgbClr val="E9EDF4"/>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9EDF4"/>
                      </a:solidFill>
                      <a:prstDash val="solid"/>
                      <a:round/>
                      <a:headEnd type="none" w="med" len="med"/>
                      <a:tailEnd type="none" w="med" len="med"/>
                    </a:lnB>
                    <a:lnTlToBr w="12700" cmpd="sng">
                      <a:noFill/>
                      <a:prstDash val="solid"/>
                    </a:lnTlToBr>
                    <a:lnBlToTr w="12700" cmpd="sng">
                      <a:noFill/>
                      <a:prstDash val="solid"/>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a:ln>
                            <a:noFill/>
                          </a:ln>
                          <a:effectLst/>
                          <a:latin typeface="HGPｺﾞｼｯｸE" pitchFamily="50" charset="-128"/>
                          <a:ea typeface="HGPｺﾞｼｯｸE" pitchFamily="50" charset="-128"/>
                        </a:rPr>
                        <a:t>吸引供給システムトラブルで中央配管圧が上昇すると、自動的に稼働</a:t>
                      </a:r>
                      <a:endParaRPr kumimoji="1" lang="ja-JP" altLang="en-US" sz="2000" b="0" i="0" u="none" strike="noStrike" cap="none" normalizeH="0" baseline="0" dirty="0">
                        <a:ln>
                          <a:noFill/>
                        </a:ln>
                        <a:solidFill>
                          <a:schemeClr val="tx1"/>
                        </a:solidFill>
                        <a:effectLst/>
                        <a:latin typeface="HGPｺﾞｼｯｸE" pitchFamily="50" charset="-128"/>
                        <a:ea typeface="HGPｺﾞｼｯｸE" pitchFamily="50" charset="-128"/>
                      </a:endParaRPr>
                    </a:p>
                  </a:txBody>
                  <a:tcPr marL="144000" marR="108000" marT="45737" marB="45737" anchor="ctr" horzOverflow="overflow">
                    <a:lnL w="28575"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a:noFill/>
                    </a:lnT>
                    <a:lnB w="12700" cap="flat" cmpd="sng" algn="ctr">
                      <a:solidFill>
                        <a:srgbClr val="E9EDF4"/>
                      </a:solidFill>
                      <a:prstDash val="solid"/>
                      <a:round/>
                      <a:headEnd type="none" w="med" len="med"/>
                      <a:tailEnd type="none" w="med" len="med"/>
                    </a:lnB>
                    <a:lnTlToBr w="12700" cmpd="sng">
                      <a:noFill/>
                      <a:prstDash val="solid"/>
                    </a:lnTlToBr>
                    <a:lnBlToTr w="12700" cmpd="sng">
                      <a:noFill/>
                      <a:prstDash val="solid"/>
                    </a:lnBlToTr>
                    <a:solidFill>
                      <a:srgbClr val="F4F6FA"/>
                    </a:solidFill>
                  </a:tcPr>
                </a:tc>
                <a:extLst>
                  <a:ext uri="{0D108BD9-81ED-4DB2-BD59-A6C34878D82A}">
                    <a16:rowId xmlns:a16="http://schemas.microsoft.com/office/drawing/2014/main" val="10002"/>
                  </a:ext>
                </a:extLst>
              </a:tr>
            </a:tbl>
          </a:graphicData>
        </a:graphic>
      </p:graphicFrame>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24</a:t>
            </a:fld>
            <a:r>
              <a:rPr lang="en-US" altLang="ja-JP"/>
              <a:t> </a:t>
            </a:r>
            <a:endParaRPr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pPr marL="90488"/>
            <a:r>
              <a:rPr lang="ja-JP" altLang="en-US" dirty="0">
                <a:latin typeface="HGP創英角ｺﾞｼｯｸUB" pitchFamily="50" charset="-128"/>
                <a:ea typeface="HGP創英角ｺﾞｼｯｸUB" pitchFamily="50" charset="-128"/>
              </a:rPr>
              <a:t>インジェクター式吸引器</a:t>
            </a:r>
          </a:p>
        </p:txBody>
      </p:sp>
      <p:grpSp>
        <p:nvGrpSpPr>
          <p:cNvPr id="26" name="グループ化 25"/>
          <p:cNvGrpSpPr/>
          <p:nvPr/>
        </p:nvGrpSpPr>
        <p:grpSpPr>
          <a:xfrm>
            <a:off x="899592" y="2440740"/>
            <a:ext cx="2592288" cy="3688560"/>
            <a:chOff x="287524" y="2203996"/>
            <a:chExt cx="2808902" cy="3996779"/>
          </a:xfrm>
        </p:grpSpPr>
        <p:sp>
          <p:nvSpPr>
            <p:cNvPr id="27" name="Rectangle 12"/>
            <p:cNvSpPr>
              <a:spLocks noChangeArrowheads="1"/>
            </p:cNvSpPr>
            <p:nvPr/>
          </p:nvSpPr>
          <p:spPr bwMode="auto">
            <a:xfrm>
              <a:off x="287524" y="2203996"/>
              <a:ext cx="2808902" cy="3996779"/>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latin typeface="HGPｺﾞｼｯｸE" pitchFamily="50" charset="-128"/>
                <a:ea typeface="HGPｺﾞｼｯｸE" pitchFamily="50" charset="-128"/>
              </a:endParaRP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817" y="2237605"/>
              <a:ext cx="2750782" cy="39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グループ化 28"/>
          <p:cNvGrpSpPr/>
          <p:nvPr/>
        </p:nvGrpSpPr>
        <p:grpSpPr>
          <a:xfrm>
            <a:off x="826964" y="1242963"/>
            <a:ext cx="7488000" cy="1044000"/>
            <a:chOff x="1042988" y="1448780"/>
            <a:chExt cx="7488000" cy="1044000"/>
          </a:xfrm>
        </p:grpSpPr>
        <p:sp>
          <p:nvSpPr>
            <p:cNvPr id="30" name="角丸四角形 29"/>
            <p:cNvSpPr/>
            <p:nvPr/>
          </p:nvSpPr>
          <p:spPr>
            <a:xfrm>
              <a:off x="1042988" y="1448780"/>
              <a:ext cx="7488000" cy="1044000"/>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31" name="角丸四角形 30"/>
            <p:cNvSpPr/>
            <p:nvPr/>
          </p:nvSpPr>
          <p:spPr>
            <a:xfrm>
              <a:off x="1115617" y="1501120"/>
              <a:ext cx="7359518" cy="921280"/>
            </a:xfrm>
            <a:prstGeom prst="roundRect">
              <a:avLst>
                <a:gd name="adj" fmla="val 4423"/>
              </a:avLst>
            </a:prstGeom>
            <a:solidFill>
              <a:srgbClr val="D9F5FF"/>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ja-JP" altLang="en-US" kern="0" dirty="0">
                <a:solidFill>
                  <a:sysClr val="window" lastClr="FFFFFF"/>
                </a:solidFill>
                <a:latin typeface="Calibri"/>
                <a:ea typeface="ＭＳ Ｐゴシック"/>
              </a:endParaRPr>
            </a:p>
          </p:txBody>
        </p:sp>
        <p:sp>
          <p:nvSpPr>
            <p:cNvPr id="32" name="テキスト ボックス 31"/>
            <p:cNvSpPr txBox="1"/>
            <p:nvPr/>
          </p:nvSpPr>
          <p:spPr>
            <a:xfrm>
              <a:off x="2167967" y="1556792"/>
              <a:ext cx="6040058" cy="830997"/>
            </a:xfrm>
            <a:prstGeom prst="rect">
              <a:avLst/>
            </a:prstGeom>
            <a:noFill/>
          </p:spPr>
          <p:txBody>
            <a:bodyPr wrap="square" rtlCol="0">
              <a:spAutoFit/>
            </a:bodyPr>
            <a:lstStyle/>
            <a:p>
              <a:pPr algn="just" eaLnBrk="1" hangingPunct="1"/>
              <a:r>
                <a:rPr lang="ja-JP" altLang="en-US" sz="1600" dirty="0">
                  <a:latin typeface="HGPｺﾞｼｯｸE" pitchFamily="50" charset="-128"/>
                  <a:ea typeface="HGPｺﾞｼｯｸE" pitchFamily="50" charset="-128"/>
                </a:rPr>
                <a:t>酸素アウトレットに接続し、インジェクターの原理により、酸素の陽圧から陰圧を得る。液体酸素の残量が十分に確保された状態で吸引が停止した際に、緊急避難的に使用する。</a:t>
              </a:r>
            </a:p>
          </p:txBody>
        </p:sp>
        <p:grpSp>
          <p:nvGrpSpPr>
            <p:cNvPr id="33" name="グループ化 32"/>
            <p:cNvGrpSpPr/>
            <p:nvPr/>
          </p:nvGrpSpPr>
          <p:grpSpPr>
            <a:xfrm>
              <a:off x="1363279" y="1628801"/>
              <a:ext cx="676482" cy="676482"/>
              <a:chOff x="3373227" y="5255264"/>
              <a:chExt cx="961350" cy="961350"/>
            </a:xfrm>
          </p:grpSpPr>
          <p:sp>
            <p:nvSpPr>
              <p:cNvPr id="34" name="円/楕円 33"/>
              <p:cNvSpPr/>
              <p:nvPr/>
            </p:nvSpPr>
            <p:spPr>
              <a:xfrm flipH="1">
                <a:off x="3373227" y="5255264"/>
                <a:ext cx="961350" cy="961350"/>
              </a:xfrm>
              <a:prstGeom prst="ellipse">
                <a:avLst/>
              </a:prstGeom>
              <a:pattFill prst="solidDmnd">
                <a:fgClr>
                  <a:srgbClr val="009BD2"/>
                </a:fgClr>
                <a:bgClr>
                  <a:srgbClr val="00B9FA"/>
                </a:bgClr>
              </a:pattFill>
              <a:ln>
                <a:noFill/>
              </a:ln>
              <a:effectLst>
                <a:outerShdw blurRad="508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flipH="1">
                <a:off x="3505089" y="5475899"/>
                <a:ext cx="69762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kern="0" dirty="0">
                    <a:solidFill>
                      <a:sysClr val="window" lastClr="FFFFFF"/>
                    </a:solidFill>
                    <a:latin typeface="Arial" pitchFamily="34" charset="0"/>
                    <a:ea typeface="ＭＳ Ｐゴシック" pitchFamily="50" charset="-128"/>
                    <a:cs typeface="Arial" pitchFamily="34" charset="0"/>
                  </a:rPr>
                  <a:t>Point</a:t>
                </a:r>
              </a:p>
            </p:txBody>
          </p:sp>
          <p:sp>
            <p:nvSpPr>
              <p:cNvPr id="36" name="円/楕円 35"/>
              <p:cNvSpPr/>
              <p:nvPr/>
            </p:nvSpPr>
            <p:spPr>
              <a:xfrm flipH="1">
                <a:off x="3791572" y="5278507"/>
                <a:ext cx="124660" cy="125906"/>
              </a:xfrm>
              <a:prstGeom prst="ellipse">
                <a:avLst/>
              </a:prstGeom>
              <a:solidFill>
                <a:schemeClr val="bg1"/>
              </a:solidFill>
              <a:ln>
                <a:noFill/>
              </a:ln>
              <a:effectLst>
                <a:innerShdw dist="25400" dir="1704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37" name="表 36"/>
          <p:cNvGraphicFramePr>
            <a:graphicFrameLocks noGrp="1"/>
          </p:cNvGraphicFramePr>
          <p:nvPr>
            <p:extLst>
              <p:ext uri="{D42A27DB-BD31-4B8C-83A1-F6EECF244321}">
                <p14:modId xmlns:p14="http://schemas.microsoft.com/office/powerpoint/2010/main" val="3998653549"/>
              </p:ext>
            </p:extLst>
          </p:nvPr>
        </p:nvGraphicFramePr>
        <p:xfrm>
          <a:off x="3792252" y="2485706"/>
          <a:ext cx="4524164" cy="3619754"/>
        </p:xfrm>
        <a:graphic>
          <a:graphicData uri="http://schemas.openxmlformats.org/drawingml/2006/table">
            <a:tbl>
              <a:tblPr firstRow="1" bandRow="1">
                <a:tableStyleId>{5C22544A-7EE6-4342-B048-85BDC9FD1C3A}</a:tableStyleId>
              </a:tblPr>
              <a:tblGrid>
                <a:gridCol w="2262082">
                  <a:extLst>
                    <a:ext uri="{9D8B030D-6E8A-4147-A177-3AD203B41FA5}">
                      <a16:colId xmlns:a16="http://schemas.microsoft.com/office/drawing/2014/main" val="20000"/>
                    </a:ext>
                  </a:extLst>
                </a:gridCol>
                <a:gridCol w="2262082">
                  <a:extLst>
                    <a:ext uri="{9D8B030D-6E8A-4147-A177-3AD203B41FA5}">
                      <a16:colId xmlns:a16="http://schemas.microsoft.com/office/drawing/2014/main" val="20001"/>
                    </a:ext>
                  </a:extLst>
                </a:gridCol>
              </a:tblGrid>
              <a:tr h="5390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kern="1200" cap="none" normalizeH="0" baseline="0" dirty="0">
                          <a:ln>
                            <a:noFill/>
                          </a:ln>
                          <a:solidFill>
                            <a:schemeClr val="bg1"/>
                          </a:solidFill>
                          <a:effectLst/>
                          <a:latin typeface="HGPｺﾞｼｯｸE" pitchFamily="50" charset="-128"/>
                          <a:ea typeface="HGPｺﾞｼｯｸE" pitchFamily="50" charset="-128"/>
                          <a:cs typeface="+mn-cs"/>
                        </a:rPr>
                        <a:t>利点</a:t>
                      </a:r>
                    </a:p>
                  </a:txBody>
                  <a:tcPr anchor="ctr">
                    <a:solidFill>
                      <a:srgbClr val="5F9B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kern="1200" cap="none" normalizeH="0" baseline="0" dirty="0">
                          <a:ln>
                            <a:noFill/>
                          </a:ln>
                          <a:solidFill>
                            <a:schemeClr val="bg1"/>
                          </a:solidFill>
                          <a:effectLst/>
                          <a:latin typeface="HGPｺﾞｼｯｸE" pitchFamily="50" charset="-128"/>
                          <a:ea typeface="HGPｺﾞｼｯｸE" pitchFamily="50" charset="-128"/>
                          <a:cs typeface="+mn-cs"/>
                        </a:rPr>
                        <a:t>欠点</a:t>
                      </a:r>
                    </a:p>
                  </a:txBody>
                  <a:tcPr anchor="ctr">
                    <a:solidFill>
                      <a:srgbClr val="5F9BCD"/>
                    </a:solidFill>
                  </a:tcPr>
                </a:tc>
                <a:extLst>
                  <a:ext uri="{0D108BD9-81ED-4DB2-BD59-A6C34878D82A}">
                    <a16:rowId xmlns:a16="http://schemas.microsoft.com/office/drawing/2014/main" val="10000"/>
                  </a:ext>
                </a:extLst>
              </a:tr>
              <a:tr h="3080747">
                <a:tc>
                  <a:txBody>
                    <a:bodyPr/>
                    <a:lstStyle/>
                    <a:p>
                      <a:pPr marL="180975" indent="-180975" algn="l" defTabSz="914400" rtl="0" eaLnBrk="1" latinLnBrk="0" hangingPunct="1">
                        <a:spcBef>
                          <a:spcPts val="1200"/>
                        </a:spcBef>
                        <a:buFont typeface="Arial" pitchFamily="34" charset="0"/>
                        <a:buChar char="•"/>
                      </a:pPr>
                      <a:r>
                        <a:rPr kumimoji="1" lang="ja-JP" altLang="en-US" sz="1800" kern="1200" dirty="0">
                          <a:solidFill>
                            <a:schemeClr val="dk1"/>
                          </a:solidFill>
                          <a:latin typeface="HGPｺﾞｼｯｸE" pitchFamily="50" charset="-128"/>
                          <a:ea typeface="HGPｺﾞｼｯｸE" pitchFamily="50" charset="-128"/>
                          <a:cs typeface="+mn-cs"/>
                        </a:rPr>
                        <a:t>中央配管と同等の吸引圧</a:t>
                      </a:r>
                      <a:endParaRPr kumimoji="1" lang="en-US" altLang="ja-JP" sz="1800" kern="1200" dirty="0">
                        <a:solidFill>
                          <a:schemeClr val="dk1"/>
                        </a:solidFill>
                        <a:latin typeface="HGPｺﾞｼｯｸE" pitchFamily="50" charset="-128"/>
                        <a:ea typeface="HGPｺﾞｼｯｸE" pitchFamily="50" charset="-128"/>
                        <a:cs typeface="+mn-cs"/>
                      </a:endParaRPr>
                    </a:p>
                    <a:p>
                      <a:pPr marL="180975" indent="-180975" algn="l" defTabSz="914400" rtl="0" eaLnBrk="1" latinLnBrk="0" hangingPunct="1">
                        <a:spcBef>
                          <a:spcPts val="1200"/>
                        </a:spcBef>
                        <a:buFont typeface="Arial" pitchFamily="34" charset="0"/>
                        <a:buChar char="•"/>
                      </a:pPr>
                      <a:r>
                        <a:rPr kumimoji="1" lang="ja-JP" altLang="en-US" sz="1800" kern="1200" dirty="0">
                          <a:solidFill>
                            <a:schemeClr val="dk1"/>
                          </a:solidFill>
                          <a:latin typeface="HGPｺﾞｼｯｸE" pitchFamily="50" charset="-128"/>
                          <a:ea typeface="HGPｺﾞｼｯｸE" pitchFamily="50" charset="-128"/>
                          <a:cs typeface="+mn-cs"/>
                        </a:rPr>
                        <a:t>通常使用している吸引瓶を使用可能</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endParaRPr kumimoji="1" lang="ja-JP" altLang="en-US" sz="1800" u="none" strike="noStrike" kern="1200" cap="none" normalizeH="0" baseline="0" dirty="0">
                        <a:ln>
                          <a:noFill/>
                        </a:ln>
                        <a:solidFill>
                          <a:schemeClr val="dk1"/>
                        </a:solidFill>
                        <a:effectLst/>
                        <a:latin typeface="HGPｺﾞｼｯｸE" pitchFamily="50" charset="-128"/>
                        <a:ea typeface="HGPｺﾞｼｯｸE" pitchFamily="50" charset="-128"/>
                        <a:cs typeface="+mn-cs"/>
                      </a:endParaRPr>
                    </a:p>
                  </a:txBody>
                  <a:tcPr marT="216000">
                    <a:solidFill>
                      <a:srgbClr val="F4F6FA"/>
                    </a:solidFill>
                  </a:tcPr>
                </a:tc>
                <a:tc>
                  <a:txBody>
                    <a:bodyPr/>
                    <a:lstStyle/>
                    <a:p>
                      <a:pPr marL="180975" indent="-180975" algn="l" defTabSz="914400" rtl="0" eaLnBrk="1" latinLnBrk="0" hangingPunct="1">
                        <a:spcBef>
                          <a:spcPts val="1200"/>
                        </a:spcBef>
                        <a:buFont typeface="Arial" pitchFamily="34" charset="0"/>
                        <a:buChar char="•"/>
                      </a:pPr>
                      <a:r>
                        <a:rPr kumimoji="1" lang="ja-JP" altLang="en-US" sz="1800" kern="1200" dirty="0">
                          <a:solidFill>
                            <a:schemeClr val="dk1"/>
                          </a:solidFill>
                          <a:latin typeface="HGPｺﾞｼｯｸE" pitchFamily="50" charset="-128"/>
                          <a:ea typeface="HGPｺﾞｼｯｸE" pitchFamily="50" charset="-128"/>
                          <a:cs typeface="+mn-cs"/>
                        </a:rPr>
                        <a:t>大量の酸素を必要</a:t>
                      </a:r>
                      <a:endParaRPr kumimoji="1" lang="en-US" altLang="ja-JP" sz="1800" kern="1200" dirty="0">
                        <a:solidFill>
                          <a:schemeClr val="dk1"/>
                        </a:solidFill>
                        <a:latin typeface="HGPｺﾞｼｯｸE" pitchFamily="50" charset="-128"/>
                        <a:ea typeface="HGPｺﾞｼｯｸE" pitchFamily="50" charset="-128"/>
                        <a:cs typeface="+mn-cs"/>
                      </a:endParaRPr>
                    </a:p>
                    <a:p>
                      <a:pPr marL="180975" indent="-180975" algn="l" defTabSz="914400" rtl="0" eaLnBrk="1" latinLnBrk="0" hangingPunct="1">
                        <a:spcBef>
                          <a:spcPts val="1200"/>
                        </a:spcBef>
                        <a:buFont typeface="Arial" pitchFamily="34" charset="0"/>
                        <a:buChar char="•"/>
                      </a:pPr>
                      <a:r>
                        <a:rPr kumimoji="1" lang="ja-JP" altLang="en-US" sz="1800" kern="1200" dirty="0">
                          <a:solidFill>
                            <a:schemeClr val="dk1"/>
                          </a:solidFill>
                          <a:latin typeface="HGPｺﾞｼｯｸE" pitchFamily="50" charset="-128"/>
                          <a:ea typeface="HGPｺﾞｼｯｸE" pitchFamily="50" charset="-128"/>
                          <a:cs typeface="+mn-cs"/>
                        </a:rPr>
                        <a:t>室内の酸素濃度　上昇に伴い火気に注意</a:t>
                      </a:r>
                      <a:endParaRPr kumimoji="1" lang="en-US" altLang="ja-JP" sz="1800" kern="1200" dirty="0">
                        <a:solidFill>
                          <a:schemeClr val="dk1"/>
                        </a:solidFill>
                        <a:latin typeface="HGPｺﾞｼｯｸE" pitchFamily="50" charset="-128"/>
                        <a:ea typeface="HGPｺﾞｼｯｸE" pitchFamily="50" charset="-128"/>
                        <a:cs typeface="+mn-cs"/>
                      </a:endParaRPr>
                    </a:p>
                    <a:p>
                      <a:pPr marL="180975" indent="-180975" algn="l" defTabSz="914400" rtl="0" eaLnBrk="1" latinLnBrk="0" hangingPunct="1">
                        <a:spcBef>
                          <a:spcPts val="1200"/>
                        </a:spcBef>
                        <a:buFont typeface="Arial" pitchFamily="34" charset="0"/>
                        <a:buChar char="•"/>
                      </a:pPr>
                      <a:r>
                        <a:rPr kumimoji="1" lang="ja-JP" altLang="en-US" sz="1800" kern="1200" dirty="0">
                          <a:solidFill>
                            <a:schemeClr val="dk1"/>
                          </a:solidFill>
                          <a:latin typeface="HGPｺﾞｼｯｸE" pitchFamily="50" charset="-128"/>
                          <a:ea typeface="HGPｺﾞｼｯｸE" pitchFamily="50" charset="-128"/>
                          <a:cs typeface="+mn-cs"/>
                        </a:rPr>
                        <a:t>空気感染性の湿性生体物を吸引すると、周囲の環境が汚染される可能性</a:t>
                      </a:r>
                    </a:p>
                  </a:txBody>
                  <a:tcPr marT="216000">
                    <a:solidFill>
                      <a:srgbClr val="F4F6FA"/>
                    </a:solidFill>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25</a:t>
            </a:fld>
            <a:r>
              <a:rPr lang="en-US" altLang="ja-JP"/>
              <a:t> </a:t>
            </a:r>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p:txBody>
          <a:bodyPr>
            <a:normAutofit/>
          </a:bodyPr>
          <a:lstStyle/>
          <a:p>
            <a:pPr marL="90488"/>
            <a:r>
              <a:rPr lang="ja-JP" altLang="en-US" dirty="0">
                <a:latin typeface="HGP創英角ｺﾞｼｯｸUB" pitchFamily="50" charset="-128"/>
                <a:ea typeface="HGP創英角ｺﾞｼｯｸUB" pitchFamily="50" charset="-128"/>
              </a:rPr>
              <a:t>災害時の対応</a:t>
            </a:r>
          </a:p>
        </p:txBody>
      </p:sp>
      <p:grpSp>
        <p:nvGrpSpPr>
          <p:cNvPr id="3" name="グループ化 2"/>
          <p:cNvGrpSpPr/>
          <p:nvPr/>
        </p:nvGrpSpPr>
        <p:grpSpPr>
          <a:xfrm>
            <a:off x="719572" y="1304925"/>
            <a:ext cx="2412000" cy="1440000"/>
            <a:chOff x="719572" y="1484784"/>
            <a:chExt cx="2412000" cy="1440000"/>
          </a:xfrm>
        </p:grpSpPr>
        <p:sp>
          <p:nvSpPr>
            <p:cNvPr id="17" name="角丸四角形 16"/>
            <p:cNvSpPr/>
            <p:nvPr/>
          </p:nvSpPr>
          <p:spPr bwMode="auto">
            <a:xfrm>
              <a:off x="719572" y="1484784"/>
              <a:ext cx="2412000" cy="1440000"/>
            </a:xfrm>
            <a:prstGeom prst="roundRect">
              <a:avLst>
                <a:gd name="adj" fmla="val 623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lt1"/>
                  </a:solidFill>
                  <a:latin typeface="+mn-lt"/>
                  <a:ea typeface="+mn-ea"/>
                </a:rPr>
                <a:t>医療ガスを使用している患者の安全確保</a:t>
              </a:r>
              <a:endParaRPr lang="en-US" altLang="ja-JP" dirty="0">
                <a:solidFill>
                  <a:schemeClr val="lt1"/>
                </a:solidFill>
                <a:latin typeface="+mn-lt"/>
                <a:ea typeface="+mn-ea"/>
              </a:endParaRPr>
            </a:p>
          </p:txBody>
        </p:sp>
        <p:sp>
          <p:nvSpPr>
            <p:cNvPr id="15" name="角丸四角形 14"/>
            <p:cNvSpPr/>
            <p:nvPr/>
          </p:nvSpPr>
          <p:spPr bwMode="auto">
            <a:xfrm>
              <a:off x="755442" y="1520708"/>
              <a:ext cx="2340260" cy="1368152"/>
            </a:xfrm>
            <a:prstGeom prst="roundRect">
              <a:avLst>
                <a:gd name="adj" fmla="val 623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355600" indent="-355600" eaLnBrk="1" fontAlgn="auto" hangingPunct="1">
                <a:spcBef>
                  <a:spcPts val="0"/>
                </a:spcBef>
                <a:spcAft>
                  <a:spcPts val="0"/>
                </a:spcAft>
              </a:pPr>
              <a:r>
                <a:rPr lang="ja-JP" altLang="en-US" sz="2000" kern="0" dirty="0">
                  <a:solidFill>
                    <a:schemeClr val="tx2"/>
                  </a:solidFill>
                  <a:latin typeface="HGPｺﾞｼｯｸE" pitchFamily="50" charset="-128"/>
                  <a:ea typeface="HGPｺﾞｼｯｸE" pitchFamily="50" charset="-128"/>
                </a:rPr>
                <a:t>① 医療ガスを使用している患者の安全確保</a:t>
              </a:r>
              <a:endParaRPr lang="en-US" altLang="ja-JP" sz="2000" kern="0" dirty="0">
                <a:solidFill>
                  <a:schemeClr val="tx2"/>
                </a:solidFill>
                <a:latin typeface="HGPｺﾞｼｯｸE" pitchFamily="50" charset="-128"/>
                <a:ea typeface="HGPｺﾞｼｯｸE" pitchFamily="50" charset="-128"/>
              </a:endParaRPr>
            </a:p>
          </p:txBody>
        </p:sp>
      </p:grpSp>
      <p:grpSp>
        <p:nvGrpSpPr>
          <p:cNvPr id="26" name="グループ化 25"/>
          <p:cNvGrpSpPr/>
          <p:nvPr/>
        </p:nvGrpSpPr>
        <p:grpSpPr>
          <a:xfrm>
            <a:off x="3338803" y="1304925"/>
            <a:ext cx="2412000" cy="1440000"/>
            <a:chOff x="719572" y="1484784"/>
            <a:chExt cx="2412000" cy="1440000"/>
          </a:xfrm>
        </p:grpSpPr>
        <p:sp>
          <p:nvSpPr>
            <p:cNvPr id="27" name="角丸四角形 26"/>
            <p:cNvSpPr/>
            <p:nvPr/>
          </p:nvSpPr>
          <p:spPr bwMode="auto">
            <a:xfrm>
              <a:off x="719572" y="1484784"/>
              <a:ext cx="2412000" cy="1440000"/>
            </a:xfrm>
            <a:prstGeom prst="roundRect">
              <a:avLst>
                <a:gd name="adj" fmla="val 623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91440" bIns="45720" numCol="1" spcCol="0" rtlCol="0" fromWordArt="0" anchor="ctr" anchorCtr="0" forceAA="0" compatLnSpc="1">
              <a:prstTxWarp prst="textNoShape">
                <a:avLst/>
              </a:prstTxWarp>
              <a:noAutofit/>
            </a:bodyPr>
            <a:lstStyle/>
            <a:p>
              <a:pPr algn="ctr"/>
              <a:r>
                <a:rPr lang="ja-JP" altLang="en-US" dirty="0">
                  <a:solidFill>
                    <a:schemeClr val="lt1"/>
                  </a:solidFill>
                  <a:latin typeface="+mn-lt"/>
                  <a:ea typeface="+mn-ea"/>
                </a:rPr>
                <a:t>医療ガスを使用している患者の安全確保</a:t>
              </a:r>
              <a:endParaRPr lang="en-US" altLang="ja-JP" dirty="0">
                <a:solidFill>
                  <a:schemeClr val="lt1"/>
                </a:solidFill>
                <a:latin typeface="+mn-lt"/>
                <a:ea typeface="+mn-ea"/>
              </a:endParaRPr>
            </a:p>
          </p:txBody>
        </p:sp>
        <p:sp>
          <p:nvSpPr>
            <p:cNvPr id="28" name="角丸四角形 27"/>
            <p:cNvSpPr/>
            <p:nvPr/>
          </p:nvSpPr>
          <p:spPr bwMode="auto">
            <a:xfrm>
              <a:off x="755442" y="1520708"/>
              <a:ext cx="2340260" cy="1368152"/>
            </a:xfrm>
            <a:prstGeom prst="roundRect">
              <a:avLst>
                <a:gd name="adj" fmla="val 623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355600" indent="-355600" eaLnBrk="1" fontAlgn="auto" hangingPunct="1">
                <a:spcBef>
                  <a:spcPts val="0"/>
                </a:spcBef>
                <a:spcAft>
                  <a:spcPts val="0"/>
                </a:spcAft>
              </a:pPr>
              <a:r>
                <a:rPr lang="ja-JP" altLang="en-US" sz="2000" kern="0" dirty="0">
                  <a:solidFill>
                    <a:schemeClr val="tx2"/>
                  </a:solidFill>
                  <a:latin typeface="HGPｺﾞｼｯｸE" pitchFamily="50" charset="-128"/>
                  <a:ea typeface="HGPｺﾞｼｯｸE" pitchFamily="50" charset="-128"/>
                </a:rPr>
                <a:t>② 医療ガス供給設備の緊急点検の実施</a:t>
              </a:r>
            </a:p>
          </p:txBody>
        </p:sp>
      </p:grpSp>
      <p:grpSp>
        <p:nvGrpSpPr>
          <p:cNvPr id="29" name="グループ化 28"/>
          <p:cNvGrpSpPr/>
          <p:nvPr/>
        </p:nvGrpSpPr>
        <p:grpSpPr>
          <a:xfrm>
            <a:off x="5958035" y="1304925"/>
            <a:ext cx="2412000" cy="1440000"/>
            <a:chOff x="719572" y="1484784"/>
            <a:chExt cx="2412000" cy="1440000"/>
          </a:xfrm>
        </p:grpSpPr>
        <p:sp>
          <p:nvSpPr>
            <p:cNvPr id="30" name="角丸四角形 29"/>
            <p:cNvSpPr/>
            <p:nvPr/>
          </p:nvSpPr>
          <p:spPr bwMode="auto">
            <a:xfrm>
              <a:off x="719572" y="1484784"/>
              <a:ext cx="2412000" cy="1440000"/>
            </a:xfrm>
            <a:prstGeom prst="roundRect">
              <a:avLst>
                <a:gd name="adj" fmla="val 623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lt1"/>
                  </a:solidFill>
                  <a:latin typeface="+mn-lt"/>
                  <a:ea typeface="+mn-ea"/>
                </a:rPr>
                <a:t>医療ガスを使用している患者の安全確保</a:t>
              </a:r>
              <a:endParaRPr lang="en-US" altLang="ja-JP" dirty="0">
                <a:solidFill>
                  <a:schemeClr val="lt1"/>
                </a:solidFill>
                <a:latin typeface="+mn-lt"/>
                <a:ea typeface="+mn-ea"/>
              </a:endParaRPr>
            </a:p>
          </p:txBody>
        </p:sp>
        <p:sp>
          <p:nvSpPr>
            <p:cNvPr id="31" name="角丸四角形 30"/>
            <p:cNvSpPr/>
            <p:nvPr/>
          </p:nvSpPr>
          <p:spPr bwMode="auto">
            <a:xfrm>
              <a:off x="755442" y="1520708"/>
              <a:ext cx="2340260" cy="1368152"/>
            </a:xfrm>
            <a:prstGeom prst="roundRect">
              <a:avLst>
                <a:gd name="adj" fmla="val 623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355600" indent="-355600" eaLnBrk="1" fontAlgn="auto" hangingPunct="1">
                <a:spcBef>
                  <a:spcPts val="0"/>
                </a:spcBef>
                <a:spcAft>
                  <a:spcPts val="0"/>
                </a:spcAft>
                <a:tabLst>
                  <a:tab pos="444500" algn="l"/>
                </a:tabLst>
              </a:pPr>
              <a:r>
                <a:rPr lang="ja-JP" altLang="en-US" sz="2000" kern="0" dirty="0">
                  <a:solidFill>
                    <a:schemeClr val="tx2"/>
                  </a:solidFill>
                  <a:latin typeface="HGPｺﾞｼｯｸE" pitchFamily="50" charset="-128"/>
                  <a:ea typeface="HGPｺﾞｼｯｸE" pitchFamily="50" charset="-128"/>
                </a:rPr>
                <a:t>③ 病院内の　　　　酸素備蓄量の　　確認</a:t>
              </a:r>
            </a:p>
          </p:txBody>
        </p:sp>
      </p:grpSp>
      <p:grpSp>
        <p:nvGrpSpPr>
          <p:cNvPr id="4" name="グループ化 3"/>
          <p:cNvGrpSpPr/>
          <p:nvPr/>
        </p:nvGrpSpPr>
        <p:grpSpPr>
          <a:xfrm>
            <a:off x="715030" y="2997157"/>
            <a:ext cx="7650463" cy="1440000"/>
            <a:chOff x="719572" y="2924784"/>
            <a:chExt cx="7650463" cy="1440000"/>
          </a:xfrm>
        </p:grpSpPr>
        <p:grpSp>
          <p:nvGrpSpPr>
            <p:cNvPr id="32" name="グループ化 31"/>
            <p:cNvGrpSpPr/>
            <p:nvPr/>
          </p:nvGrpSpPr>
          <p:grpSpPr>
            <a:xfrm>
              <a:off x="719572" y="2924784"/>
              <a:ext cx="2412000" cy="1440000"/>
              <a:chOff x="719572" y="1484784"/>
              <a:chExt cx="2412000" cy="1440000"/>
            </a:xfrm>
          </p:grpSpPr>
          <p:sp>
            <p:nvSpPr>
              <p:cNvPr id="33" name="角丸四角形 32"/>
              <p:cNvSpPr/>
              <p:nvPr/>
            </p:nvSpPr>
            <p:spPr bwMode="auto">
              <a:xfrm>
                <a:off x="719572" y="1484784"/>
                <a:ext cx="2412000" cy="1440000"/>
              </a:xfrm>
              <a:prstGeom prst="roundRect">
                <a:avLst>
                  <a:gd name="adj" fmla="val 623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lt1"/>
                    </a:solidFill>
                    <a:latin typeface="+mn-lt"/>
                    <a:ea typeface="+mn-ea"/>
                  </a:rPr>
                  <a:t>医療ガスを使用している患者の安全確保</a:t>
                </a:r>
                <a:endParaRPr lang="en-US" altLang="ja-JP" dirty="0">
                  <a:solidFill>
                    <a:schemeClr val="lt1"/>
                  </a:solidFill>
                  <a:latin typeface="+mn-lt"/>
                  <a:ea typeface="+mn-ea"/>
                </a:endParaRPr>
              </a:p>
            </p:txBody>
          </p:sp>
          <p:sp>
            <p:nvSpPr>
              <p:cNvPr id="34" name="角丸四角形 33"/>
              <p:cNvSpPr/>
              <p:nvPr/>
            </p:nvSpPr>
            <p:spPr bwMode="auto">
              <a:xfrm>
                <a:off x="755442" y="1520708"/>
                <a:ext cx="2340260" cy="1368152"/>
              </a:xfrm>
              <a:prstGeom prst="roundRect">
                <a:avLst>
                  <a:gd name="adj" fmla="val 623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355600" indent="-355600" eaLnBrk="1" fontAlgn="auto" hangingPunct="1">
                  <a:spcBef>
                    <a:spcPts val="0"/>
                  </a:spcBef>
                  <a:spcAft>
                    <a:spcPts val="0"/>
                  </a:spcAft>
                </a:pPr>
                <a:r>
                  <a:rPr lang="ja-JP" altLang="en-US" sz="2000" kern="0" dirty="0">
                    <a:solidFill>
                      <a:schemeClr val="tx2"/>
                    </a:solidFill>
                    <a:latin typeface="HGPｺﾞｼｯｸE" pitchFamily="50" charset="-128"/>
                    <a:ea typeface="HGPｺﾞｼｯｸE" pitchFamily="50" charset="-128"/>
                  </a:rPr>
                  <a:t>④ 予想酸素使用量の把握</a:t>
                </a:r>
              </a:p>
            </p:txBody>
          </p:sp>
        </p:grpSp>
        <p:grpSp>
          <p:nvGrpSpPr>
            <p:cNvPr id="35" name="グループ化 34"/>
            <p:cNvGrpSpPr/>
            <p:nvPr/>
          </p:nvGrpSpPr>
          <p:grpSpPr>
            <a:xfrm>
              <a:off x="3338803" y="2924784"/>
              <a:ext cx="2412000" cy="1440000"/>
              <a:chOff x="719572" y="1484784"/>
              <a:chExt cx="2412000" cy="1440000"/>
            </a:xfrm>
          </p:grpSpPr>
          <p:sp>
            <p:nvSpPr>
              <p:cNvPr id="36" name="角丸四角形 35"/>
              <p:cNvSpPr/>
              <p:nvPr/>
            </p:nvSpPr>
            <p:spPr bwMode="auto">
              <a:xfrm>
                <a:off x="719572" y="1484784"/>
                <a:ext cx="2412000" cy="1440000"/>
              </a:xfrm>
              <a:prstGeom prst="roundRect">
                <a:avLst>
                  <a:gd name="adj" fmla="val 623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lt1"/>
                    </a:solidFill>
                    <a:latin typeface="+mn-lt"/>
                    <a:ea typeface="+mn-ea"/>
                  </a:rPr>
                  <a:t>医療ガスを使用している患者の安全確保</a:t>
                </a:r>
                <a:endParaRPr lang="en-US" altLang="ja-JP" dirty="0">
                  <a:solidFill>
                    <a:schemeClr val="lt1"/>
                  </a:solidFill>
                  <a:latin typeface="+mn-lt"/>
                  <a:ea typeface="+mn-ea"/>
                </a:endParaRPr>
              </a:p>
            </p:txBody>
          </p:sp>
          <p:sp>
            <p:nvSpPr>
              <p:cNvPr id="37" name="角丸四角形 36"/>
              <p:cNvSpPr/>
              <p:nvPr/>
            </p:nvSpPr>
            <p:spPr bwMode="auto">
              <a:xfrm>
                <a:off x="755442" y="1520708"/>
                <a:ext cx="2340260" cy="1368152"/>
              </a:xfrm>
              <a:prstGeom prst="roundRect">
                <a:avLst>
                  <a:gd name="adj" fmla="val 623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355600" indent="-355600" eaLnBrk="1" fontAlgn="auto" hangingPunct="1">
                  <a:spcBef>
                    <a:spcPts val="0"/>
                  </a:spcBef>
                  <a:spcAft>
                    <a:spcPts val="0"/>
                  </a:spcAft>
                </a:pPr>
                <a:r>
                  <a:rPr lang="ja-JP" altLang="en-US" sz="2000" kern="0" dirty="0">
                    <a:solidFill>
                      <a:schemeClr val="tx2"/>
                    </a:solidFill>
                    <a:latin typeface="HGPｺﾞｼｯｸE" pitchFamily="50" charset="-128"/>
                    <a:ea typeface="HGPｺﾞｼｯｸE" pitchFamily="50" charset="-128"/>
                  </a:rPr>
                  <a:t>⑤ 酸素供給見込みの確認</a:t>
                </a:r>
              </a:p>
            </p:txBody>
          </p:sp>
        </p:grpSp>
        <p:grpSp>
          <p:nvGrpSpPr>
            <p:cNvPr id="38" name="グループ化 37"/>
            <p:cNvGrpSpPr/>
            <p:nvPr/>
          </p:nvGrpSpPr>
          <p:grpSpPr>
            <a:xfrm>
              <a:off x="5958035" y="2924784"/>
              <a:ext cx="2412000" cy="1440000"/>
              <a:chOff x="719572" y="1484784"/>
              <a:chExt cx="2412000" cy="1440000"/>
            </a:xfrm>
          </p:grpSpPr>
          <p:sp>
            <p:nvSpPr>
              <p:cNvPr id="39" name="角丸四角形 38"/>
              <p:cNvSpPr/>
              <p:nvPr/>
            </p:nvSpPr>
            <p:spPr bwMode="auto">
              <a:xfrm>
                <a:off x="719572" y="1484784"/>
                <a:ext cx="2412000" cy="1440000"/>
              </a:xfrm>
              <a:prstGeom prst="roundRect">
                <a:avLst>
                  <a:gd name="adj" fmla="val 623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lt1"/>
                    </a:solidFill>
                    <a:latin typeface="+mn-lt"/>
                    <a:ea typeface="+mn-ea"/>
                  </a:rPr>
                  <a:t>医療ガスを使用している患者の安全確保</a:t>
                </a:r>
                <a:endParaRPr lang="en-US" altLang="ja-JP" dirty="0">
                  <a:solidFill>
                    <a:schemeClr val="lt1"/>
                  </a:solidFill>
                  <a:latin typeface="+mn-lt"/>
                  <a:ea typeface="+mn-ea"/>
                </a:endParaRPr>
              </a:p>
            </p:txBody>
          </p:sp>
          <p:sp>
            <p:nvSpPr>
              <p:cNvPr id="40" name="角丸四角形 39"/>
              <p:cNvSpPr/>
              <p:nvPr/>
            </p:nvSpPr>
            <p:spPr bwMode="auto">
              <a:xfrm>
                <a:off x="755442" y="1520708"/>
                <a:ext cx="2340260" cy="1368152"/>
              </a:xfrm>
              <a:prstGeom prst="roundRect">
                <a:avLst>
                  <a:gd name="adj" fmla="val 623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355600" indent="-355600" eaLnBrk="1" fontAlgn="auto" hangingPunct="1">
                  <a:spcBef>
                    <a:spcPts val="0"/>
                  </a:spcBef>
                  <a:spcAft>
                    <a:spcPts val="0"/>
                  </a:spcAft>
                </a:pPr>
                <a:r>
                  <a:rPr lang="ja-JP" altLang="en-US" sz="2000" kern="0" dirty="0">
                    <a:solidFill>
                      <a:schemeClr val="tx2"/>
                    </a:solidFill>
                    <a:latin typeface="HGPｺﾞｼｯｸE" pitchFamily="50" charset="-128"/>
                    <a:ea typeface="HGPｺﾞｼｯｸE" pitchFamily="50" charset="-128"/>
                  </a:rPr>
                  <a:t>⑥ 酸素の節約</a:t>
                </a:r>
              </a:p>
            </p:txBody>
          </p:sp>
        </p:grpSp>
      </p:grpSp>
      <p:grpSp>
        <p:nvGrpSpPr>
          <p:cNvPr id="41" name="グループ化 40"/>
          <p:cNvGrpSpPr/>
          <p:nvPr/>
        </p:nvGrpSpPr>
        <p:grpSpPr>
          <a:xfrm>
            <a:off x="719572" y="4581449"/>
            <a:ext cx="7650463" cy="1440000"/>
            <a:chOff x="719572" y="2924784"/>
            <a:chExt cx="7650463" cy="1440000"/>
          </a:xfrm>
        </p:grpSpPr>
        <p:grpSp>
          <p:nvGrpSpPr>
            <p:cNvPr id="42" name="グループ化 41"/>
            <p:cNvGrpSpPr/>
            <p:nvPr/>
          </p:nvGrpSpPr>
          <p:grpSpPr>
            <a:xfrm>
              <a:off x="719572" y="2924784"/>
              <a:ext cx="2412000" cy="1440000"/>
              <a:chOff x="719572" y="1484784"/>
              <a:chExt cx="2412000" cy="1440000"/>
            </a:xfrm>
          </p:grpSpPr>
          <p:sp>
            <p:nvSpPr>
              <p:cNvPr id="49" name="角丸四角形 48"/>
              <p:cNvSpPr/>
              <p:nvPr/>
            </p:nvSpPr>
            <p:spPr bwMode="auto">
              <a:xfrm>
                <a:off x="719572" y="1484784"/>
                <a:ext cx="2412000" cy="1440000"/>
              </a:xfrm>
              <a:prstGeom prst="roundRect">
                <a:avLst>
                  <a:gd name="adj" fmla="val 623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a:solidFill>
                      <a:schemeClr val="lt1"/>
                    </a:solidFill>
                    <a:latin typeface="+mn-lt"/>
                    <a:ea typeface="+mn-ea"/>
                  </a:rPr>
                  <a:t>医療ガスを使用している患者の安全確保</a:t>
                </a:r>
                <a:endParaRPr lang="en-US" altLang="ja-JP" sz="2000" dirty="0">
                  <a:solidFill>
                    <a:schemeClr val="lt1"/>
                  </a:solidFill>
                  <a:latin typeface="+mn-lt"/>
                  <a:ea typeface="+mn-ea"/>
                </a:endParaRPr>
              </a:p>
            </p:txBody>
          </p:sp>
          <p:sp>
            <p:nvSpPr>
              <p:cNvPr id="50" name="角丸四角形 49"/>
              <p:cNvSpPr/>
              <p:nvPr/>
            </p:nvSpPr>
            <p:spPr bwMode="auto">
              <a:xfrm>
                <a:off x="755442" y="1520708"/>
                <a:ext cx="2340260" cy="1368152"/>
              </a:xfrm>
              <a:prstGeom prst="roundRect">
                <a:avLst>
                  <a:gd name="adj" fmla="val 623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355600" indent="-355600" eaLnBrk="1" fontAlgn="auto" hangingPunct="1">
                  <a:spcBef>
                    <a:spcPts val="0"/>
                  </a:spcBef>
                  <a:spcAft>
                    <a:spcPts val="0"/>
                  </a:spcAft>
                </a:pPr>
                <a:r>
                  <a:rPr lang="ja-JP" altLang="en-US" sz="2000" kern="0" dirty="0">
                    <a:solidFill>
                      <a:schemeClr val="tx2"/>
                    </a:solidFill>
                    <a:latin typeface="HGPｺﾞｼｯｸE" pitchFamily="50" charset="-128"/>
                    <a:ea typeface="HGPｺﾞｼｯｸE" pitchFamily="50" charset="-128"/>
                  </a:rPr>
                  <a:t>⑦ 酸素途絶時の　対応</a:t>
                </a:r>
              </a:p>
            </p:txBody>
          </p:sp>
        </p:grpSp>
        <p:grpSp>
          <p:nvGrpSpPr>
            <p:cNvPr id="43" name="グループ化 42"/>
            <p:cNvGrpSpPr/>
            <p:nvPr/>
          </p:nvGrpSpPr>
          <p:grpSpPr>
            <a:xfrm>
              <a:off x="3338803" y="2924784"/>
              <a:ext cx="2412000" cy="1440000"/>
              <a:chOff x="719572" y="1484784"/>
              <a:chExt cx="2412000" cy="1440000"/>
            </a:xfrm>
          </p:grpSpPr>
          <p:sp>
            <p:nvSpPr>
              <p:cNvPr id="47" name="角丸四角形 46"/>
              <p:cNvSpPr/>
              <p:nvPr/>
            </p:nvSpPr>
            <p:spPr bwMode="auto">
              <a:xfrm>
                <a:off x="719572" y="1484784"/>
                <a:ext cx="2412000" cy="1440000"/>
              </a:xfrm>
              <a:prstGeom prst="roundRect">
                <a:avLst>
                  <a:gd name="adj" fmla="val 623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a:solidFill>
                      <a:schemeClr val="lt1"/>
                    </a:solidFill>
                    <a:latin typeface="+mn-lt"/>
                    <a:ea typeface="+mn-ea"/>
                  </a:rPr>
                  <a:t>医療ガスを使用している患者の安全確保</a:t>
                </a:r>
                <a:endParaRPr lang="en-US" altLang="ja-JP" sz="2000" dirty="0">
                  <a:solidFill>
                    <a:schemeClr val="lt1"/>
                  </a:solidFill>
                  <a:latin typeface="+mn-lt"/>
                  <a:ea typeface="+mn-ea"/>
                </a:endParaRPr>
              </a:p>
            </p:txBody>
          </p:sp>
          <p:sp>
            <p:nvSpPr>
              <p:cNvPr id="48" name="角丸四角形 47"/>
              <p:cNvSpPr/>
              <p:nvPr/>
            </p:nvSpPr>
            <p:spPr bwMode="auto">
              <a:xfrm>
                <a:off x="755442" y="1520708"/>
                <a:ext cx="2340260" cy="1368152"/>
              </a:xfrm>
              <a:prstGeom prst="roundRect">
                <a:avLst>
                  <a:gd name="adj" fmla="val 623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355600" indent="-355600" eaLnBrk="1" fontAlgn="auto" hangingPunct="1">
                  <a:spcBef>
                    <a:spcPts val="0"/>
                  </a:spcBef>
                  <a:spcAft>
                    <a:spcPts val="0"/>
                  </a:spcAft>
                </a:pPr>
                <a:r>
                  <a:rPr lang="ja-JP" altLang="en-US" sz="2000" kern="0" dirty="0">
                    <a:solidFill>
                      <a:schemeClr val="tx2"/>
                    </a:solidFill>
                    <a:latin typeface="HGPｺﾞｼｯｸE" pitchFamily="50" charset="-128"/>
                    <a:ea typeface="HGPｺﾞｼｯｸE" pitchFamily="50" charset="-128"/>
                  </a:rPr>
                  <a:t>⑧ </a:t>
                </a:r>
                <a:r>
                  <a:rPr lang="zh-TW" altLang="en-US" sz="2000" kern="0" dirty="0">
                    <a:solidFill>
                      <a:schemeClr val="tx2"/>
                    </a:solidFill>
                    <a:latin typeface="HGPｺﾞｼｯｸE" pitchFamily="50" charset="-128"/>
                    <a:ea typeface="HGPｺﾞｼｯｸE" pitchFamily="50" charset="-128"/>
                  </a:rPr>
                  <a:t>集団災害用</a:t>
                </a:r>
                <a:endParaRPr lang="en-US" altLang="zh-TW" sz="2000" kern="0" dirty="0">
                  <a:solidFill>
                    <a:schemeClr val="tx2"/>
                  </a:solidFill>
                  <a:latin typeface="HGPｺﾞｼｯｸE" pitchFamily="50" charset="-128"/>
                  <a:ea typeface="HGPｺﾞｼｯｸE" pitchFamily="50" charset="-128"/>
                </a:endParaRPr>
              </a:p>
              <a:p>
                <a:pPr marL="355600" indent="-355600" eaLnBrk="1" fontAlgn="auto" hangingPunct="1">
                  <a:spcBef>
                    <a:spcPts val="0"/>
                  </a:spcBef>
                  <a:spcAft>
                    <a:spcPts val="0"/>
                  </a:spcAft>
                </a:pPr>
                <a:r>
                  <a:rPr lang="ja-JP" altLang="en-US" sz="2000" kern="0" dirty="0">
                    <a:solidFill>
                      <a:schemeClr val="tx2"/>
                    </a:solidFill>
                    <a:latin typeface="HGPｺﾞｼｯｸE" pitchFamily="50" charset="-128"/>
                    <a:ea typeface="HGPｺﾞｼｯｸE" pitchFamily="50" charset="-128"/>
                  </a:rPr>
                  <a:t>　　</a:t>
                </a:r>
                <a:r>
                  <a:rPr lang="zh-TW" altLang="en-US" sz="2000" kern="0" dirty="0">
                    <a:solidFill>
                      <a:schemeClr val="tx2"/>
                    </a:solidFill>
                    <a:latin typeface="HGPｺﾞｼｯｸE" pitchFamily="50" charset="-128"/>
                    <a:ea typeface="HGPｺﾞｼｯｸE" pitchFamily="50" charset="-128"/>
                  </a:rPr>
                  <a:t>酸素吸入器</a:t>
                </a:r>
                <a:endParaRPr lang="ja-JP" altLang="en-US" sz="2000" kern="0" dirty="0">
                  <a:solidFill>
                    <a:schemeClr val="tx2"/>
                  </a:solidFill>
                  <a:latin typeface="HGPｺﾞｼｯｸE" pitchFamily="50" charset="-128"/>
                  <a:ea typeface="HGPｺﾞｼｯｸE" pitchFamily="50" charset="-128"/>
                </a:endParaRPr>
              </a:p>
            </p:txBody>
          </p:sp>
        </p:grpSp>
        <p:grpSp>
          <p:nvGrpSpPr>
            <p:cNvPr id="44" name="グループ化 43"/>
            <p:cNvGrpSpPr/>
            <p:nvPr/>
          </p:nvGrpSpPr>
          <p:grpSpPr>
            <a:xfrm>
              <a:off x="5958035" y="2924784"/>
              <a:ext cx="2412000" cy="1440000"/>
              <a:chOff x="719572" y="1484784"/>
              <a:chExt cx="2412000" cy="1440000"/>
            </a:xfrm>
          </p:grpSpPr>
          <p:sp>
            <p:nvSpPr>
              <p:cNvPr id="45" name="角丸四角形 44"/>
              <p:cNvSpPr/>
              <p:nvPr/>
            </p:nvSpPr>
            <p:spPr bwMode="auto">
              <a:xfrm>
                <a:off x="719572" y="1484784"/>
                <a:ext cx="2412000" cy="1440000"/>
              </a:xfrm>
              <a:prstGeom prst="roundRect">
                <a:avLst>
                  <a:gd name="adj" fmla="val 6234"/>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a:solidFill>
                      <a:schemeClr val="lt1"/>
                    </a:solidFill>
                    <a:latin typeface="+mn-lt"/>
                    <a:ea typeface="+mn-ea"/>
                  </a:rPr>
                  <a:t>医療ガスを使用している患者の安全確保</a:t>
                </a:r>
                <a:endParaRPr lang="en-US" altLang="ja-JP" sz="2000" dirty="0">
                  <a:solidFill>
                    <a:schemeClr val="lt1"/>
                  </a:solidFill>
                  <a:latin typeface="+mn-lt"/>
                  <a:ea typeface="+mn-ea"/>
                </a:endParaRPr>
              </a:p>
            </p:txBody>
          </p:sp>
          <p:sp>
            <p:nvSpPr>
              <p:cNvPr id="46" name="角丸四角形 45"/>
              <p:cNvSpPr/>
              <p:nvPr/>
            </p:nvSpPr>
            <p:spPr bwMode="auto">
              <a:xfrm>
                <a:off x="755442" y="1520708"/>
                <a:ext cx="2340260" cy="1368152"/>
              </a:xfrm>
              <a:prstGeom prst="roundRect">
                <a:avLst>
                  <a:gd name="adj" fmla="val 6234"/>
                </a:avLst>
              </a:prstGeom>
              <a:solidFill>
                <a:srgbClr val="DDF2FF"/>
              </a:solidFill>
              <a:ln w="12700" cap="flat" cmpd="sng" algn="ctr">
                <a:noFill/>
                <a:prstDash val="soli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355600" indent="-355600" eaLnBrk="1" fontAlgn="auto" hangingPunct="1">
                  <a:spcBef>
                    <a:spcPts val="0"/>
                  </a:spcBef>
                  <a:spcAft>
                    <a:spcPts val="0"/>
                  </a:spcAft>
                </a:pPr>
                <a:r>
                  <a:rPr lang="ja-JP" altLang="en-US" sz="2000" kern="0" dirty="0">
                    <a:solidFill>
                      <a:schemeClr val="tx2"/>
                    </a:solidFill>
                    <a:latin typeface="HGPｺﾞｼｯｸE" pitchFamily="50" charset="-128"/>
                    <a:ea typeface="HGPｺﾞｼｯｸE" pitchFamily="50" charset="-128"/>
                  </a:rPr>
                  <a:t>⑨ 緊急時シャットオフバルブの閉鎖、開放</a:t>
                </a:r>
              </a:p>
            </p:txBody>
          </p:sp>
        </p:grpSp>
      </p:grpSp>
      <p:sp>
        <p:nvSpPr>
          <p:cNvPr id="6" name="スライド番号プレースホルダー 5"/>
          <p:cNvSpPr>
            <a:spLocks noGrp="1"/>
          </p:cNvSpPr>
          <p:nvPr>
            <p:ph type="sldNum" sz="quarter" idx="4"/>
          </p:nvPr>
        </p:nvSpPr>
        <p:spPr/>
        <p:txBody>
          <a:bodyPr/>
          <a:lstStyle/>
          <a:p>
            <a:r>
              <a:rPr lang="en-US" altLang="ja-JP"/>
              <a:t> </a:t>
            </a:r>
            <a:fld id="{90E175E1-062F-4F25-BA66-D77C2BA6B6E9}" type="slidenum">
              <a:rPr lang="ja-JP" altLang="en-US" smtClean="0"/>
              <a:pPr/>
              <a:t>26</a:t>
            </a:fld>
            <a:r>
              <a:rPr lang="en-US" altLang="ja-JP"/>
              <a:t> </a:t>
            </a:r>
            <a:endParaRPr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27</a:t>
            </a:fld>
            <a:r>
              <a:rPr lang="en-US" altLang="ja-JP"/>
              <a:t> </a:t>
            </a:r>
            <a:endParaRPr lang="ja-JP" altLang="en-US" dirty="0"/>
          </a:p>
        </p:txBody>
      </p:sp>
      <p:grpSp>
        <p:nvGrpSpPr>
          <p:cNvPr id="8" name="グループ化 7"/>
          <p:cNvGrpSpPr/>
          <p:nvPr/>
        </p:nvGrpSpPr>
        <p:grpSpPr>
          <a:xfrm>
            <a:off x="1763688" y="2286000"/>
            <a:ext cx="5598245" cy="1694086"/>
            <a:chOff x="2514599" y="2286000"/>
            <a:chExt cx="4898565" cy="1694086"/>
          </a:xfrm>
        </p:grpSpPr>
        <p:sp>
          <p:nvSpPr>
            <p:cNvPr id="9" name="角丸四角形 8"/>
            <p:cNvSpPr/>
            <p:nvPr/>
          </p:nvSpPr>
          <p:spPr>
            <a:xfrm>
              <a:off x="2514599" y="2286000"/>
              <a:ext cx="4898565" cy="1694086"/>
            </a:xfrm>
            <a:prstGeom prst="roundRect">
              <a:avLst>
                <a:gd name="adj" fmla="val 3132"/>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 name="角丸四角形 9"/>
            <p:cNvSpPr/>
            <p:nvPr/>
          </p:nvSpPr>
          <p:spPr>
            <a:xfrm>
              <a:off x="2599089" y="2384461"/>
              <a:ext cx="4729585" cy="1497164"/>
            </a:xfrm>
            <a:prstGeom prst="roundRect">
              <a:avLst>
                <a:gd name="adj" fmla="val 4423"/>
              </a:avLst>
            </a:prstGeom>
            <a:solidFill>
              <a:srgbClr val="DDF2FF"/>
            </a:solidFill>
            <a:ln w="12700" cap="flat" cmpd="sng" algn="ctr">
              <a:noFill/>
              <a:prstDash val="solid"/>
            </a:ln>
            <a:effectLst/>
          </p:spPr>
          <p:txBody>
            <a:bodyPr rot="0" spcFirstLastPara="0" vertOverflow="overflow" horzOverflow="overflow" vert="horz" wrap="square" lIns="72000" tIns="45720" rIns="0" bIns="45720" numCol="1" spcCol="0" rtlCol="0" fromWordArt="0" anchor="ctr" anchorCtr="0" forceAA="0" compatLnSpc="1">
              <a:prstTxWarp prst="textNoShape">
                <a:avLst/>
              </a:prstTxWarp>
              <a:noAutofit/>
            </a:bodyPr>
            <a:lstStyle/>
            <a:p>
              <a:pPr marL="622300" indent="-622300" eaLnBrk="1" hangingPunct="1"/>
              <a:r>
                <a:rPr lang="ja-JP" altLang="en-US" sz="3600" dirty="0">
                  <a:solidFill>
                    <a:srgbClr val="1F497D"/>
                  </a:solidFill>
                  <a:latin typeface="HGP創英角ｺﾞｼｯｸUB" pitchFamily="50" charset="-128"/>
                  <a:ea typeface="HGP創英角ｺﾞｼｯｸUB" pitchFamily="50" charset="-128"/>
                  <a:cs typeface="+mj-cs"/>
                </a:rPr>
                <a:t>① 医療ガスを使用している患者の安全確保</a:t>
              </a:r>
              <a:endParaRPr lang="en-US" altLang="ja-JP" sz="3600" dirty="0">
                <a:solidFill>
                  <a:srgbClr val="1F497D"/>
                </a:solidFill>
                <a:latin typeface="HGP創英角ｺﾞｼｯｸUB" pitchFamily="50" charset="-128"/>
                <a:ea typeface="HGP創英角ｺﾞｼｯｸUB" pitchFamily="50" charset="-128"/>
                <a:cs typeface="+mj-cs"/>
              </a:endParaRPr>
            </a:p>
          </p:txBody>
        </p:sp>
      </p:grpSp>
    </p:spTree>
    <p:extLst>
      <p:ext uri="{BB962C8B-B14F-4D97-AF65-F5344CB8AC3E}">
        <p14:creationId xmlns:p14="http://schemas.microsoft.com/office/powerpoint/2010/main" val="789854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755576" y="1484784"/>
            <a:ext cx="7632848" cy="938528"/>
            <a:chOff x="755576" y="1484784"/>
            <a:chExt cx="7632848" cy="938528"/>
          </a:xfrm>
        </p:grpSpPr>
        <p:sp>
          <p:nvSpPr>
            <p:cNvPr id="34" name="角丸四角形 33"/>
            <p:cNvSpPr/>
            <p:nvPr/>
          </p:nvSpPr>
          <p:spPr bwMode="auto">
            <a:xfrm>
              <a:off x="755576" y="1484784"/>
              <a:ext cx="7632848"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35" name="Text Box 9"/>
            <p:cNvSpPr txBox="1">
              <a:spLocks noChangeArrowheads="1"/>
            </p:cNvSpPr>
            <p:nvPr/>
          </p:nvSpPr>
          <p:spPr bwMode="auto">
            <a:xfrm>
              <a:off x="1360814" y="1553887"/>
              <a:ext cx="6804209" cy="830997"/>
            </a:xfrm>
            <a:prstGeom prst="rect">
              <a:avLst/>
            </a:prstGeom>
            <a:noFill/>
            <a:ln w="9525">
              <a:noFill/>
              <a:miter lim="800000"/>
              <a:headEnd/>
              <a:tailEnd/>
            </a:ln>
          </p:spPr>
          <p:txBody>
            <a:bodyPr wrap="square">
              <a:spAutoFit/>
            </a:bodyPr>
            <a:lstStyle/>
            <a:p>
              <a:pPr marL="0" indent="0" algn="just" eaLnBrk="1" hangingPunct="1">
                <a:spcBef>
                  <a:spcPts val="0"/>
                </a:spcBef>
              </a:pPr>
              <a:r>
                <a:rPr lang="ja-JP" altLang="en-US" sz="2400" dirty="0">
                  <a:latin typeface="HGPｺﾞｼｯｸE" pitchFamily="50" charset="-128"/>
                  <a:ea typeface="HGPｺﾞｼｯｸE" pitchFamily="50" charset="-128"/>
                </a:rPr>
                <a:t>人工呼吸器停止時には、</a:t>
              </a:r>
              <a:endParaRPr lang="en-US" altLang="ja-JP" sz="2400" dirty="0">
                <a:latin typeface="HGPｺﾞｼｯｸE" pitchFamily="50" charset="-128"/>
                <a:ea typeface="HGPｺﾞｼｯｸE" pitchFamily="50" charset="-128"/>
              </a:endParaRPr>
            </a:p>
            <a:p>
              <a:pPr marL="0" indent="0" algn="just" eaLnBrk="1" hangingPunct="1">
                <a:spcBef>
                  <a:spcPts val="0"/>
                </a:spcBef>
              </a:pPr>
              <a:r>
                <a:rPr lang="ja-JP" altLang="en-US" sz="2400" dirty="0">
                  <a:latin typeface="HGPｺﾞｼｯｸE" pitchFamily="50" charset="-128"/>
                  <a:ea typeface="HGPｺﾞｼｯｸE" pitchFamily="50" charset="-128"/>
                </a:rPr>
                <a:t>バッグバルブマスクで換気</a:t>
              </a:r>
            </a:p>
          </p:txBody>
        </p:sp>
        <p:grpSp>
          <p:nvGrpSpPr>
            <p:cNvPr id="5" name="グループ化 4"/>
            <p:cNvGrpSpPr/>
            <p:nvPr/>
          </p:nvGrpSpPr>
          <p:grpSpPr>
            <a:xfrm>
              <a:off x="998841" y="1664832"/>
              <a:ext cx="260605" cy="252000"/>
              <a:chOff x="998841" y="1664832"/>
              <a:chExt cx="260605" cy="252000"/>
            </a:xfrm>
          </p:grpSpPr>
          <p:sp>
            <p:nvSpPr>
              <p:cNvPr id="36" name="正方形/長方形 35"/>
              <p:cNvSpPr/>
              <p:nvPr/>
            </p:nvSpPr>
            <p:spPr bwMode="auto">
              <a:xfrm>
                <a:off x="998841" y="1664832"/>
                <a:ext cx="260605"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00" y="170113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 name="グループ化 8"/>
          <p:cNvGrpSpPr/>
          <p:nvPr/>
        </p:nvGrpSpPr>
        <p:grpSpPr>
          <a:xfrm>
            <a:off x="755576" y="2922520"/>
            <a:ext cx="7632848" cy="938528"/>
            <a:chOff x="755576" y="2922520"/>
            <a:chExt cx="7632848" cy="938528"/>
          </a:xfrm>
        </p:grpSpPr>
        <p:sp>
          <p:nvSpPr>
            <p:cNvPr id="31" name="角丸四角形 30"/>
            <p:cNvSpPr/>
            <p:nvPr/>
          </p:nvSpPr>
          <p:spPr bwMode="auto">
            <a:xfrm>
              <a:off x="755576" y="2922520"/>
              <a:ext cx="7632848"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32" name="Text Box 9"/>
            <p:cNvSpPr txBox="1">
              <a:spLocks noChangeArrowheads="1"/>
            </p:cNvSpPr>
            <p:nvPr/>
          </p:nvSpPr>
          <p:spPr bwMode="auto">
            <a:xfrm>
              <a:off x="1360814" y="2960948"/>
              <a:ext cx="7027610" cy="830997"/>
            </a:xfrm>
            <a:prstGeom prst="rect">
              <a:avLst/>
            </a:prstGeom>
            <a:noFill/>
            <a:ln w="9525">
              <a:noFill/>
              <a:miter lim="800000"/>
              <a:headEnd/>
              <a:tailEnd/>
            </a:ln>
          </p:spPr>
          <p:txBody>
            <a:bodyPr wrap="square">
              <a:spAutoFit/>
            </a:bodyPr>
            <a:lstStyle/>
            <a:p>
              <a:pPr marL="0" indent="0" algn="just" eaLnBrk="1" hangingPunct="1">
                <a:spcBef>
                  <a:spcPts val="0"/>
                </a:spcBef>
              </a:pPr>
              <a:r>
                <a:rPr lang="ja-JP" altLang="en-US" sz="2400" dirty="0">
                  <a:latin typeface="HGPｺﾞｼｯｸE" pitchFamily="50" charset="-128"/>
                  <a:ea typeface="HGPｺﾞｼｯｸE" pitchFamily="50" charset="-128"/>
                </a:rPr>
                <a:t>麻酔器停止時には、</a:t>
              </a:r>
              <a:endParaRPr lang="en-US" altLang="ja-JP" sz="2400" dirty="0">
                <a:latin typeface="HGPｺﾞｼｯｸE" pitchFamily="50" charset="-128"/>
                <a:ea typeface="HGPｺﾞｼｯｸE" pitchFamily="50" charset="-128"/>
              </a:endParaRPr>
            </a:p>
            <a:p>
              <a:pPr marL="0" indent="0" algn="just" eaLnBrk="1" hangingPunct="1">
                <a:spcBef>
                  <a:spcPts val="0"/>
                </a:spcBef>
              </a:pPr>
              <a:r>
                <a:rPr lang="ja-JP" altLang="en-US" sz="2400" dirty="0">
                  <a:latin typeface="HGPｺﾞｼｯｸE" pitchFamily="50" charset="-128"/>
                  <a:ea typeface="HGPｺﾞｼｯｸE" pitchFamily="50" charset="-128"/>
                </a:rPr>
                <a:t>麻酔器背面に設置されている酸素ボンベに切り替え</a:t>
              </a:r>
            </a:p>
          </p:txBody>
        </p:sp>
        <p:grpSp>
          <p:nvGrpSpPr>
            <p:cNvPr id="6" name="グループ化 5"/>
            <p:cNvGrpSpPr/>
            <p:nvPr/>
          </p:nvGrpSpPr>
          <p:grpSpPr>
            <a:xfrm>
              <a:off x="998841" y="3066536"/>
              <a:ext cx="260605" cy="252000"/>
              <a:chOff x="998841" y="3066536"/>
              <a:chExt cx="260605" cy="252000"/>
            </a:xfrm>
          </p:grpSpPr>
          <p:sp>
            <p:nvSpPr>
              <p:cNvPr id="33" name="正方形/長方形 32"/>
              <p:cNvSpPr/>
              <p:nvPr/>
            </p:nvSpPr>
            <p:spPr bwMode="auto">
              <a:xfrm>
                <a:off x="998841" y="3066536"/>
                <a:ext cx="260605"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00" y="3105597"/>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0" name="グループ化 9"/>
          <p:cNvGrpSpPr/>
          <p:nvPr/>
        </p:nvGrpSpPr>
        <p:grpSpPr>
          <a:xfrm>
            <a:off x="755576" y="4326676"/>
            <a:ext cx="7632848" cy="938528"/>
            <a:chOff x="755576" y="4326676"/>
            <a:chExt cx="7632848" cy="938528"/>
          </a:xfrm>
        </p:grpSpPr>
        <p:sp>
          <p:nvSpPr>
            <p:cNvPr id="28" name="角丸四角形 27"/>
            <p:cNvSpPr/>
            <p:nvPr/>
          </p:nvSpPr>
          <p:spPr bwMode="auto">
            <a:xfrm>
              <a:off x="755576" y="4326676"/>
              <a:ext cx="7632848"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29" name="Text Box 9"/>
            <p:cNvSpPr txBox="1">
              <a:spLocks noChangeArrowheads="1"/>
            </p:cNvSpPr>
            <p:nvPr/>
          </p:nvSpPr>
          <p:spPr bwMode="auto">
            <a:xfrm>
              <a:off x="1360814" y="4355512"/>
              <a:ext cx="6804209" cy="830997"/>
            </a:xfrm>
            <a:prstGeom prst="rect">
              <a:avLst/>
            </a:prstGeom>
            <a:noFill/>
            <a:ln w="9525">
              <a:noFill/>
              <a:miter lim="800000"/>
              <a:headEnd/>
              <a:tailEnd/>
            </a:ln>
          </p:spPr>
          <p:txBody>
            <a:bodyPr wrap="square">
              <a:spAutoFit/>
            </a:bodyPr>
            <a:lstStyle/>
            <a:p>
              <a:pPr algn="just" eaLnBrk="1" hangingPunct="1">
                <a:spcBef>
                  <a:spcPts val="0"/>
                </a:spcBef>
              </a:pPr>
              <a:r>
                <a:rPr lang="ja-JP" altLang="en-US" sz="2400" dirty="0">
                  <a:latin typeface="HGPｺﾞｼｯｸE" pitchFamily="50" charset="-128"/>
                  <a:ea typeface="HGPｺﾞｼｯｸE" pitchFamily="50" charset="-128"/>
                </a:rPr>
                <a:t>酸素療法中の患者に対する酸素供給は、</a:t>
              </a:r>
              <a:endParaRPr lang="en-US" altLang="ja-JP" sz="2400" dirty="0">
                <a:latin typeface="HGPｺﾞｼｯｸE" pitchFamily="50" charset="-128"/>
                <a:ea typeface="HGPｺﾞｼｯｸE" pitchFamily="50" charset="-128"/>
              </a:endParaRPr>
            </a:p>
            <a:p>
              <a:pPr algn="just" eaLnBrk="1" hangingPunct="1">
                <a:spcBef>
                  <a:spcPts val="0"/>
                </a:spcBef>
              </a:pPr>
              <a:r>
                <a:rPr lang="ja-JP" altLang="en-US" sz="2400" dirty="0">
                  <a:latin typeface="HGPｺﾞｼｯｸE" pitchFamily="50" charset="-128"/>
                  <a:ea typeface="HGPｺﾞｼｯｸE" pitchFamily="50" charset="-128"/>
                </a:rPr>
                <a:t>酸素ボンベに切り替え</a:t>
              </a:r>
            </a:p>
          </p:txBody>
        </p:sp>
        <p:grpSp>
          <p:nvGrpSpPr>
            <p:cNvPr id="7" name="グループ化 6"/>
            <p:cNvGrpSpPr/>
            <p:nvPr/>
          </p:nvGrpSpPr>
          <p:grpSpPr>
            <a:xfrm>
              <a:off x="998841" y="4470692"/>
              <a:ext cx="260605" cy="252000"/>
              <a:chOff x="998841" y="4470692"/>
              <a:chExt cx="260605" cy="252000"/>
            </a:xfrm>
          </p:grpSpPr>
          <p:sp>
            <p:nvSpPr>
              <p:cNvPr id="30" name="正方形/長方形 29"/>
              <p:cNvSpPr/>
              <p:nvPr/>
            </p:nvSpPr>
            <p:spPr bwMode="auto">
              <a:xfrm>
                <a:off x="998841" y="4470692"/>
                <a:ext cx="260605"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00" y="4509120"/>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28</a:t>
            </a:fld>
            <a:r>
              <a:rPr lang="en-US" altLang="ja-JP"/>
              <a:t> </a:t>
            </a:r>
            <a:endParaRPr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r>
              <a:rPr lang="en-US" altLang="ja-JP"/>
              <a:t> </a:t>
            </a:r>
            <a:fld id="{90E175E1-062F-4F25-BA66-D77C2BA6B6E9}" type="slidenum">
              <a:rPr lang="ja-JP" altLang="en-US" smtClean="0"/>
              <a:pPr/>
              <a:t>29</a:t>
            </a:fld>
            <a:r>
              <a:rPr lang="en-US" altLang="ja-JP"/>
              <a:t> </a:t>
            </a:r>
            <a:endParaRPr lang="ja-JP" altLang="en-US" dirty="0"/>
          </a:p>
        </p:txBody>
      </p:sp>
      <p:grpSp>
        <p:nvGrpSpPr>
          <p:cNvPr id="11" name="グループ化 10"/>
          <p:cNvGrpSpPr/>
          <p:nvPr/>
        </p:nvGrpSpPr>
        <p:grpSpPr>
          <a:xfrm>
            <a:off x="2007799" y="2310978"/>
            <a:ext cx="5120485" cy="1694086"/>
            <a:chOff x="2514599" y="2286000"/>
            <a:chExt cx="4898565" cy="1694086"/>
          </a:xfrm>
        </p:grpSpPr>
        <p:sp>
          <p:nvSpPr>
            <p:cNvPr id="12" name="角丸四角形 11"/>
            <p:cNvSpPr/>
            <p:nvPr/>
          </p:nvSpPr>
          <p:spPr>
            <a:xfrm>
              <a:off x="2514599" y="2286000"/>
              <a:ext cx="4898565" cy="1694086"/>
            </a:xfrm>
            <a:prstGeom prst="roundRect">
              <a:avLst>
                <a:gd name="adj" fmla="val 3132"/>
              </a:avLst>
            </a:prstGeom>
            <a:solidFill>
              <a:schemeClr val="bg1"/>
            </a:solidFill>
            <a:ln w="12700">
              <a:no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3" name="角丸四角形 12"/>
            <p:cNvSpPr/>
            <p:nvPr/>
          </p:nvSpPr>
          <p:spPr>
            <a:xfrm>
              <a:off x="2599089" y="2384461"/>
              <a:ext cx="4729585" cy="1497164"/>
            </a:xfrm>
            <a:prstGeom prst="roundRect">
              <a:avLst>
                <a:gd name="adj" fmla="val 4423"/>
              </a:avLst>
            </a:prstGeom>
            <a:solidFill>
              <a:srgbClr val="DDF2FF"/>
            </a:solidFill>
            <a:ln w="12700" cap="flat" cmpd="sng" algn="ctr">
              <a:noFill/>
              <a:prstDash val="solid"/>
            </a:ln>
            <a:effectLst/>
          </p:spPr>
          <p:txBody>
            <a:bodyPr rot="0" spcFirstLastPara="0" vertOverflow="overflow" horzOverflow="overflow" vert="horz" wrap="square" lIns="72000" tIns="45720" rIns="0" bIns="45720" numCol="1" spcCol="0" rtlCol="0" fromWordArt="0" anchor="ctr" anchorCtr="0" forceAA="0" compatLnSpc="1">
              <a:prstTxWarp prst="textNoShape">
                <a:avLst/>
              </a:prstTxWarp>
              <a:noAutofit/>
            </a:bodyPr>
            <a:lstStyle/>
            <a:p>
              <a:pPr marL="622300" indent="-622300" eaLnBrk="1" hangingPunct="1"/>
              <a:r>
                <a:rPr lang="ja-JP" altLang="en-US" sz="3600" dirty="0">
                  <a:solidFill>
                    <a:srgbClr val="1F497D"/>
                  </a:solidFill>
                  <a:latin typeface="HGS創英角ｺﾞｼｯｸUB" pitchFamily="50" charset="-128"/>
                  <a:ea typeface="HGS創英角ｺﾞｼｯｸUB" pitchFamily="50" charset="-128"/>
                </a:rPr>
                <a:t>② 医療ガス供給設備の　緊急点検の実施</a:t>
              </a:r>
            </a:p>
          </p:txBody>
        </p:sp>
      </p:grpSp>
    </p:spTree>
    <p:extLst>
      <p:ext uri="{BB962C8B-B14F-4D97-AF65-F5344CB8AC3E}">
        <p14:creationId xmlns:p14="http://schemas.microsoft.com/office/powerpoint/2010/main" val="303782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91580" y="321710"/>
            <a:ext cx="7561262" cy="5931892"/>
            <a:chOff x="1042988" y="254310"/>
            <a:chExt cx="7561262" cy="5931892"/>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28" b="-6021"/>
            <a:stretch/>
          </p:blipFill>
          <p:spPr bwMode="auto">
            <a:xfrm>
              <a:off x="1042988" y="254310"/>
              <a:ext cx="7561262" cy="55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p:nvPr/>
          </p:nvGrpSpPr>
          <p:grpSpPr>
            <a:xfrm>
              <a:off x="1042988" y="5384822"/>
              <a:ext cx="7561262" cy="801380"/>
              <a:chOff x="1042988" y="5384822"/>
              <a:chExt cx="7561262" cy="801380"/>
            </a:xfrm>
          </p:grpSpPr>
          <p:sp>
            <p:nvSpPr>
              <p:cNvPr id="13" name="正方形/長方形 12"/>
              <p:cNvSpPr/>
              <p:nvPr/>
            </p:nvSpPr>
            <p:spPr>
              <a:xfrm>
                <a:off x="1042988" y="5384822"/>
                <a:ext cx="7561262" cy="504056"/>
              </a:xfrm>
              <a:prstGeom prst="rect">
                <a:avLst/>
              </a:prstGeom>
              <a:ln>
                <a:noFill/>
              </a:ln>
              <a:effectLst>
                <a:outerShdw blurRad="381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ltLang="ja-JP" sz="2000" b="1" dirty="0"/>
              </a:p>
            </p:txBody>
          </p:sp>
          <p:sp>
            <p:nvSpPr>
              <p:cNvPr id="14" name="テキスト ボックス 13"/>
              <p:cNvSpPr txBox="1"/>
              <p:nvPr/>
            </p:nvSpPr>
            <p:spPr>
              <a:xfrm>
                <a:off x="5867946" y="5888878"/>
                <a:ext cx="2736304" cy="297324"/>
              </a:xfrm>
              <a:prstGeom prst="rect">
                <a:avLst/>
              </a:prstGeom>
              <a:noFill/>
              <a:ln>
                <a:noFill/>
              </a:ln>
            </p:spPr>
            <p:txBody>
              <a:bodyPr wrap="square" lIns="12700" tIns="12700" rIns="12700" bIns="12700" rtlCol="0" anchor="ctr" anchorCtr="0">
                <a:noAutofit/>
              </a:bodyPr>
              <a:lstStyle/>
              <a:p>
                <a:pPr algn="r"/>
                <a:r>
                  <a:rPr lang="en-US" altLang="ja-JP" sz="1400" b="1" dirty="0">
                    <a:ea typeface="HGPｺﾞｼｯｸE" pitchFamily="50" charset="-128"/>
                  </a:rPr>
                  <a:t>2011</a:t>
                </a:r>
                <a:r>
                  <a:rPr lang="ja-JP" altLang="en-US" sz="1400" dirty="0">
                    <a:ea typeface="HGPｺﾞｼｯｸE" pitchFamily="50" charset="-128"/>
                  </a:rPr>
                  <a:t>年</a:t>
                </a:r>
                <a:r>
                  <a:rPr lang="zh-TW" altLang="en-US" sz="1400" dirty="0">
                    <a:ea typeface="HGPｺﾞｼｯｸE" pitchFamily="50" charset="-128"/>
                  </a:rPr>
                  <a:t>東日本大震災　</a:t>
                </a:r>
                <a:r>
                  <a:rPr lang="ja-JP" altLang="en-US" sz="1400" dirty="0">
                    <a:ea typeface="HGPｺﾞｼｯｸE" pitchFamily="50" charset="-128"/>
                  </a:rPr>
                  <a:t>宮城県</a:t>
                </a:r>
              </a:p>
            </p:txBody>
          </p:sp>
          <p:sp>
            <p:nvSpPr>
              <p:cNvPr id="15" name="正方形/長方形 14"/>
              <p:cNvSpPr/>
              <p:nvPr/>
            </p:nvSpPr>
            <p:spPr>
              <a:xfrm>
                <a:off x="1403648" y="5452184"/>
                <a:ext cx="6984775" cy="369332"/>
              </a:xfrm>
              <a:prstGeom prst="rect">
                <a:avLst/>
              </a:prstGeom>
            </p:spPr>
            <p:txBody>
              <a:bodyPr wrap="none" lIns="12700" tIns="12700" rIns="12700" bIns="12700" anchor="ctr" anchorCtr="0">
                <a:noAutofit/>
              </a:bodyPr>
              <a:lstStyle/>
              <a:p>
                <a:pPr algn="ctr" eaLnBrk="1" hangingPunct="1"/>
                <a:r>
                  <a:rPr lang="ja-JP" altLang="en-US" sz="2400" dirty="0">
                    <a:solidFill>
                      <a:schemeClr val="bg1"/>
                    </a:solidFill>
                    <a:latin typeface="Arial" pitchFamily="34" charset="0"/>
                    <a:ea typeface="HGPｺﾞｼｯｸE" pitchFamily="50" charset="-128"/>
                  </a:rPr>
                  <a:t>震度</a:t>
                </a:r>
                <a:r>
                  <a:rPr lang="en-US" altLang="ja-JP" sz="2400" b="1" dirty="0">
                    <a:solidFill>
                      <a:schemeClr val="bg1"/>
                    </a:solidFill>
                    <a:latin typeface="Arial" pitchFamily="34" charset="0"/>
                    <a:ea typeface="HGPｺﾞｼｯｸE" pitchFamily="50" charset="-128"/>
                  </a:rPr>
                  <a:t>7</a:t>
                </a:r>
                <a:r>
                  <a:rPr lang="ja-JP" altLang="en-US" sz="2400" dirty="0">
                    <a:solidFill>
                      <a:schemeClr val="bg1"/>
                    </a:solidFill>
                    <a:latin typeface="Arial" pitchFamily="34" charset="0"/>
                    <a:ea typeface="HGPｺﾞｼｯｸE" pitchFamily="50" charset="-128"/>
                  </a:rPr>
                  <a:t>の地震によるボンベの転倒</a:t>
                </a:r>
              </a:p>
            </p:txBody>
          </p:sp>
        </p:grpSp>
      </p:grpSp>
      <p:sp>
        <p:nvSpPr>
          <p:cNvPr id="2" name="スライド番号プレースホルダー 1"/>
          <p:cNvSpPr>
            <a:spLocks noGrp="1"/>
          </p:cNvSpPr>
          <p:nvPr>
            <p:ph type="sldNum" sz="quarter" idx="4"/>
          </p:nvPr>
        </p:nvSpPr>
        <p:spPr/>
        <p:txBody>
          <a:bodyPr/>
          <a:lstStyle/>
          <a:p>
            <a:r>
              <a:rPr lang="en-US" altLang="ja-JP"/>
              <a:t> </a:t>
            </a:r>
            <a:fld id="{90E175E1-062F-4F25-BA66-D77C2BA6B6E9}" type="slidenum">
              <a:rPr lang="ja-JP" altLang="en-US" smtClean="0"/>
              <a:pPr/>
              <a:t>3</a:t>
            </a:fld>
            <a:r>
              <a:rPr lang="en-US" altLang="ja-JP"/>
              <a:t> </a:t>
            </a:r>
            <a:endParaRPr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863588" y="1304764"/>
            <a:ext cx="7380820" cy="4176464"/>
            <a:chOff x="863588" y="1376772"/>
            <a:chExt cx="7380820" cy="4176464"/>
          </a:xfrm>
        </p:grpSpPr>
        <p:grpSp>
          <p:nvGrpSpPr>
            <p:cNvPr id="5" name="グループ化 4"/>
            <p:cNvGrpSpPr/>
            <p:nvPr/>
          </p:nvGrpSpPr>
          <p:grpSpPr>
            <a:xfrm>
              <a:off x="863588" y="1376772"/>
              <a:ext cx="7380820" cy="938528"/>
              <a:chOff x="863588" y="1376772"/>
              <a:chExt cx="7380820" cy="938528"/>
            </a:xfrm>
          </p:grpSpPr>
          <p:grpSp>
            <p:nvGrpSpPr>
              <p:cNvPr id="26" name="グループ化 25"/>
              <p:cNvGrpSpPr/>
              <p:nvPr/>
            </p:nvGrpSpPr>
            <p:grpSpPr>
              <a:xfrm>
                <a:off x="863588" y="1376772"/>
                <a:ext cx="7380820" cy="938528"/>
                <a:chOff x="1115616" y="1556792"/>
                <a:chExt cx="7380820" cy="938528"/>
              </a:xfrm>
            </p:grpSpPr>
            <p:sp>
              <p:nvSpPr>
                <p:cNvPr id="38" name="角丸四角形 37"/>
                <p:cNvSpPr/>
                <p:nvPr/>
              </p:nvSpPr>
              <p:spPr bwMode="auto">
                <a:xfrm>
                  <a:off x="1115616"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39" name="Text Box 9"/>
                <p:cNvSpPr txBox="1">
                  <a:spLocks noChangeArrowheads="1"/>
                </p:cNvSpPr>
                <p:nvPr/>
              </p:nvSpPr>
              <p:spPr bwMode="auto">
                <a:xfrm>
                  <a:off x="1700870" y="1625895"/>
                  <a:ext cx="6039482" cy="830997"/>
                </a:xfrm>
                <a:prstGeom prst="rect">
                  <a:avLst/>
                </a:prstGeom>
                <a:noFill/>
                <a:ln w="9525">
                  <a:noFill/>
                  <a:miter lim="800000"/>
                  <a:headEnd/>
                  <a:tailEnd/>
                </a:ln>
              </p:spPr>
              <p:txBody>
                <a:bodyPr wrap="square">
                  <a:spAutoFit/>
                </a:bodyPr>
                <a:lstStyle/>
                <a:p>
                  <a:pPr marL="0" indent="0" algn="just" eaLnBrk="1" hangingPunct="1">
                    <a:spcBef>
                      <a:spcPts val="1200"/>
                    </a:spcBef>
                  </a:pPr>
                  <a:r>
                    <a:rPr lang="ja-JP" altLang="en-US" sz="2400" dirty="0">
                      <a:latin typeface="HGPｺﾞｼｯｸE" pitchFamily="50" charset="-128"/>
                      <a:ea typeface="HGPｺﾞｼｯｸE" pitchFamily="50" charset="-128"/>
                    </a:rPr>
                    <a:t>自施設管理部門による</a:t>
                  </a:r>
                  <a:r>
                    <a:rPr lang="en-US" altLang="ja-JP" sz="2400" b="1" dirty="0">
                      <a:latin typeface="Arial" pitchFamily="34" charset="0"/>
                      <a:ea typeface="HGPｺﾞｼｯｸE" pitchFamily="50" charset="-128"/>
                      <a:cs typeface="Arial" pitchFamily="34" charset="0"/>
                    </a:rPr>
                    <a:t>CE</a:t>
                  </a:r>
                  <a:r>
                    <a:rPr lang="ja-JP" altLang="en-US" sz="2400" dirty="0" err="1">
                      <a:latin typeface="HGPｺﾞｼｯｸE" pitchFamily="50" charset="-128"/>
                      <a:ea typeface="HGPｺﾞｼｯｸE" pitchFamily="50" charset="-128"/>
                    </a:rPr>
                    <a:t>、</a:t>
                  </a:r>
                  <a:r>
                    <a:rPr lang="ja-JP" altLang="en-US" sz="2400" dirty="0">
                      <a:latin typeface="HGPｺﾞｼｯｸE" pitchFamily="50" charset="-128"/>
                      <a:ea typeface="HGPｺﾞｼｯｸE" pitchFamily="50" charset="-128"/>
                    </a:rPr>
                    <a:t>マニフォールド、　配管、機械室の緊急点検</a:t>
                  </a:r>
                </a:p>
              </p:txBody>
            </p:sp>
            <p:sp>
              <p:nvSpPr>
                <p:cNvPr id="40" name="正方形/長方形 39"/>
                <p:cNvSpPr/>
                <p:nvPr/>
              </p:nvSpPr>
              <p:spPr bwMode="auto">
                <a:xfrm>
                  <a:off x="1350849" y="1736840"/>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27" y="1592796"/>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グループ化 3"/>
            <p:cNvGrpSpPr/>
            <p:nvPr/>
          </p:nvGrpSpPr>
          <p:grpSpPr>
            <a:xfrm>
              <a:off x="863588" y="2814508"/>
              <a:ext cx="7380820" cy="938528"/>
              <a:chOff x="863588" y="2634488"/>
              <a:chExt cx="7380820" cy="938528"/>
            </a:xfrm>
          </p:grpSpPr>
          <p:grpSp>
            <p:nvGrpSpPr>
              <p:cNvPr id="27" name="グループ化 26"/>
              <p:cNvGrpSpPr/>
              <p:nvPr/>
            </p:nvGrpSpPr>
            <p:grpSpPr>
              <a:xfrm>
                <a:off x="863588" y="2634488"/>
                <a:ext cx="7380820" cy="938528"/>
                <a:chOff x="1007604" y="1592796"/>
                <a:chExt cx="7380820" cy="938528"/>
              </a:xfrm>
            </p:grpSpPr>
            <p:sp>
              <p:nvSpPr>
                <p:cNvPr id="35" name="角丸四角形 34"/>
                <p:cNvSpPr/>
                <p:nvPr/>
              </p:nvSpPr>
              <p:spPr bwMode="auto">
                <a:xfrm>
                  <a:off x="1007604" y="1592796"/>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kumimoji="1" lang="ja-JP" altLang="en-US" sz="2400" dirty="0">
                    <a:solidFill>
                      <a:srgbClr val="63B5BA"/>
                    </a:solidFill>
                    <a:latin typeface="HGPｺﾞｼｯｸE" pitchFamily="50" charset="-128"/>
                    <a:ea typeface="HGPｺﾞｼｯｸE" pitchFamily="50" charset="-128"/>
                  </a:endParaRPr>
                </a:p>
              </p:txBody>
            </p:sp>
            <p:sp>
              <p:nvSpPr>
                <p:cNvPr id="36" name="Text Box 9"/>
                <p:cNvSpPr txBox="1">
                  <a:spLocks noChangeArrowheads="1"/>
                </p:cNvSpPr>
                <p:nvPr/>
              </p:nvSpPr>
              <p:spPr bwMode="auto">
                <a:xfrm>
                  <a:off x="1592858" y="1621632"/>
                  <a:ext cx="6579542" cy="830997"/>
                </a:xfrm>
                <a:prstGeom prst="rect">
                  <a:avLst/>
                </a:prstGeom>
                <a:noFill/>
                <a:ln w="9525">
                  <a:noFill/>
                  <a:miter lim="800000"/>
                  <a:headEnd/>
                  <a:tailEnd/>
                </a:ln>
              </p:spPr>
              <p:txBody>
                <a:bodyPr wrap="square">
                  <a:spAutoFit/>
                </a:bodyPr>
                <a:lstStyle/>
                <a:p>
                  <a:pPr marL="0" indent="0" eaLnBrk="1" hangingPunct="1">
                    <a:spcBef>
                      <a:spcPts val="1200"/>
                    </a:spcBef>
                  </a:pPr>
                  <a:r>
                    <a:rPr lang="ja-JP" altLang="en-US" sz="2400" dirty="0">
                      <a:latin typeface="HGPｺﾞｼｯｸE" pitchFamily="50" charset="-128"/>
                      <a:ea typeface="HGPｺﾞｼｯｸE" pitchFamily="50" charset="-128"/>
                    </a:rPr>
                    <a:t>医療ガス納入業者による緊急点検</a:t>
                  </a:r>
                  <a:br>
                    <a:rPr lang="ja-JP" altLang="en-US" sz="2400" dirty="0">
                      <a:latin typeface="HGPｺﾞｼｯｸE" pitchFamily="50" charset="-128"/>
                      <a:ea typeface="HGPｺﾞｼｯｸE" pitchFamily="50" charset="-128"/>
                    </a:rPr>
                  </a:br>
                  <a:r>
                    <a:rPr lang="ja-JP" altLang="en-US" sz="2400" dirty="0">
                      <a:latin typeface="HGPｺﾞｼｯｸE" pitchFamily="50" charset="-128"/>
                      <a:ea typeface="HGPｺﾞｼｯｸE" pitchFamily="50" charset="-128"/>
                    </a:rPr>
                    <a:t>（保守点検項目に災害時の緊急点検を含める）</a:t>
                  </a:r>
                </a:p>
              </p:txBody>
            </p:sp>
            <p:sp>
              <p:nvSpPr>
                <p:cNvPr id="37" name="正方形/長方形 36"/>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27" y="2835933"/>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グループ化 2"/>
            <p:cNvGrpSpPr/>
            <p:nvPr/>
          </p:nvGrpSpPr>
          <p:grpSpPr>
            <a:xfrm>
              <a:off x="863588" y="4218664"/>
              <a:ext cx="7380820" cy="1334572"/>
              <a:chOff x="863588" y="4038644"/>
              <a:chExt cx="7380820" cy="1334572"/>
            </a:xfrm>
          </p:grpSpPr>
          <p:grpSp>
            <p:nvGrpSpPr>
              <p:cNvPr id="28" name="グループ化 27"/>
              <p:cNvGrpSpPr/>
              <p:nvPr/>
            </p:nvGrpSpPr>
            <p:grpSpPr>
              <a:xfrm>
                <a:off x="863588" y="4038644"/>
                <a:ext cx="7380820" cy="1334572"/>
                <a:chOff x="1007604" y="1592796"/>
                <a:chExt cx="7380820" cy="1334572"/>
              </a:xfrm>
            </p:grpSpPr>
            <p:sp>
              <p:nvSpPr>
                <p:cNvPr id="32" name="角丸四角形 31"/>
                <p:cNvSpPr/>
                <p:nvPr/>
              </p:nvSpPr>
              <p:spPr bwMode="auto">
                <a:xfrm>
                  <a:off x="1007604" y="1592796"/>
                  <a:ext cx="7380820" cy="1334572"/>
                </a:xfrm>
                <a:prstGeom prst="roundRect">
                  <a:avLst>
                    <a:gd name="adj" fmla="val 7284"/>
                  </a:avLst>
                </a:prstGeom>
                <a:noFill/>
                <a:ln w="19050">
                  <a:solidFill>
                    <a:srgbClr val="63B5BA"/>
                  </a:solidFill>
                  <a:miter lim="800000"/>
                  <a:headEnd/>
                  <a:tailEnd/>
                </a:ln>
              </p:spPr>
              <p:txBody>
                <a:bodyPr wrap="none" lIns="0" rIns="0" bIns="0" rtlCol="0" anchor="ctr" anchorCtr="0">
                  <a:noAutofit/>
                </a:bodyPr>
                <a:lstStyle/>
                <a:p>
                  <a:pPr marL="360363" indent="-360363" algn="ctr"/>
                  <a:endParaRPr kumimoji="1" lang="ja-JP" altLang="en-US" sz="2400" dirty="0">
                    <a:solidFill>
                      <a:srgbClr val="63B5BA"/>
                    </a:solidFill>
                    <a:latin typeface="HGPｺﾞｼｯｸE" pitchFamily="50" charset="-128"/>
                    <a:ea typeface="HGPｺﾞｼｯｸE" pitchFamily="50" charset="-128"/>
                  </a:endParaRPr>
                </a:p>
              </p:txBody>
            </p:sp>
            <p:sp>
              <p:nvSpPr>
                <p:cNvPr id="33" name="Text Box 9"/>
                <p:cNvSpPr txBox="1">
                  <a:spLocks noChangeArrowheads="1"/>
                </p:cNvSpPr>
                <p:nvPr/>
              </p:nvSpPr>
              <p:spPr bwMode="auto">
                <a:xfrm>
                  <a:off x="1592858" y="1621632"/>
                  <a:ext cx="6579542" cy="1200329"/>
                </a:xfrm>
                <a:prstGeom prst="rect">
                  <a:avLst/>
                </a:prstGeom>
                <a:noFill/>
                <a:ln w="9525">
                  <a:noFill/>
                  <a:miter lim="800000"/>
                  <a:headEnd/>
                  <a:tailEnd/>
                </a:ln>
              </p:spPr>
              <p:txBody>
                <a:bodyPr wrap="square">
                  <a:spAutoFit/>
                </a:bodyPr>
                <a:lstStyle/>
                <a:p>
                  <a:pPr marL="0" indent="0" eaLnBrk="1" hangingPunct="1">
                    <a:spcBef>
                      <a:spcPts val="1200"/>
                    </a:spcBef>
                  </a:pPr>
                  <a:r>
                    <a:rPr lang="ja-JP" altLang="en-US" sz="2400" dirty="0">
                      <a:latin typeface="HGPｺﾞｼｯｸE" pitchFamily="50" charset="-128"/>
                      <a:ea typeface="HGPｺﾞｼｯｸE" pitchFamily="50" charset="-128"/>
                    </a:rPr>
                    <a:t>医療ガス安全・管理委員会メンバーや臨床工学技士による、院内アウトレットの点検、シャットオフバルブ部での漏れ点検</a:t>
                  </a:r>
                </a:p>
              </p:txBody>
            </p:sp>
            <p:sp>
              <p:nvSpPr>
                <p:cNvPr id="34" name="正方形/長方形 33"/>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27" y="4221721"/>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 name="スライド番号プレースホルダー 1"/>
          <p:cNvSpPr>
            <a:spLocks noGrp="1"/>
          </p:cNvSpPr>
          <p:nvPr>
            <p:ph type="sldNum" sz="quarter" idx="4"/>
          </p:nvPr>
        </p:nvSpPr>
        <p:spPr/>
        <p:txBody>
          <a:bodyPr/>
          <a:lstStyle/>
          <a:p>
            <a:r>
              <a:rPr lang="en-US" altLang="ja-JP"/>
              <a:t> </a:t>
            </a:r>
            <a:fld id="{90E175E1-062F-4F25-BA66-D77C2BA6B6E9}" type="slidenum">
              <a:rPr lang="ja-JP" altLang="en-US" smtClean="0"/>
              <a:pPr/>
              <a:t>30</a:t>
            </a:fld>
            <a:r>
              <a:rPr lang="en-US" altLang="ja-JP"/>
              <a:t> </a:t>
            </a:r>
            <a:endParaRPr lang="ja-JP" altLang="en-US" dirty="0"/>
          </a:p>
        </p:txBody>
      </p:sp>
    </p:spTree>
    <p:extLst>
      <p:ext uri="{BB962C8B-B14F-4D97-AF65-F5344CB8AC3E}">
        <p14:creationId xmlns:p14="http://schemas.microsoft.com/office/powerpoint/2010/main" val="1737671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4"/>
          <p:cNvSpPr txBox="1">
            <a:spLocks noChangeArrowheads="1"/>
          </p:cNvSpPr>
          <p:nvPr/>
        </p:nvSpPr>
        <p:spPr bwMode="auto">
          <a:xfrm>
            <a:off x="3671900" y="4077071"/>
            <a:ext cx="4103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r>
              <a:rPr lang="en-US" altLang="ja-JP" sz="1400" b="1" dirty="0">
                <a:solidFill>
                  <a:schemeClr val="dk1"/>
                </a:solidFill>
                <a:latin typeface="Arial" pitchFamily="34" charset="0"/>
                <a:ea typeface="HGPｺﾞｼｯｸE" pitchFamily="50" charset="-128"/>
                <a:cs typeface="Arial" pitchFamily="34" charset="0"/>
              </a:rPr>
              <a:t>JIS T 7101</a:t>
            </a:r>
            <a:r>
              <a:rPr lang="ja-JP" altLang="en-US" sz="1400" b="1" dirty="0">
                <a:solidFill>
                  <a:schemeClr val="dk1"/>
                </a:solidFill>
                <a:latin typeface="Arial" pitchFamily="34" charset="0"/>
                <a:ea typeface="HGPｺﾞｼｯｸE" pitchFamily="50" charset="-128"/>
                <a:cs typeface="Arial" pitchFamily="34" charset="0"/>
              </a:rPr>
              <a:t> </a:t>
            </a:r>
            <a:r>
              <a:rPr lang="ja-JP" altLang="en-US" sz="1400" dirty="0">
                <a:solidFill>
                  <a:schemeClr val="dk1"/>
                </a:solidFill>
                <a:latin typeface="Arial" pitchFamily="34" charset="0"/>
                <a:ea typeface="HGPｺﾞｼｯｸE" pitchFamily="50" charset="-128"/>
                <a:cs typeface="Arial" pitchFamily="34" charset="0"/>
              </a:rPr>
              <a:t>医療ガス配管設備</a:t>
            </a:r>
          </a:p>
        </p:txBody>
      </p:sp>
      <p:graphicFrame>
        <p:nvGraphicFramePr>
          <p:cNvPr id="13" name="Group 22"/>
          <p:cNvGraphicFramePr>
            <a:graphicFrameLocks noGrp="1"/>
          </p:cNvGraphicFramePr>
          <p:nvPr>
            <p:extLst>
              <p:ext uri="{D42A27DB-BD31-4B8C-83A1-F6EECF244321}">
                <p14:modId xmlns:p14="http://schemas.microsoft.com/office/powerpoint/2010/main" val="4294331519"/>
              </p:ext>
            </p:extLst>
          </p:nvPr>
        </p:nvGraphicFramePr>
        <p:xfrm>
          <a:off x="1248981" y="1331999"/>
          <a:ext cx="6552728" cy="2703241"/>
        </p:xfrm>
        <a:graphic>
          <a:graphicData uri="http://schemas.openxmlformats.org/drawingml/2006/table">
            <a:tbl>
              <a:tblPr firstRow="1">
                <a:tableStyleId>{6E25E649-3F16-4E02-A733-19D2CDBF48F0}</a:tableStyleId>
              </a:tblPr>
              <a:tblGrid>
                <a:gridCol w="331236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611190">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ｺﾞｼｯｸE" pitchFamily="50" charset="-128"/>
                          <a:ea typeface="HGPｺﾞｼｯｸE" pitchFamily="50" charset="-128"/>
                          <a:cs typeface="+mn-cs"/>
                        </a:rPr>
                        <a:t>設備</a:t>
                      </a:r>
                    </a:p>
                  </a:txBody>
                  <a:tcPr marT="45737" marB="45737" anchor="ct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ｺﾞｼｯｸE" pitchFamily="50" charset="-128"/>
                          <a:ea typeface="HGPｺﾞｼｯｸE" pitchFamily="50" charset="-128"/>
                          <a:cs typeface="+mn-cs"/>
                        </a:rPr>
                        <a:t>貯蔵すべき容量</a:t>
                      </a:r>
                    </a:p>
                  </a:txBody>
                  <a:tcPr marT="45737" marB="45737" anchor="ctr"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rgbClr val="E9EDF4"/>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9BCD"/>
                    </a:solidFill>
                  </a:tcPr>
                </a:tc>
                <a:extLst>
                  <a:ext uri="{0D108BD9-81ED-4DB2-BD59-A6C34878D82A}">
                    <a16:rowId xmlns:a16="http://schemas.microsoft.com/office/drawing/2014/main" val="10000"/>
                  </a:ext>
                </a:extLst>
              </a:tr>
              <a:tr h="94575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a:ln>
                            <a:noFill/>
                          </a:ln>
                          <a:effectLst/>
                          <a:latin typeface="Arial" pitchFamily="34" charset="0"/>
                          <a:ea typeface="HGPｺﾞｼｯｸE" pitchFamily="50" charset="-128"/>
                        </a:rPr>
                        <a:t>マニフォールドの</a:t>
                      </a:r>
                      <a:r>
                        <a:rPr kumimoji="1" lang="en-US" altLang="ja-JP" sz="2000" b="1" u="none" strike="noStrike" kern="1200" cap="none" normalizeH="0" baseline="0" dirty="0">
                          <a:ln>
                            <a:noFill/>
                          </a:ln>
                          <a:solidFill>
                            <a:schemeClr val="dk1"/>
                          </a:solidFill>
                          <a:effectLst/>
                          <a:latin typeface="Arial" pitchFamily="34" charset="0"/>
                          <a:ea typeface="HGPｺﾞｼｯｸE" pitchFamily="50" charset="-128"/>
                          <a:cs typeface="Arial" pitchFamily="34" charset="0"/>
                        </a:rPr>
                        <a:t>LGC</a:t>
                      </a:r>
                      <a:r>
                        <a:rPr kumimoji="1" lang="ja-JP" altLang="en-US" sz="2000" u="none" strike="noStrike" cap="none" normalizeH="0" baseline="0" dirty="0" err="1">
                          <a:ln>
                            <a:noFill/>
                          </a:ln>
                          <a:effectLst/>
                          <a:latin typeface="Arial" pitchFamily="34" charset="0"/>
                          <a:ea typeface="HGPｺﾞｼｯｸE" pitchFamily="50" charset="-128"/>
                        </a:rPr>
                        <a:t>、</a:t>
                      </a:r>
                      <a:endParaRPr kumimoji="1" lang="en-US" altLang="ja-JP" sz="2000" u="none" strike="noStrike" cap="none" normalizeH="0" baseline="0" dirty="0">
                        <a:ln>
                          <a:noFill/>
                        </a:ln>
                        <a:effectLst/>
                        <a:latin typeface="Arial" pitchFamily="34" charset="0"/>
                        <a:ea typeface="HGPｺﾞｼｯｸE"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a:ln>
                            <a:noFill/>
                          </a:ln>
                          <a:effectLst/>
                          <a:latin typeface="Arial" pitchFamily="34" charset="0"/>
                          <a:ea typeface="HGPｺﾞｼｯｸE" pitchFamily="50" charset="-128"/>
                        </a:rPr>
                        <a:t>ボンベ</a:t>
                      </a:r>
                      <a:endParaRPr kumimoji="1" lang="ja-JP" altLang="en-US" sz="2000" b="0" i="0" u="none" strike="noStrike" cap="none" normalizeH="0" baseline="0" dirty="0">
                        <a:ln>
                          <a:noFill/>
                        </a:ln>
                        <a:solidFill>
                          <a:schemeClr val="tx1"/>
                        </a:solidFill>
                        <a:effectLst/>
                        <a:latin typeface="Arial" pitchFamily="34" charset="0"/>
                        <a:ea typeface="HGPｺﾞｼｯｸE" pitchFamily="50" charset="-128"/>
                      </a:endParaRPr>
                    </a:p>
                  </a:txBody>
                  <a:tcPr marT="45737" marB="45737" anchor="ct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4F6FA"/>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a:ln>
                            <a:noFill/>
                          </a:ln>
                          <a:effectLst/>
                          <a:latin typeface="Arial" pitchFamily="34" charset="0"/>
                          <a:ea typeface="HGPｺﾞｼｯｸE" pitchFamily="50" charset="-128"/>
                        </a:rPr>
                        <a:t>第一、第二供給装置ともに</a:t>
                      </a:r>
                      <a:endParaRPr kumimoji="1" lang="en-US" altLang="ja-JP" sz="2000" u="none" strike="noStrike" cap="none" normalizeH="0" baseline="0" dirty="0">
                        <a:ln>
                          <a:noFill/>
                        </a:ln>
                        <a:effectLst/>
                        <a:latin typeface="Arial" pitchFamily="34" charset="0"/>
                        <a:ea typeface="HGPｺﾞｼｯｸE"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u="none" strike="noStrike" kern="1200" cap="none" normalizeH="0" baseline="0" dirty="0">
                          <a:ln>
                            <a:noFill/>
                          </a:ln>
                          <a:solidFill>
                            <a:schemeClr val="dk1"/>
                          </a:solidFill>
                          <a:effectLst/>
                          <a:latin typeface="Arial" pitchFamily="34" charset="0"/>
                          <a:ea typeface="HGPｺﾞｼｯｸE" pitchFamily="50" charset="-128"/>
                          <a:cs typeface="+mn-cs"/>
                        </a:rPr>
                        <a:t>7</a:t>
                      </a:r>
                      <a:r>
                        <a:rPr kumimoji="1" lang="ja-JP" altLang="en-US" sz="2000" u="none" strike="noStrike" cap="none" normalizeH="0" baseline="0" dirty="0">
                          <a:ln>
                            <a:noFill/>
                          </a:ln>
                          <a:effectLst/>
                          <a:latin typeface="Arial" pitchFamily="34" charset="0"/>
                          <a:ea typeface="HGPｺﾞｼｯｸE" pitchFamily="50" charset="-128"/>
                        </a:rPr>
                        <a:t>日分以上</a:t>
                      </a:r>
                      <a:endParaRPr kumimoji="1" lang="ja-JP" altLang="en-US" sz="2000" b="0" i="0" u="none" strike="noStrike" cap="none" normalizeH="0" baseline="0" dirty="0">
                        <a:ln>
                          <a:noFill/>
                        </a:ln>
                        <a:solidFill>
                          <a:schemeClr val="tx1"/>
                        </a:solidFill>
                        <a:effectLst/>
                        <a:latin typeface="Arial" pitchFamily="34" charset="0"/>
                        <a:ea typeface="HGPｺﾞｼｯｸE" pitchFamily="50" charset="-128"/>
                      </a:endParaRPr>
                    </a:p>
                  </a:txBody>
                  <a:tcPr marL="180000" marR="180000" marT="45737" marB="45737" anchor="ctr"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4F6FA"/>
                    </a:solidFill>
                  </a:tcPr>
                </a:tc>
                <a:extLst>
                  <a:ext uri="{0D108BD9-81ED-4DB2-BD59-A6C34878D82A}">
                    <a16:rowId xmlns:a16="http://schemas.microsoft.com/office/drawing/2014/main" val="10001"/>
                  </a:ext>
                </a:extLst>
              </a:tr>
              <a:tr h="573150">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u="none" strike="noStrike" cap="none" normalizeH="0" baseline="0" dirty="0">
                          <a:ln>
                            <a:noFill/>
                          </a:ln>
                          <a:effectLst/>
                          <a:latin typeface="Arial" pitchFamily="34" charset="0"/>
                          <a:ea typeface="HGPｺﾞｼｯｸE" pitchFamily="50" charset="-128"/>
                          <a:cs typeface="Arial" pitchFamily="34" charset="0"/>
                        </a:rPr>
                        <a:t>CE</a:t>
                      </a:r>
                      <a:endParaRPr kumimoji="1" lang="en-US" altLang="ja-JP" sz="2000" b="1" i="0" u="none" strike="noStrike" cap="none" normalizeH="0" baseline="0" dirty="0">
                        <a:ln>
                          <a:noFill/>
                        </a:ln>
                        <a:solidFill>
                          <a:schemeClr val="tx1"/>
                        </a:solidFill>
                        <a:effectLst/>
                        <a:latin typeface="Arial" pitchFamily="34" charset="0"/>
                        <a:ea typeface="HGPｺﾞｼｯｸE" pitchFamily="50" charset="-128"/>
                        <a:cs typeface="Arial" pitchFamily="34" charset="0"/>
                      </a:endParaRPr>
                    </a:p>
                  </a:txBody>
                  <a:tcPr marT="45737" marB="45737" anchor="ct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a:ln>
                            <a:noFill/>
                          </a:ln>
                          <a:effectLst/>
                          <a:latin typeface="Arial" pitchFamily="34" charset="0"/>
                          <a:ea typeface="HGPｺﾞｼｯｸE" pitchFamily="50" charset="-128"/>
                        </a:rPr>
                        <a:t>用量の</a:t>
                      </a:r>
                      <a:r>
                        <a:rPr kumimoji="1" lang="en-US" altLang="ja-JP" sz="2000" b="1" u="none" strike="noStrike" kern="1200" cap="none" normalizeH="0" baseline="0" dirty="0">
                          <a:ln>
                            <a:noFill/>
                          </a:ln>
                          <a:solidFill>
                            <a:schemeClr val="dk1"/>
                          </a:solidFill>
                          <a:effectLst/>
                          <a:latin typeface="Arial" pitchFamily="34" charset="0"/>
                          <a:ea typeface="HGPｺﾞｼｯｸE" pitchFamily="50" charset="-128"/>
                          <a:cs typeface="+mn-cs"/>
                        </a:rPr>
                        <a:t>2/3</a:t>
                      </a:r>
                      <a:r>
                        <a:rPr kumimoji="1" lang="ja-JP" altLang="en-US" sz="2000" u="none" strike="noStrike" cap="none" normalizeH="0" baseline="0" dirty="0">
                          <a:ln>
                            <a:noFill/>
                          </a:ln>
                          <a:effectLst/>
                          <a:latin typeface="Arial" pitchFamily="34" charset="0"/>
                          <a:ea typeface="HGPｺﾞｼｯｸE" pitchFamily="50" charset="-128"/>
                        </a:rPr>
                        <a:t>が</a:t>
                      </a:r>
                      <a:r>
                        <a:rPr kumimoji="1" lang="en-US" altLang="ja-JP" sz="2000" b="1" u="none" strike="noStrike" kern="1200" cap="none" normalizeH="0" baseline="0" dirty="0">
                          <a:ln>
                            <a:noFill/>
                          </a:ln>
                          <a:solidFill>
                            <a:schemeClr val="dk1"/>
                          </a:solidFill>
                          <a:effectLst/>
                          <a:latin typeface="Arial" pitchFamily="34" charset="0"/>
                          <a:ea typeface="HGPｺﾞｼｯｸE" pitchFamily="50" charset="-128"/>
                          <a:cs typeface="+mn-cs"/>
                        </a:rPr>
                        <a:t>10</a:t>
                      </a:r>
                      <a:r>
                        <a:rPr kumimoji="1" lang="ja-JP" altLang="en-US" sz="2000" u="none" strike="noStrike" cap="none" normalizeH="0" baseline="0" dirty="0">
                          <a:ln>
                            <a:noFill/>
                          </a:ln>
                          <a:effectLst/>
                          <a:latin typeface="Arial" pitchFamily="34" charset="0"/>
                          <a:ea typeface="HGPｺﾞｼｯｸE" pitchFamily="50" charset="-128"/>
                        </a:rPr>
                        <a:t>日分以上</a:t>
                      </a:r>
                      <a:endParaRPr kumimoji="1" lang="ja-JP" altLang="en-US" sz="2000" b="0" i="0" u="none" strike="noStrike" cap="none" normalizeH="0" baseline="0" dirty="0">
                        <a:ln>
                          <a:noFill/>
                        </a:ln>
                        <a:solidFill>
                          <a:schemeClr val="tx1"/>
                        </a:solidFill>
                        <a:effectLst/>
                        <a:latin typeface="Arial" pitchFamily="34" charset="0"/>
                        <a:ea typeface="HGPｺﾞｼｯｸE" pitchFamily="50" charset="-128"/>
                      </a:endParaRPr>
                    </a:p>
                  </a:txBody>
                  <a:tcPr marL="180000" marR="180000" marT="45737" marB="45737" anchor="ctr"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3150">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u="none" strike="noStrike" cap="none" normalizeH="0" baseline="0" dirty="0">
                          <a:ln>
                            <a:noFill/>
                          </a:ln>
                          <a:effectLst/>
                          <a:latin typeface="Arial" pitchFamily="34" charset="0"/>
                          <a:ea typeface="HGPｺﾞｼｯｸE" pitchFamily="50" charset="-128"/>
                        </a:rPr>
                        <a:t>予備酸素</a:t>
                      </a:r>
                      <a:endParaRPr kumimoji="1" lang="ja-JP" altLang="en-US" sz="2000" b="0" i="0" u="none" strike="noStrike" cap="none" normalizeH="0" baseline="0" dirty="0">
                        <a:ln>
                          <a:noFill/>
                        </a:ln>
                        <a:solidFill>
                          <a:schemeClr val="tx1"/>
                        </a:solidFill>
                        <a:effectLst/>
                        <a:latin typeface="Arial" pitchFamily="34" charset="0"/>
                        <a:ea typeface="HGPｺﾞｼｯｸE" pitchFamily="50" charset="-128"/>
                      </a:endParaRPr>
                    </a:p>
                  </a:txBody>
                  <a:tcPr marT="45737" marB="45737" anchor="ct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E9EDF4"/>
                      </a:solidFill>
                      <a:prstDash val="solid"/>
                      <a:round/>
                      <a:headEnd type="none" w="med" len="med"/>
                      <a:tailEnd type="none" w="med" len="med"/>
                    </a:lnB>
                    <a:lnTlToBr w="12700" cmpd="sng">
                      <a:noFill/>
                      <a:prstDash val="solid"/>
                    </a:lnTlToBr>
                    <a:lnBlToTr w="12700" cmpd="sng">
                      <a:noFill/>
                      <a:prstDash val="solid"/>
                    </a:lnBlToTr>
                    <a:solidFill>
                      <a:srgbClr val="F4F6FA"/>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u="none" strike="noStrike" kern="1200" cap="none" normalizeH="0" baseline="0" dirty="0">
                          <a:ln>
                            <a:noFill/>
                          </a:ln>
                          <a:solidFill>
                            <a:schemeClr val="dk1"/>
                          </a:solidFill>
                          <a:effectLst/>
                          <a:latin typeface="Arial" pitchFamily="34" charset="0"/>
                          <a:ea typeface="HGPｺﾞｼｯｸE" pitchFamily="50" charset="-128"/>
                          <a:cs typeface="+mn-cs"/>
                        </a:rPr>
                        <a:t>1</a:t>
                      </a:r>
                      <a:r>
                        <a:rPr kumimoji="1" lang="ja-JP" altLang="en-US" sz="2000" u="none" strike="noStrike" cap="none" normalizeH="0" baseline="0" dirty="0">
                          <a:ln>
                            <a:noFill/>
                          </a:ln>
                          <a:effectLst/>
                          <a:latin typeface="Arial" pitchFamily="34" charset="0"/>
                          <a:ea typeface="HGPｺﾞｼｯｸE" pitchFamily="50" charset="-128"/>
                        </a:rPr>
                        <a:t>日分以上</a:t>
                      </a:r>
                      <a:endParaRPr kumimoji="1" lang="ja-JP" altLang="en-US" sz="2000" b="0" i="0" u="none" strike="noStrike" cap="none" normalizeH="0" baseline="0" dirty="0">
                        <a:ln>
                          <a:noFill/>
                        </a:ln>
                        <a:solidFill>
                          <a:schemeClr val="tx1"/>
                        </a:solidFill>
                        <a:effectLst/>
                        <a:latin typeface="Arial" pitchFamily="34" charset="0"/>
                        <a:ea typeface="HGPｺﾞｼｯｸE" pitchFamily="50" charset="-128"/>
                      </a:endParaRPr>
                    </a:p>
                  </a:txBody>
                  <a:tcPr marL="180000" marR="180000" marT="45737" marB="45737" anchor="ctr"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a:noFill/>
                    </a:lnT>
                    <a:lnB w="12700" cap="flat" cmpd="sng" algn="ctr">
                      <a:solidFill>
                        <a:srgbClr val="E9EDF4"/>
                      </a:solidFill>
                      <a:prstDash val="solid"/>
                      <a:round/>
                      <a:headEnd type="none" w="med" len="med"/>
                      <a:tailEnd type="none" w="med" len="med"/>
                    </a:lnB>
                    <a:lnTlToBr w="12700" cmpd="sng">
                      <a:noFill/>
                      <a:prstDash val="solid"/>
                    </a:lnTlToBr>
                    <a:lnBlToTr w="12700" cmpd="sng">
                      <a:noFill/>
                      <a:prstDash val="solid"/>
                    </a:lnBlToTr>
                    <a:solidFill>
                      <a:srgbClr val="F4F6FA"/>
                    </a:solidFill>
                  </a:tcPr>
                </a:tc>
                <a:extLst>
                  <a:ext uri="{0D108BD9-81ED-4DB2-BD59-A6C34878D82A}">
                    <a16:rowId xmlns:a16="http://schemas.microsoft.com/office/drawing/2014/main" val="10003"/>
                  </a:ext>
                </a:extLst>
              </a:tr>
            </a:tbl>
          </a:graphicData>
        </a:graphic>
      </p:graphicFrame>
      <p:grpSp>
        <p:nvGrpSpPr>
          <p:cNvPr id="14" name="グループ化 13"/>
          <p:cNvGrpSpPr/>
          <p:nvPr/>
        </p:nvGrpSpPr>
        <p:grpSpPr>
          <a:xfrm>
            <a:off x="1151620" y="4762542"/>
            <a:ext cx="6691738" cy="1114383"/>
            <a:chOff x="1763712" y="4762542"/>
            <a:chExt cx="5940635" cy="1114383"/>
          </a:xfrm>
        </p:grpSpPr>
        <p:sp>
          <p:nvSpPr>
            <p:cNvPr id="15" name="角丸四角形 14"/>
            <p:cNvSpPr/>
            <p:nvPr/>
          </p:nvSpPr>
          <p:spPr>
            <a:xfrm>
              <a:off x="1763712" y="4762542"/>
              <a:ext cx="5940635" cy="1114383"/>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16" name="角丸四角形 15"/>
            <p:cNvSpPr/>
            <p:nvPr/>
          </p:nvSpPr>
          <p:spPr>
            <a:xfrm>
              <a:off x="1852829" y="4814881"/>
              <a:ext cx="5778255" cy="990730"/>
            </a:xfrm>
            <a:prstGeom prst="roundRect">
              <a:avLst>
                <a:gd name="adj" fmla="val 4423"/>
              </a:avLst>
            </a:prstGeom>
            <a:solidFill>
              <a:srgbClr val="F79646">
                <a:lumMod val="20000"/>
                <a:lumOff val="80000"/>
              </a:srgb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17" name="テキスト ボックス 16"/>
            <p:cNvSpPr txBox="1"/>
            <p:nvPr/>
          </p:nvSpPr>
          <p:spPr>
            <a:xfrm>
              <a:off x="2766530" y="4940821"/>
              <a:ext cx="4649786" cy="900447"/>
            </a:xfrm>
            <a:prstGeom prst="rect">
              <a:avLst/>
            </a:prstGeom>
            <a:noFill/>
          </p:spPr>
          <p:txBody>
            <a:bodyPr wrap="square" rtlCol="0">
              <a:noAutofit/>
            </a:bodyPr>
            <a:lstStyle/>
            <a:p>
              <a:pPr algn="just" eaLnBrk="1" hangingPunct="1">
                <a:lnSpc>
                  <a:spcPts val="1800"/>
                </a:lnSpc>
              </a:pPr>
              <a:r>
                <a:rPr lang="ja-JP" altLang="en-US" sz="1400" dirty="0">
                  <a:latin typeface="Arial" pitchFamily="34" charset="0"/>
                  <a:ea typeface="HGPｺﾞｼｯｸE" pitchFamily="50" charset="-128"/>
                </a:rPr>
                <a:t>近年、手術件数の著明な増加や、高流量酸素を使用する</a:t>
              </a:r>
              <a:r>
                <a:rPr lang="en-US" altLang="ja-JP" sz="1400" dirty="0">
                  <a:latin typeface="Arial" pitchFamily="34" charset="0"/>
                  <a:ea typeface="HGPｺﾞｼｯｸE" pitchFamily="50" charset="-128"/>
                </a:rPr>
                <a:t>NPPV</a:t>
              </a:r>
              <a:r>
                <a:rPr lang="ja-JP" altLang="en-US" sz="1400" dirty="0">
                  <a:latin typeface="Arial" pitchFamily="34" charset="0"/>
                  <a:ea typeface="HGPｺﾞｼｯｸE" pitchFamily="50" charset="-128"/>
                </a:rPr>
                <a:t>の普及に伴い、病院開設時に適切であった貯蔵量では不足している可能性がある。平時の酸素備蓄量を把握しておく必要がある。</a:t>
              </a:r>
            </a:p>
          </p:txBody>
        </p:sp>
      </p:grpSp>
      <p:grpSp>
        <p:nvGrpSpPr>
          <p:cNvPr id="18" name="グループ化 17"/>
          <p:cNvGrpSpPr>
            <a:grpSpLocks noChangeAspect="1"/>
          </p:cNvGrpSpPr>
          <p:nvPr/>
        </p:nvGrpSpPr>
        <p:grpSpPr>
          <a:xfrm>
            <a:off x="1440293" y="4949297"/>
            <a:ext cx="691277" cy="691277"/>
            <a:chOff x="5211790" y="4431156"/>
            <a:chExt cx="1792916" cy="1792917"/>
          </a:xfrm>
        </p:grpSpPr>
        <p:sp>
          <p:nvSpPr>
            <p:cNvPr id="19" name="円/楕円 18"/>
            <p:cNvSpPr/>
            <p:nvPr/>
          </p:nvSpPr>
          <p:spPr>
            <a:xfrm>
              <a:off x="5211790" y="4431156"/>
              <a:ext cx="1792916" cy="1792917"/>
            </a:xfrm>
            <a:prstGeom prst="ellipse">
              <a:avLst/>
            </a:prstGeom>
            <a:pattFill prst="solidDmnd">
              <a:fgClr>
                <a:srgbClr val="D60000"/>
              </a:fgClr>
              <a:bgClr>
                <a:srgbClr val="C00000"/>
              </a:bgClr>
            </a:pattFill>
            <a:ln w="25400" cap="flat" cmpd="sng" algn="ctr">
              <a:noFill/>
              <a:prstDash val="solid"/>
            </a:ln>
            <a:effectLst>
              <a:outerShdw blurRad="50800" dist="38100" dir="2700000" algn="tl"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0" name="テキスト ボックス 19"/>
            <p:cNvSpPr txBox="1"/>
            <p:nvPr/>
          </p:nvSpPr>
          <p:spPr>
            <a:xfrm>
              <a:off x="5504231" y="5062529"/>
              <a:ext cx="1208032" cy="6386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dirty="0">
                  <a:solidFill>
                    <a:sysClr val="window" lastClr="FFFFFF"/>
                  </a:solidFill>
                  <a:latin typeface="Arial" pitchFamily="34" charset="0"/>
                  <a:ea typeface="ＭＳ Ｐゴシック" pitchFamily="50" charset="-128"/>
                  <a:cs typeface="Arial" pitchFamily="34" charset="0"/>
                </a:rPr>
                <a:t>Note</a:t>
              </a:r>
            </a:p>
          </p:txBody>
        </p:sp>
        <p:sp>
          <p:nvSpPr>
            <p:cNvPr id="21" name="円/楕円 20"/>
            <p:cNvSpPr/>
            <p:nvPr/>
          </p:nvSpPr>
          <p:spPr>
            <a:xfrm>
              <a:off x="5992003" y="4474503"/>
              <a:ext cx="232490" cy="234815"/>
            </a:xfrm>
            <a:prstGeom prst="ellipse">
              <a:avLst/>
            </a:prstGeom>
            <a:solidFill>
              <a:sysClr val="window" lastClr="FFFFFF"/>
            </a:solidFill>
            <a:ln w="25400" cap="flat" cmpd="sng" algn="ctr">
              <a:noFill/>
              <a:prstDash val="solid"/>
            </a:ln>
            <a:effectLst>
              <a:innerShdw dist="25400" dir="17040000">
                <a:prstClr val="black">
                  <a:alpha val="2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31</a:t>
            </a:fld>
            <a:r>
              <a:rPr lang="en-US" altLang="ja-JP"/>
              <a:t> </a:t>
            </a:r>
            <a:endParaRPr lang="ja-JP" altLang="en-US" dirty="0"/>
          </a:p>
        </p:txBody>
      </p:sp>
      <p:sp>
        <p:nvSpPr>
          <p:cNvPr id="22" name="タイトル 1"/>
          <p:cNvSpPr txBox="1">
            <a:spLocks/>
          </p:cNvSpPr>
          <p:nvPr/>
        </p:nvSpPr>
        <p:spPr>
          <a:xfrm>
            <a:off x="468313" y="333375"/>
            <a:ext cx="8027988" cy="671047"/>
          </a:xfrm>
          <a:prstGeom prst="rect">
            <a:avLst/>
          </a:prstGeom>
        </p:spPr>
        <p:txBody>
          <a:bodyPr vert="horz" wrap="none" lIns="91440" tIns="0" rIns="91440" bIns="45720" rtlCol="0" anchor="ctr">
            <a:noAutofit/>
          </a:bodyPr>
          <a:lstStyle>
            <a:lvl1pPr algn="l" defTabSz="914400" rtl="0" eaLnBrk="1" latinLnBrk="0" hangingPunct="1">
              <a:spcBef>
                <a:spcPct val="0"/>
              </a:spcBef>
              <a:buNone/>
              <a:defRPr kumimoji="1" sz="3200" b="1" kern="1200">
                <a:solidFill>
                  <a:schemeClr val="tx1"/>
                </a:solidFill>
                <a:latin typeface="+mj-lt"/>
                <a:ea typeface="+mj-ea"/>
                <a:cs typeface="+mj-cs"/>
              </a:defRPr>
            </a:lvl1pPr>
          </a:lstStyle>
          <a:p>
            <a:pPr marL="90488"/>
            <a:r>
              <a:rPr lang="ja-JP" altLang="en-US" sz="3600" b="0" dirty="0">
                <a:solidFill>
                  <a:srgbClr val="1F497D"/>
                </a:solidFill>
                <a:latin typeface="HGS創英角ｺﾞｼｯｸUB" pitchFamily="50" charset="-128"/>
                <a:ea typeface="HGS創英角ｺﾞｼｯｸUB" pitchFamily="50" charset="-128"/>
              </a:rPr>
              <a:t>③ 病院内の酸素備蓄量の確認</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32</a:t>
            </a:fld>
            <a:r>
              <a:rPr lang="en-US" altLang="ja-JP"/>
              <a:t> </a:t>
            </a:r>
            <a:endParaRPr lang="ja-JP" altLang="en-US" dirty="0"/>
          </a:p>
        </p:txBody>
      </p:sp>
      <p:sp>
        <p:nvSpPr>
          <p:cNvPr id="13" name="タイトル 1"/>
          <p:cNvSpPr txBox="1">
            <a:spLocks/>
          </p:cNvSpPr>
          <p:nvPr/>
        </p:nvSpPr>
        <p:spPr>
          <a:xfrm>
            <a:off x="468313" y="332766"/>
            <a:ext cx="8027988" cy="683234"/>
          </a:xfrm>
          <a:prstGeom prst="rect">
            <a:avLst/>
          </a:prstGeom>
        </p:spPr>
        <p:txBody>
          <a:bodyPr vert="horz" wrap="none" lIns="91440" tIns="0" rIns="91440" bIns="45720" rtlCol="0" anchor="ctr">
            <a:noAutofit/>
          </a:bodyPr>
          <a:lstStyle>
            <a:defPPr>
              <a:defRPr lang="ja-JP"/>
            </a:defPPr>
            <a:lvl1pPr marL="90488" defTabSz="914400" eaLnBrk="1" latinLnBrk="0" hangingPunct="1">
              <a:buNone/>
              <a:defRPr sz="3600" b="0">
                <a:solidFill>
                  <a:srgbClr val="1F497D"/>
                </a:solidFill>
                <a:latin typeface="HGS創英角ｺﾞｼｯｸUB" pitchFamily="50" charset="-128"/>
                <a:ea typeface="HGS創英角ｺﾞｼｯｸUB" pitchFamily="50" charset="-128"/>
                <a:cs typeface="+mj-cs"/>
              </a:defRPr>
            </a:lvl1pPr>
          </a:lstStyle>
          <a:p>
            <a:r>
              <a:rPr lang="ja-JP" altLang="en-US" dirty="0"/>
              <a:t>④ 予想酸素使用量の把握</a:t>
            </a:r>
          </a:p>
        </p:txBody>
      </p:sp>
      <p:sp>
        <p:nvSpPr>
          <p:cNvPr id="18" name="角丸四角形 17"/>
          <p:cNvSpPr/>
          <p:nvPr/>
        </p:nvSpPr>
        <p:spPr>
          <a:xfrm>
            <a:off x="1301080" y="4493834"/>
            <a:ext cx="6552727" cy="951390"/>
          </a:xfrm>
          <a:prstGeom prst="roundRect">
            <a:avLst/>
          </a:prstGeom>
          <a:pattFill prst="ltUpDiag">
            <a:fgClr>
              <a:srgbClr val="F9A791"/>
            </a:fgClr>
            <a:bgClr>
              <a:schemeClr val="bg1"/>
            </a:bgClr>
          </a:pattFill>
          <a:ln>
            <a:solidFill>
              <a:schemeClr val="bg1"/>
            </a:solidFill>
          </a:ln>
          <a:effectLst>
            <a:glow rad="63500">
              <a:schemeClr val="bg1">
                <a:lumMod val="8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 name="片側の 2 つの角を丸めた四角形 18"/>
          <p:cNvSpPr/>
          <p:nvPr/>
        </p:nvSpPr>
        <p:spPr bwMode="auto">
          <a:xfrm>
            <a:off x="1484775" y="4509120"/>
            <a:ext cx="6568961" cy="470838"/>
          </a:xfrm>
          <a:prstGeom prst="round2SameRect">
            <a:avLst/>
          </a:prstGeom>
          <a:noFill/>
          <a:ln w="19050">
            <a:noFill/>
            <a:miter lim="800000"/>
            <a:headEnd/>
            <a:tailEnd/>
          </a:ln>
        </p:spPr>
        <p:txBody>
          <a:bodyPr wrap="none" lIns="0" rIns="0" bIns="0" rtlCol="0" anchor="ctr" anchorCtr="0">
            <a:noAutofit/>
          </a:bodyPr>
          <a:lstStyle/>
          <a:p>
            <a:pPr marL="360363" indent="-360363" algn="ctr"/>
            <a:endParaRPr kumimoji="1" lang="ja-JP" altLang="en-US" sz="2400" dirty="0">
              <a:solidFill>
                <a:srgbClr val="63B5BA"/>
              </a:solidFill>
              <a:ea typeface="HGS創英角ｺﾞｼｯｸUB" pitchFamily="50" charset="-128"/>
            </a:endParaRPr>
          </a:p>
        </p:txBody>
      </p:sp>
      <p:sp>
        <p:nvSpPr>
          <p:cNvPr id="20" name="テキスト ボックス 10"/>
          <p:cNvSpPr txBox="1">
            <a:spLocks noChangeArrowheads="1"/>
          </p:cNvSpPr>
          <p:nvPr/>
        </p:nvSpPr>
        <p:spPr bwMode="auto">
          <a:xfrm>
            <a:off x="1501010" y="4703062"/>
            <a:ext cx="65527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2800" dirty="0">
                <a:solidFill>
                  <a:srgbClr val="FF0000"/>
                </a:solidFill>
                <a:effectLst>
                  <a:glow rad="88900">
                    <a:schemeClr val="bg1"/>
                  </a:glow>
                </a:effectLst>
                <a:latin typeface="HGPｺﾞｼｯｸE" pitchFamily="50" charset="-128"/>
                <a:ea typeface="HGPｺﾞｼｯｸE" pitchFamily="50" charset="-128"/>
              </a:rPr>
              <a:t>現在の備蓄量では何日耐えられるか？</a:t>
            </a:r>
          </a:p>
        </p:txBody>
      </p:sp>
      <p:sp>
        <p:nvSpPr>
          <p:cNvPr id="12" name="右矢印 11"/>
          <p:cNvSpPr/>
          <p:nvPr/>
        </p:nvSpPr>
        <p:spPr>
          <a:xfrm rot="5400000">
            <a:off x="4217876" y="3551015"/>
            <a:ext cx="719137" cy="889620"/>
          </a:xfrm>
          <a:prstGeom prst="rightArrow">
            <a:avLst>
              <a:gd name="adj1" fmla="val 50369"/>
              <a:gd name="adj2" fmla="val 37610"/>
            </a:avLst>
          </a:prstGeom>
          <a:pattFill prst="ltDnDiag">
            <a:fgClr>
              <a:schemeClr val="accent2">
                <a:lumMod val="60000"/>
                <a:lumOff val="40000"/>
              </a:schemeClr>
            </a:fgClr>
            <a:bgClr>
              <a:srgbClr val="FF0000"/>
            </a:bgClr>
          </a:pattFill>
          <a:ln w="28575" cmpd="sng">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4" name="グループ化 3"/>
          <p:cNvGrpSpPr/>
          <p:nvPr/>
        </p:nvGrpSpPr>
        <p:grpSpPr>
          <a:xfrm>
            <a:off x="863588" y="1295238"/>
            <a:ext cx="7380820" cy="2218458"/>
            <a:chOff x="863588" y="1354558"/>
            <a:chExt cx="7380820" cy="2218458"/>
          </a:xfrm>
        </p:grpSpPr>
        <p:grpSp>
          <p:nvGrpSpPr>
            <p:cNvPr id="11" name="グループ化 10"/>
            <p:cNvGrpSpPr/>
            <p:nvPr/>
          </p:nvGrpSpPr>
          <p:grpSpPr>
            <a:xfrm>
              <a:off x="863588" y="1354558"/>
              <a:ext cx="7380820" cy="938528"/>
              <a:chOff x="863588" y="1592796"/>
              <a:chExt cx="7380820" cy="938528"/>
            </a:xfrm>
          </p:grpSpPr>
          <p:grpSp>
            <p:nvGrpSpPr>
              <p:cNvPr id="14" name="グループ化 13"/>
              <p:cNvGrpSpPr/>
              <p:nvPr/>
            </p:nvGrpSpPr>
            <p:grpSpPr>
              <a:xfrm>
                <a:off x="863588" y="1592796"/>
                <a:ext cx="7380820" cy="938528"/>
                <a:chOff x="1007604" y="1556792"/>
                <a:chExt cx="7380820" cy="938528"/>
              </a:xfrm>
            </p:grpSpPr>
            <p:sp>
              <p:nvSpPr>
                <p:cNvPr id="21" name="角丸四角形 20"/>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kumimoji="1" lang="ja-JP" altLang="en-US" sz="2400" dirty="0">
                    <a:solidFill>
                      <a:srgbClr val="63B5BA"/>
                    </a:solidFill>
                    <a:latin typeface="HGPｺﾞｼｯｸE" pitchFamily="50" charset="-128"/>
                    <a:ea typeface="HGPｺﾞｼｯｸE" pitchFamily="50" charset="-128"/>
                  </a:endParaRPr>
                </a:p>
              </p:txBody>
            </p:sp>
            <p:sp>
              <p:nvSpPr>
                <p:cNvPr id="22" name="Text Box 9"/>
                <p:cNvSpPr txBox="1">
                  <a:spLocks noChangeArrowheads="1"/>
                </p:cNvSpPr>
                <p:nvPr/>
              </p:nvSpPr>
              <p:spPr bwMode="auto">
                <a:xfrm>
                  <a:off x="1592859" y="1621632"/>
                  <a:ext cx="6147494" cy="830997"/>
                </a:xfrm>
                <a:prstGeom prst="rect">
                  <a:avLst/>
                </a:prstGeom>
                <a:noFill/>
                <a:ln w="9525">
                  <a:noFill/>
                  <a:miter lim="800000"/>
                  <a:headEnd/>
                  <a:tailEnd/>
                </a:ln>
              </p:spPr>
              <p:txBody>
                <a:bodyPr wrap="square">
                  <a:spAutoFit/>
                </a:bodyPr>
                <a:lstStyle/>
                <a:p>
                  <a:pPr marL="0" indent="0" algn="just" eaLnBrk="1" hangingPunct="1">
                    <a:spcBef>
                      <a:spcPts val="0"/>
                    </a:spcBef>
                  </a:pPr>
                  <a:r>
                    <a:rPr lang="ja-JP" altLang="en-US" sz="2400" dirty="0">
                      <a:latin typeface="HGPｺﾞｼｯｸE" pitchFamily="50" charset="-128"/>
                      <a:ea typeface="HGPｺﾞｼｯｸE" pitchFamily="50" charset="-128"/>
                    </a:rPr>
                    <a:t>その時点で酸素を使用している患者数、及び その使用流量から計算する</a:t>
                  </a:r>
                </a:p>
              </p:txBody>
            </p:sp>
            <p:sp>
              <p:nvSpPr>
                <p:cNvPr id="23" name="正方形/長方形 22"/>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1809122"/>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グループ化 23"/>
            <p:cNvGrpSpPr/>
            <p:nvPr/>
          </p:nvGrpSpPr>
          <p:grpSpPr>
            <a:xfrm>
              <a:off x="863588" y="2634488"/>
              <a:ext cx="7380820" cy="938528"/>
              <a:chOff x="863588" y="2636912"/>
              <a:chExt cx="7380820" cy="938528"/>
            </a:xfrm>
          </p:grpSpPr>
          <p:grpSp>
            <p:nvGrpSpPr>
              <p:cNvPr id="25" name="グループ化 24"/>
              <p:cNvGrpSpPr/>
              <p:nvPr/>
            </p:nvGrpSpPr>
            <p:grpSpPr>
              <a:xfrm>
                <a:off x="863588" y="2636912"/>
                <a:ext cx="7380820" cy="938528"/>
                <a:chOff x="1007604" y="1556792"/>
                <a:chExt cx="7380820" cy="938528"/>
              </a:xfrm>
            </p:grpSpPr>
            <p:sp>
              <p:nvSpPr>
                <p:cNvPr id="27" name="角丸四角形 26"/>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28" name="Text Box 9"/>
                <p:cNvSpPr txBox="1">
                  <a:spLocks noChangeArrowheads="1"/>
                </p:cNvSpPr>
                <p:nvPr/>
              </p:nvSpPr>
              <p:spPr bwMode="auto">
                <a:xfrm>
                  <a:off x="1592858" y="1621632"/>
                  <a:ext cx="6147495" cy="830997"/>
                </a:xfrm>
                <a:prstGeom prst="rect">
                  <a:avLst/>
                </a:prstGeom>
                <a:noFill/>
                <a:ln w="9525">
                  <a:noFill/>
                  <a:miter lim="800000"/>
                  <a:headEnd/>
                  <a:tailEnd/>
                </a:ln>
              </p:spPr>
              <p:txBody>
                <a:bodyPr wrap="square">
                  <a:spAutoFit/>
                </a:bodyPr>
                <a:lstStyle/>
                <a:p>
                  <a:pPr algn="just" eaLnBrk="1" hangingPunct="1">
                    <a:spcBef>
                      <a:spcPts val="0"/>
                    </a:spcBef>
                  </a:pPr>
                  <a:r>
                    <a:rPr lang="ja-JP" altLang="en-US" sz="2400" dirty="0">
                      <a:latin typeface="HGPｺﾞｼｯｸE" pitchFamily="50" charset="-128"/>
                      <a:ea typeface="HGPｺﾞｼｯｸE" pitchFamily="50" charset="-128"/>
                    </a:rPr>
                    <a:t>災害時に患者が殺到した時には、どのくらいの酸素が必要になるか推定する</a:t>
                  </a:r>
                </a:p>
              </p:txBody>
            </p:sp>
            <p:sp>
              <p:nvSpPr>
                <p:cNvPr id="29" name="正方形/長方形 28"/>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2866397"/>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33</a:t>
            </a:fld>
            <a:r>
              <a:rPr lang="en-US" altLang="ja-JP"/>
              <a:t> </a:t>
            </a:r>
            <a:endParaRPr lang="ja-JP" altLang="en-US" dirty="0"/>
          </a:p>
        </p:txBody>
      </p:sp>
      <p:grpSp>
        <p:nvGrpSpPr>
          <p:cNvPr id="2" name="グループ化 1"/>
          <p:cNvGrpSpPr/>
          <p:nvPr/>
        </p:nvGrpSpPr>
        <p:grpSpPr>
          <a:xfrm>
            <a:off x="864000" y="1296000"/>
            <a:ext cx="7380820" cy="939600"/>
            <a:chOff x="863588" y="1592796"/>
            <a:chExt cx="7380820" cy="938528"/>
          </a:xfrm>
        </p:grpSpPr>
        <p:grpSp>
          <p:nvGrpSpPr>
            <p:cNvPr id="21" name="グループ化 20"/>
            <p:cNvGrpSpPr/>
            <p:nvPr/>
          </p:nvGrpSpPr>
          <p:grpSpPr>
            <a:xfrm>
              <a:off x="863588" y="1592796"/>
              <a:ext cx="7380820" cy="938528"/>
              <a:chOff x="1007604" y="1556792"/>
              <a:chExt cx="7380820" cy="938528"/>
            </a:xfrm>
          </p:grpSpPr>
          <p:sp>
            <p:nvSpPr>
              <p:cNvPr id="53" name="角丸四角形 52"/>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kumimoji="1" lang="ja-JP" altLang="en-US" sz="2400" dirty="0">
                  <a:solidFill>
                    <a:srgbClr val="63B5BA"/>
                  </a:solidFill>
                  <a:latin typeface="HGPｺﾞｼｯｸE" pitchFamily="50" charset="-128"/>
                  <a:ea typeface="HGPｺﾞｼｯｸE" pitchFamily="50" charset="-128"/>
                </a:endParaRPr>
              </a:p>
            </p:txBody>
          </p:sp>
          <p:sp>
            <p:nvSpPr>
              <p:cNvPr id="54" name="Text Box 9"/>
              <p:cNvSpPr txBox="1">
                <a:spLocks noChangeArrowheads="1"/>
              </p:cNvSpPr>
              <p:nvPr/>
            </p:nvSpPr>
            <p:spPr bwMode="auto">
              <a:xfrm>
                <a:off x="1592858" y="1621632"/>
                <a:ext cx="6579542" cy="830997"/>
              </a:xfrm>
              <a:prstGeom prst="rect">
                <a:avLst/>
              </a:prstGeom>
              <a:noFill/>
              <a:ln w="9525">
                <a:noFill/>
                <a:miter lim="800000"/>
                <a:headEnd/>
                <a:tailEnd/>
              </a:ln>
            </p:spPr>
            <p:txBody>
              <a:bodyPr wrap="square">
                <a:spAutoFit/>
              </a:bodyPr>
              <a:lstStyle/>
              <a:p>
                <a:pPr marL="0" indent="0" algn="just" eaLnBrk="1" hangingPunct="1">
                  <a:spcBef>
                    <a:spcPts val="0"/>
                  </a:spcBef>
                </a:pPr>
                <a:r>
                  <a:rPr lang="ja-JP" altLang="en-US" sz="2400" dirty="0">
                    <a:latin typeface="HGPｺﾞｼｯｸE" pitchFamily="50" charset="-128"/>
                    <a:ea typeface="HGPｺﾞｼｯｸE" pitchFamily="50" charset="-128"/>
                  </a:rPr>
                  <a:t>管理部門が、酸素供給見込みを納入業者に</a:t>
                </a:r>
                <a:endParaRPr lang="en-US" altLang="ja-JP" sz="2400" dirty="0">
                  <a:latin typeface="HGPｺﾞｼｯｸE" pitchFamily="50" charset="-128"/>
                  <a:ea typeface="HGPｺﾞｼｯｸE" pitchFamily="50" charset="-128"/>
                </a:endParaRPr>
              </a:p>
              <a:p>
                <a:pPr marL="0" indent="0" algn="just" eaLnBrk="1" hangingPunct="1">
                  <a:spcBef>
                    <a:spcPts val="0"/>
                  </a:spcBef>
                </a:pPr>
                <a:r>
                  <a:rPr lang="ja-JP" altLang="en-US" sz="2400" dirty="0">
                    <a:latin typeface="HGPｺﾞｼｯｸE" pitchFamily="50" charset="-128"/>
                    <a:ea typeface="HGPｺﾞｼｯｸE" pitchFamily="50" charset="-128"/>
                  </a:rPr>
                  <a:t>問い合わせる</a:t>
                </a:r>
              </a:p>
            </p:txBody>
          </p:sp>
          <p:sp>
            <p:nvSpPr>
              <p:cNvPr id="55" name="正方形/長方形 54"/>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1809122"/>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グループ化 3"/>
          <p:cNvGrpSpPr/>
          <p:nvPr/>
        </p:nvGrpSpPr>
        <p:grpSpPr>
          <a:xfrm>
            <a:off x="863588" y="2575168"/>
            <a:ext cx="7380820" cy="938528"/>
            <a:chOff x="863588" y="2636912"/>
            <a:chExt cx="7380820" cy="938528"/>
          </a:xfrm>
        </p:grpSpPr>
        <p:grpSp>
          <p:nvGrpSpPr>
            <p:cNvPr id="22" name="グループ化 21"/>
            <p:cNvGrpSpPr/>
            <p:nvPr/>
          </p:nvGrpSpPr>
          <p:grpSpPr>
            <a:xfrm>
              <a:off x="863588" y="2636912"/>
              <a:ext cx="7380820" cy="938528"/>
              <a:chOff x="1007604" y="1556792"/>
              <a:chExt cx="7380820" cy="938528"/>
            </a:xfrm>
          </p:grpSpPr>
          <p:sp>
            <p:nvSpPr>
              <p:cNvPr id="50" name="角丸四角形 49"/>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51" name="Text Box 9"/>
              <p:cNvSpPr txBox="1">
                <a:spLocks noChangeArrowheads="1"/>
              </p:cNvSpPr>
              <p:nvPr/>
            </p:nvSpPr>
            <p:spPr bwMode="auto">
              <a:xfrm>
                <a:off x="1592858" y="1621632"/>
                <a:ext cx="6435526" cy="830997"/>
              </a:xfrm>
              <a:prstGeom prst="rect">
                <a:avLst/>
              </a:prstGeom>
              <a:noFill/>
              <a:ln w="9525">
                <a:noFill/>
                <a:miter lim="800000"/>
                <a:headEnd/>
                <a:tailEnd/>
              </a:ln>
            </p:spPr>
            <p:txBody>
              <a:bodyPr wrap="square">
                <a:spAutoFit/>
              </a:bodyPr>
              <a:lstStyle/>
              <a:p>
                <a:pPr algn="just" eaLnBrk="1" hangingPunct="1">
                  <a:spcBef>
                    <a:spcPts val="0"/>
                  </a:spcBef>
                </a:pPr>
                <a:r>
                  <a:rPr lang="ja-JP" altLang="en-US" sz="2400" dirty="0">
                    <a:latin typeface="HGPｺﾞｼｯｸE" pitchFamily="50" charset="-128"/>
                    <a:ea typeface="HGPｺﾞｼｯｸE" pitchFamily="50" charset="-128"/>
                  </a:rPr>
                  <a:t>タンクローリーや酸素ボンベを積んだトラックが病院に到達できる交通状況であるか確認する</a:t>
                </a:r>
              </a:p>
            </p:txBody>
          </p:sp>
          <p:sp>
            <p:nvSpPr>
              <p:cNvPr id="52" name="正方形/長方形 51"/>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2866397"/>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グループ化 5"/>
          <p:cNvGrpSpPr/>
          <p:nvPr/>
        </p:nvGrpSpPr>
        <p:grpSpPr>
          <a:xfrm>
            <a:off x="863588" y="3855098"/>
            <a:ext cx="7380820" cy="938528"/>
            <a:chOff x="863588" y="3681028"/>
            <a:chExt cx="7380820" cy="938528"/>
          </a:xfrm>
        </p:grpSpPr>
        <p:grpSp>
          <p:nvGrpSpPr>
            <p:cNvPr id="23" name="グループ化 22"/>
            <p:cNvGrpSpPr/>
            <p:nvPr/>
          </p:nvGrpSpPr>
          <p:grpSpPr>
            <a:xfrm>
              <a:off x="863588" y="3681028"/>
              <a:ext cx="7380820" cy="938528"/>
              <a:chOff x="1007604" y="1556792"/>
              <a:chExt cx="7380820" cy="938528"/>
            </a:xfrm>
          </p:grpSpPr>
          <p:sp>
            <p:nvSpPr>
              <p:cNvPr id="47" name="角丸四角形 46"/>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48" name="Text Box 9"/>
              <p:cNvSpPr txBox="1">
                <a:spLocks noChangeArrowheads="1"/>
              </p:cNvSpPr>
              <p:nvPr/>
            </p:nvSpPr>
            <p:spPr bwMode="auto">
              <a:xfrm>
                <a:off x="1592858" y="1621632"/>
                <a:ext cx="6579542" cy="830997"/>
              </a:xfrm>
              <a:prstGeom prst="rect">
                <a:avLst/>
              </a:prstGeom>
              <a:noFill/>
              <a:ln w="9525">
                <a:noFill/>
                <a:miter lim="800000"/>
                <a:headEnd/>
                <a:tailEnd/>
              </a:ln>
            </p:spPr>
            <p:txBody>
              <a:bodyPr wrap="square">
                <a:spAutoFit/>
              </a:bodyPr>
              <a:lstStyle/>
              <a:p>
                <a:pPr algn="just" eaLnBrk="1" hangingPunct="1">
                  <a:spcBef>
                    <a:spcPts val="0"/>
                  </a:spcBef>
                </a:pPr>
                <a:r>
                  <a:rPr lang="ja-JP" altLang="en-US" sz="2400" dirty="0">
                    <a:latin typeface="HGPｺﾞｼｯｸE" pitchFamily="50" charset="-128"/>
                    <a:ea typeface="HGPｺﾞｼｯｸE" pitchFamily="50" charset="-128"/>
                  </a:rPr>
                  <a:t>タンクローリーから液体酸素タンクに酸素を補充するための電気を確保する</a:t>
                </a:r>
              </a:p>
            </p:txBody>
          </p:sp>
          <p:sp>
            <p:nvSpPr>
              <p:cNvPr id="49" name="正方形/長方形 48"/>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3914147"/>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グループ化 6"/>
          <p:cNvGrpSpPr/>
          <p:nvPr/>
        </p:nvGrpSpPr>
        <p:grpSpPr>
          <a:xfrm>
            <a:off x="863588" y="5135028"/>
            <a:ext cx="7380820" cy="938528"/>
            <a:chOff x="863588" y="4727040"/>
            <a:chExt cx="7380820" cy="938528"/>
          </a:xfrm>
        </p:grpSpPr>
        <p:grpSp>
          <p:nvGrpSpPr>
            <p:cNvPr id="24" name="グループ化 23"/>
            <p:cNvGrpSpPr/>
            <p:nvPr/>
          </p:nvGrpSpPr>
          <p:grpSpPr>
            <a:xfrm>
              <a:off x="863588" y="4727040"/>
              <a:ext cx="7380820" cy="938528"/>
              <a:chOff x="1007604" y="1556792"/>
              <a:chExt cx="7380820" cy="938528"/>
            </a:xfrm>
          </p:grpSpPr>
          <p:sp>
            <p:nvSpPr>
              <p:cNvPr id="44" name="角丸四角形 43"/>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45" name="Text Box 9"/>
              <p:cNvSpPr txBox="1">
                <a:spLocks noChangeArrowheads="1"/>
              </p:cNvSpPr>
              <p:nvPr/>
            </p:nvSpPr>
            <p:spPr bwMode="auto">
              <a:xfrm>
                <a:off x="1592858" y="1621632"/>
                <a:ext cx="6435526" cy="830997"/>
              </a:xfrm>
              <a:prstGeom prst="rect">
                <a:avLst/>
              </a:prstGeom>
              <a:noFill/>
              <a:ln w="9525">
                <a:noFill/>
                <a:miter lim="800000"/>
                <a:headEnd/>
                <a:tailEnd/>
              </a:ln>
            </p:spPr>
            <p:txBody>
              <a:bodyPr wrap="square">
                <a:spAutoFit/>
              </a:bodyPr>
              <a:lstStyle/>
              <a:p>
                <a:pPr algn="just" eaLnBrk="1" hangingPunct="1">
                  <a:spcBef>
                    <a:spcPts val="0"/>
                  </a:spcBef>
                </a:pPr>
                <a:r>
                  <a:rPr lang="ja-JP" altLang="en-US" sz="2400" dirty="0">
                    <a:latin typeface="HGPｺﾞｼｯｸE" pitchFamily="50" charset="-128"/>
                    <a:ea typeface="HGPｺﾞｼｯｸE" pitchFamily="50" charset="-128"/>
                  </a:rPr>
                  <a:t>タンクローリーから液体酸素タンクへの注入口、電源アダプターが合致しているか確認する</a:t>
                </a:r>
              </a:p>
            </p:txBody>
          </p:sp>
          <p:sp>
            <p:nvSpPr>
              <p:cNvPr id="46" name="正方形/長方形 45"/>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4942847"/>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タイトル 1"/>
          <p:cNvSpPr txBox="1">
            <a:spLocks/>
          </p:cNvSpPr>
          <p:nvPr/>
        </p:nvSpPr>
        <p:spPr>
          <a:xfrm>
            <a:off x="468313" y="333375"/>
            <a:ext cx="8027988" cy="682625"/>
          </a:xfrm>
          <a:prstGeom prst="rect">
            <a:avLst/>
          </a:prstGeom>
        </p:spPr>
        <p:txBody>
          <a:bodyPr vert="horz" wrap="none" lIns="91440" tIns="0" rIns="91440" bIns="45720" rtlCol="0" anchor="ctr">
            <a:noAutofit/>
          </a:bodyPr>
          <a:lstStyle>
            <a:defPPr>
              <a:defRPr lang="ja-JP"/>
            </a:defPPr>
            <a:lvl1pPr marL="90488" defTabSz="914400" eaLnBrk="1" latinLnBrk="0" hangingPunct="1">
              <a:buNone/>
              <a:defRPr sz="3600" b="0">
                <a:solidFill>
                  <a:srgbClr val="1F497D"/>
                </a:solidFill>
                <a:latin typeface="HGS創英角ｺﾞｼｯｸUB" pitchFamily="50" charset="-128"/>
                <a:ea typeface="HGS創英角ｺﾞｼｯｸUB" pitchFamily="50" charset="-128"/>
                <a:cs typeface="+mj-cs"/>
              </a:defRPr>
            </a:lvl1pPr>
          </a:lstStyle>
          <a:p>
            <a:r>
              <a:rPr lang="ja-JP" altLang="en-US" dirty="0"/>
              <a:t>⑤ 酸素供給見込みの確認</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34</a:t>
            </a:fld>
            <a:r>
              <a:rPr lang="en-US" altLang="ja-JP"/>
              <a:t> </a:t>
            </a:r>
            <a:endParaRPr lang="ja-JP" altLang="en-US" dirty="0"/>
          </a:p>
        </p:txBody>
      </p:sp>
      <p:sp>
        <p:nvSpPr>
          <p:cNvPr id="33" name="タイトル 1"/>
          <p:cNvSpPr txBox="1">
            <a:spLocks/>
          </p:cNvSpPr>
          <p:nvPr/>
        </p:nvSpPr>
        <p:spPr>
          <a:xfrm>
            <a:off x="468313" y="333375"/>
            <a:ext cx="8027988" cy="682625"/>
          </a:xfrm>
          <a:prstGeom prst="rect">
            <a:avLst/>
          </a:prstGeom>
        </p:spPr>
        <p:txBody>
          <a:bodyPr vert="horz" wrap="none" lIns="91440" tIns="0" rIns="91440" bIns="45720" rtlCol="0" anchor="ctr">
            <a:noAutofit/>
          </a:bodyPr>
          <a:lstStyle>
            <a:defPPr>
              <a:defRPr lang="ja-JP"/>
            </a:defPPr>
            <a:lvl1pPr marL="90488" defTabSz="914400" eaLnBrk="1" latinLnBrk="0" hangingPunct="1">
              <a:buNone/>
              <a:defRPr sz="3600" b="0">
                <a:solidFill>
                  <a:srgbClr val="1F497D"/>
                </a:solidFill>
                <a:latin typeface="HGS創英角ｺﾞｼｯｸUB" pitchFamily="50" charset="-128"/>
                <a:ea typeface="HGS創英角ｺﾞｼｯｸUB" pitchFamily="50" charset="-128"/>
                <a:cs typeface="+mj-cs"/>
              </a:defRPr>
            </a:lvl1pPr>
          </a:lstStyle>
          <a:p>
            <a:r>
              <a:rPr lang="ja-JP" altLang="en-US" dirty="0"/>
              <a:t>⑥ 酸素の節約</a:t>
            </a:r>
          </a:p>
        </p:txBody>
      </p:sp>
      <p:grpSp>
        <p:nvGrpSpPr>
          <p:cNvPr id="34" name="グループ化 33">
            <a:extLst>
              <a:ext uri="{FF2B5EF4-FFF2-40B4-BE49-F238E27FC236}">
                <a16:creationId xmlns:a16="http://schemas.microsoft.com/office/drawing/2014/main" id="{AD7D2574-0C81-124B-98BA-7F54BDBBB437}"/>
              </a:ext>
            </a:extLst>
          </p:cNvPr>
          <p:cNvGrpSpPr/>
          <p:nvPr/>
        </p:nvGrpSpPr>
        <p:grpSpPr>
          <a:xfrm>
            <a:off x="864000" y="1296000"/>
            <a:ext cx="7380820" cy="939600"/>
            <a:chOff x="863588" y="1592796"/>
            <a:chExt cx="7380820" cy="938528"/>
          </a:xfrm>
        </p:grpSpPr>
        <p:grpSp>
          <p:nvGrpSpPr>
            <p:cNvPr id="35" name="グループ化 34">
              <a:extLst>
                <a:ext uri="{FF2B5EF4-FFF2-40B4-BE49-F238E27FC236}">
                  <a16:creationId xmlns:a16="http://schemas.microsoft.com/office/drawing/2014/main" id="{E8CCA8A3-24B9-DD4F-B789-0C8B46627426}"/>
                </a:ext>
              </a:extLst>
            </p:cNvPr>
            <p:cNvGrpSpPr/>
            <p:nvPr/>
          </p:nvGrpSpPr>
          <p:grpSpPr>
            <a:xfrm>
              <a:off x="863588" y="1592796"/>
              <a:ext cx="7380820" cy="938528"/>
              <a:chOff x="1007604" y="1556792"/>
              <a:chExt cx="7380820" cy="938528"/>
            </a:xfrm>
          </p:grpSpPr>
          <p:sp>
            <p:nvSpPr>
              <p:cNvPr id="37" name="角丸四角形 36">
                <a:extLst>
                  <a:ext uri="{FF2B5EF4-FFF2-40B4-BE49-F238E27FC236}">
                    <a16:creationId xmlns:a16="http://schemas.microsoft.com/office/drawing/2014/main" id="{FA9780DD-49CF-2240-BFCF-B3C27A3D42D3}"/>
                  </a:ext>
                </a:extLst>
              </p:cNvPr>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kumimoji="1" lang="ja-JP" altLang="en-US" sz="2400" dirty="0">
                  <a:solidFill>
                    <a:srgbClr val="63B5BA"/>
                  </a:solidFill>
                  <a:latin typeface="HGPｺﾞｼｯｸE" pitchFamily="50" charset="-128"/>
                  <a:ea typeface="HGPｺﾞｼｯｸE" pitchFamily="50" charset="-128"/>
                </a:endParaRPr>
              </a:p>
            </p:txBody>
          </p:sp>
          <p:sp>
            <p:nvSpPr>
              <p:cNvPr id="38" name="Text Box 9">
                <a:extLst>
                  <a:ext uri="{FF2B5EF4-FFF2-40B4-BE49-F238E27FC236}">
                    <a16:creationId xmlns:a16="http://schemas.microsoft.com/office/drawing/2014/main" id="{724580B4-7742-9144-A798-F09EF0B10F93}"/>
                  </a:ext>
                </a:extLst>
              </p:cNvPr>
              <p:cNvSpPr txBox="1">
                <a:spLocks noChangeArrowheads="1"/>
              </p:cNvSpPr>
              <p:nvPr/>
            </p:nvSpPr>
            <p:spPr bwMode="auto">
              <a:xfrm>
                <a:off x="1592858" y="1621632"/>
                <a:ext cx="6579542" cy="461138"/>
              </a:xfrm>
              <a:prstGeom prst="rect">
                <a:avLst/>
              </a:prstGeom>
              <a:noFill/>
              <a:ln w="9525">
                <a:noFill/>
                <a:miter lim="800000"/>
                <a:headEnd/>
                <a:tailEnd/>
              </a:ln>
            </p:spPr>
            <p:txBody>
              <a:bodyPr wrap="square">
                <a:spAutoFit/>
              </a:bodyPr>
              <a:lstStyle/>
              <a:p>
                <a:pPr marL="0" indent="0" algn="just" eaLnBrk="1" hangingPunct="1">
                  <a:spcBef>
                    <a:spcPts val="0"/>
                  </a:spcBef>
                </a:pPr>
                <a:r>
                  <a:rPr lang="ja-JP" altLang="en-US" sz="2400" dirty="0">
                    <a:latin typeface="HGPｺﾞｼｯｸE" pitchFamily="50" charset="-128"/>
                    <a:ea typeface="HGPｺﾞｼｯｸE" pitchFamily="50" charset="-128"/>
                  </a:rPr>
                  <a:t>麻酔は低流量麻酔、静脈麻酔で行う</a:t>
                </a:r>
              </a:p>
            </p:txBody>
          </p:sp>
          <p:sp>
            <p:nvSpPr>
              <p:cNvPr id="39" name="正方形/長方形 38">
                <a:extLst>
                  <a:ext uri="{FF2B5EF4-FFF2-40B4-BE49-F238E27FC236}">
                    <a16:creationId xmlns:a16="http://schemas.microsoft.com/office/drawing/2014/main" id="{81A0DF8D-F0CB-5342-A9A5-D562CD5AE3A7}"/>
                  </a:ext>
                </a:extLst>
              </p:cNvPr>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36" name="Picture 3">
              <a:extLst>
                <a:ext uri="{FF2B5EF4-FFF2-40B4-BE49-F238E27FC236}">
                  <a16:creationId xmlns:a16="http://schemas.microsoft.com/office/drawing/2014/main" id="{DBAE2B7A-0956-E141-B9F2-88A3D8918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1809122"/>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グループ化 39">
            <a:extLst>
              <a:ext uri="{FF2B5EF4-FFF2-40B4-BE49-F238E27FC236}">
                <a16:creationId xmlns:a16="http://schemas.microsoft.com/office/drawing/2014/main" id="{C1F59E4F-437D-2047-8F4F-743C15AF4FCC}"/>
              </a:ext>
            </a:extLst>
          </p:cNvPr>
          <p:cNvGrpSpPr/>
          <p:nvPr/>
        </p:nvGrpSpPr>
        <p:grpSpPr>
          <a:xfrm>
            <a:off x="863588" y="2575168"/>
            <a:ext cx="7380820" cy="938528"/>
            <a:chOff x="863588" y="2636912"/>
            <a:chExt cx="7380820" cy="938528"/>
          </a:xfrm>
        </p:grpSpPr>
        <p:grpSp>
          <p:nvGrpSpPr>
            <p:cNvPr id="41" name="グループ化 40">
              <a:extLst>
                <a:ext uri="{FF2B5EF4-FFF2-40B4-BE49-F238E27FC236}">
                  <a16:creationId xmlns:a16="http://schemas.microsoft.com/office/drawing/2014/main" id="{DD2CE494-275D-F140-A6C7-643EB984514E}"/>
                </a:ext>
              </a:extLst>
            </p:cNvPr>
            <p:cNvGrpSpPr/>
            <p:nvPr/>
          </p:nvGrpSpPr>
          <p:grpSpPr>
            <a:xfrm>
              <a:off x="863588" y="2636912"/>
              <a:ext cx="7380820" cy="938528"/>
              <a:chOff x="1007604" y="1556792"/>
              <a:chExt cx="7380820" cy="938528"/>
            </a:xfrm>
          </p:grpSpPr>
          <p:sp>
            <p:nvSpPr>
              <p:cNvPr id="43" name="角丸四角形 42">
                <a:extLst>
                  <a:ext uri="{FF2B5EF4-FFF2-40B4-BE49-F238E27FC236}">
                    <a16:creationId xmlns:a16="http://schemas.microsoft.com/office/drawing/2014/main" id="{4522A5E0-0163-A34D-A880-E70B155205E5}"/>
                  </a:ext>
                </a:extLst>
              </p:cNvPr>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44" name="Text Box 9">
                <a:extLst>
                  <a:ext uri="{FF2B5EF4-FFF2-40B4-BE49-F238E27FC236}">
                    <a16:creationId xmlns:a16="http://schemas.microsoft.com/office/drawing/2014/main" id="{728C23D5-4379-7F4F-8F1F-A41D6AF27AEC}"/>
                  </a:ext>
                </a:extLst>
              </p:cNvPr>
              <p:cNvSpPr txBox="1">
                <a:spLocks noChangeArrowheads="1"/>
              </p:cNvSpPr>
              <p:nvPr/>
            </p:nvSpPr>
            <p:spPr bwMode="auto">
              <a:xfrm>
                <a:off x="1592858" y="1621632"/>
                <a:ext cx="6435526" cy="461665"/>
              </a:xfrm>
              <a:prstGeom prst="rect">
                <a:avLst/>
              </a:prstGeom>
              <a:noFill/>
              <a:ln w="9525">
                <a:noFill/>
                <a:miter lim="800000"/>
                <a:headEnd/>
                <a:tailEnd/>
              </a:ln>
            </p:spPr>
            <p:txBody>
              <a:bodyPr wrap="square">
                <a:spAutoFit/>
              </a:bodyPr>
              <a:lstStyle/>
              <a:p>
                <a:pPr algn="just" eaLnBrk="1" hangingPunct="1">
                  <a:spcBef>
                    <a:spcPts val="0"/>
                  </a:spcBef>
                </a:pPr>
                <a:r>
                  <a:rPr lang="ja-JP" altLang="en-US" sz="2400" dirty="0">
                    <a:latin typeface="HGPｺﾞｼｯｸE" pitchFamily="50" charset="-128"/>
                    <a:ea typeface="HGPｺﾞｼｯｸE" pitchFamily="50" charset="-128"/>
                  </a:rPr>
                  <a:t>酸素駆動の麻酔器、人工呼吸器は使用しない</a:t>
                </a:r>
              </a:p>
            </p:txBody>
          </p:sp>
          <p:sp>
            <p:nvSpPr>
              <p:cNvPr id="45" name="正方形/長方形 44">
                <a:extLst>
                  <a:ext uri="{FF2B5EF4-FFF2-40B4-BE49-F238E27FC236}">
                    <a16:creationId xmlns:a16="http://schemas.microsoft.com/office/drawing/2014/main" id="{9051AC09-1DB7-9D42-89AC-433AF0694255}"/>
                  </a:ext>
                </a:extLst>
              </p:cNvPr>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42" name="Picture 3">
              <a:extLst>
                <a:ext uri="{FF2B5EF4-FFF2-40B4-BE49-F238E27FC236}">
                  <a16:creationId xmlns:a16="http://schemas.microsoft.com/office/drawing/2014/main" id="{F2F1890A-15A2-854B-ABCB-5E66185F0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2866397"/>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グループ化 45">
            <a:extLst>
              <a:ext uri="{FF2B5EF4-FFF2-40B4-BE49-F238E27FC236}">
                <a16:creationId xmlns:a16="http://schemas.microsoft.com/office/drawing/2014/main" id="{6AE4B883-DD3D-AD40-9580-12821A3EA0DD}"/>
              </a:ext>
            </a:extLst>
          </p:cNvPr>
          <p:cNvGrpSpPr/>
          <p:nvPr/>
        </p:nvGrpSpPr>
        <p:grpSpPr>
          <a:xfrm>
            <a:off x="863588" y="3855098"/>
            <a:ext cx="7380820" cy="938528"/>
            <a:chOff x="863588" y="3681028"/>
            <a:chExt cx="7380820" cy="938528"/>
          </a:xfrm>
        </p:grpSpPr>
        <p:grpSp>
          <p:nvGrpSpPr>
            <p:cNvPr id="47" name="グループ化 46">
              <a:extLst>
                <a:ext uri="{FF2B5EF4-FFF2-40B4-BE49-F238E27FC236}">
                  <a16:creationId xmlns:a16="http://schemas.microsoft.com/office/drawing/2014/main" id="{0413A2A8-3042-FB48-8ED0-062170B49FE1}"/>
                </a:ext>
              </a:extLst>
            </p:cNvPr>
            <p:cNvGrpSpPr/>
            <p:nvPr/>
          </p:nvGrpSpPr>
          <p:grpSpPr>
            <a:xfrm>
              <a:off x="863588" y="3681028"/>
              <a:ext cx="7380820" cy="938528"/>
              <a:chOff x="1007604" y="1556792"/>
              <a:chExt cx="7380820" cy="938528"/>
            </a:xfrm>
          </p:grpSpPr>
          <p:sp>
            <p:nvSpPr>
              <p:cNvPr id="49" name="角丸四角形 48">
                <a:extLst>
                  <a:ext uri="{FF2B5EF4-FFF2-40B4-BE49-F238E27FC236}">
                    <a16:creationId xmlns:a16="http://schemas.microsoft.com/office/drawing/2014/main" id="{23A237F3-68FD-5348-8021-EF21276CEFC7}"/>
                  </a:ext>
                </a:extLst>
              </p:cNvPr>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50" name="Text Box 9">
                <a:extLst>
                  <a:ext uri="{FF2B5EF4-FFF2-40B4-BE49-F238E27FC236}">
                    <a16:creationId xmlns:a16="http://schemas.microsoft.com/office/drawing/2014/main" id="{D3F05087-5586-3948-B1A0-DBE900AFF976}"/>
                  </a:ext>
                </a:extLst>
              </p:cNvPr>
              <p:cNvSpPr txBox="1">
                <a:spLocks noChangeArrowheads="1"/>
              </p:cNvSpPr>
              <p:nvPr/>
            </p:nvSpPr>
            <p:spPr bwMode="auto">
              <a:xfrm>
                <a:off x="1592858" y="1621632"/>
                <a:ext cx="6579542" cy="830997"/>
              </a:xfrm>
              <a:prstGeom prst="rect">
                <a:avLst/>
              </a:prstGeom>
              <a:noFill/>
              <a:ln w="9525">
                <a:noFill/>
                <a:miter lim="800000"/>
                <a:headEnd/>
                <a:tailEnd/>
              </a:ln>
            </p:spPr>
            <p:txBody>
              <a:bodyPr wrap="square">
                <a:spAutoFit/>
              </a:bodyPr>
              <a:lstStyle/>
              <a:p>
                <a:pPr algn="just" eaLnBrk="1" hangingPunct="1">
                  <a:spcBef>
                    <a:spcPts val="0"/>
                  </a:spcBef>
                </a:pPr>
                <a:r>
                  <a:rPr lang="ja-JP" altLang="en-US" sz="2400" spc="150" dirty="0">
                    <a:latin typeface="HGPｺﾞｼｯｸE" pitchFamily="50" charset="-128"/>
                    <a:ea typeface="HGPｺﾞｼｯｸE" pitchFamily="50" charset="-128"/>
                  </a:rPr>
                  <a:t>内蔵タービンで換気継続できる人工呼吸器を</a:t>
                </a:r>
                <a:r>
                  <a:rPr lang="ja-JP" altLang="en-US" sz="2400" dirty="0">
                    <a:latin typeface="HGPｺﾞｼｯｸE" pitchFamily="50" charset="-128"/>
                    <a:ea typeface="HGPｺﾞｼｯｸE" pitchFamily="50" charset="-128"/>
                  </a:rPr>
                  <a:t>使用する</a:t>
                </a:r>
              </a:p>
            </p:txBody>
          </p:sp>
          <p:sp>
            <p:nvSpPr>
              <p:cNvPr id="51" name="正方形/長方形 50">
                <a:extLst>
                  <a:ext uri="{FF2B5EF4-FFF2-40B4-BE49-F238E27FC236}">
                    <a16:creationId xmlns:a16="http://schemas.microsoft.com/office/drawing/2014/main" id="{DA93FE56-C5CE-2C4E-A2A4-7DFD3BAA700D}"/>
                  </a:ext>
                </a:extLst>
              </p:cNvPr>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48" name="Picture 3">
              <a:extLst>
                <a:ext uri="{FF2B5EF4-FFF2-40B4-BE49-F238E27FC236}">
                  <a16:creationId xmlns:a16="http://schemas.microsoft.com/office/drawing/2014/main" id="{828C7944-1D2D-9B48-B4AB-7CA197E72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3914147"/>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 name="グループ化 51">
            <a:extLst>
              <a:ext uri="{FF2B5EF4-FFF2-40B4-BE49-F238E27FC236}">
                <a16:creationId xmlns:a16="http://schemas.microsoft.com/office/drawing/2014/main" id="{EF96D468-E223-6D40-80FA-80E7A569E1F1}"/>
              </a:ext>
            </a:extLst>
          </p:cNvPr>
          <p:cNvGrpSpPr/>
          <p:nvPr/>
        </p:nvGrpSpPr>
        <p:grpSpPr>
          <a:xfrm>
            <a:off x="863588" y="5135028"/>
            <a:ext cx="7380820" cy="938528"/>
            <a:chOff x="863588" y="4727040"/>
            <a:chExt cx="7380820" cy="938528"/>
          </a:xfrm>
        </p:grpSpPr>
        <p:grpSp>
          <p:nvGrpSpPr>
            <p:cNvPr id="72" name="グループ化 71">
              <a:extLst>
                <a:ext uri="{FF2B5EF4-FFF2-40B4-BE49-F238E27FC236}">
                  <a16:creationId xmlns:a16="http://schemas.microsoft.com/office/drawing/2014/main" id="{6F3105C9-6620-6B43-827F-F78038BCD52D}"/>
                </a:ext>
              </a:extLst>
            </p:cNvPr>
            <p:cNvGrpSpPr/>
            <p:nvPr/>
          </p:nvGrpSpPr>
          <p:grpSpPr>
            <a:xfrm>
              <a:off x="863588" y="4727040"/>
              <a:ext cx="7380820" cy="938528"/>
              <a:chOff x="1007604" y="1556792"/>
              <a:chExt cx="7380820" cy="938528"/>
            </a:xfrm>
          </p:grpSpPr>
          <p:sp>
            <p:nvSpPr>
              <p:cNvPr id="74" name="角丸四角形 73">
                <a:extLst>
                  <a:ext uri="{FF2B5EF4-FFF2-40B4-BE49-F238E27FC236}">
                    <a16:creationId xmlns:a16="http://schemas.microsoft.com/office/drawing/2014/main" id="{A54D432A-4077-5041-B30F-C8AF7F9111AB}"/>
                  </a:ext>
                </a:extLst>
              </p:cNvPr>
              <p:cNvSpPr/>
              <p:nvPr/>
            </p:nvSpPr>
            <p:spPr bwMode="auto">
              <a:xfrm>
                <a:off x="1007604" y="1556792"/>
                <a:ext cx="7380820" cy="938528"/>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75" name="Text Box 9">
                <a:extLst>
                  <a:ext uri="{FF2B5EF4-FFF2-40B4-BE49-F238E27FC236}">
                    <a16:creationId xmlns:a16="http://schemas.microsoft.com/office/drawing/2014/main" id="{878F13FB-3898-2145-A0E3-BC22A216E9FF}"/>
                  </a:ext>
                </a:extLst>
              </p:cNvPr>
              <p:cNvSpPr txBox="1">
                <a:spLocks noChangeArrowheads="1"/>
              </p:cNvSpPr>
              <p:nvPr/>
            </p:nvSpPr>
            <p:spPr bwMode="auto">
              <a:xfrm>
                <a:off x="1592858" y="1621632"/>
                <a:ext cx="6435526" cy="830997"/>
              </a:xfrm>
              <a:prstGeom prst="rect">
                <a:avLst/>
              </a:prstGeom>
              <a:noFill/>
              <a:ln w="9525">
                <a:noFill/>
                <a:miter lim="800000"/>
                <a:headEnd/>
                <a:tailEnd/>
              </a:ln>
            </p:spPr>
            <p:txBody>
              <a:bodyPr wrap="square">
                <a:spAutoFit/>
              </a:bodyPr>
              <a:lstStyle/>
              <a:p>
                <a:pPr algn="just" eaLnBrk="1" hangingPunct="1">
                  <a:spcBef>
                    <a:spcPts val="0"/>
                  </a:spcBef>
                </a:pPr>
                <a:r>
                  <a:rPr lang="ja-JP" altLang="en-US" sz="2400" spc="150" dirty="0">
                    <a:latin typeface="Arial" panose="020B0604020202020204" pitchFamily="34" charset="0"/>
                    <a:ea typeface="HGPｺﾞｼｯｸE" pitchFamily="50" charset="-128"/>
                    <a:cs typeface="Arial" panose="020B0604020202020204" pitchFamily="34" charset="0"/>
                  </a:rPr>
                  <a:t>高流量の酸素を使用する療法は行わない</a:t>
                </a:r>
              </a:p>
              <a:p>
                <a:pPr algn="just" eaLnBrk="1" hangingPunct="1">
                  <a:spcBef>
                    <a:spcPts val="0"/>
                  </a:spcBef>
                </a:pPr>
                <a:r>
                  <a:rPr lang="ja-JP" altLang="en-US" sz="2400" spc="150" dirty="0">
                    <a:latin typeface="Arial" panose="020B0604020202020204" pitchFamily="34" charset="0"/>
                    <a:ea typeface="HGPｺﾞｼｯｸE" pitchFamily="50" charset="-128"/>
                    <a:cs typeface="Arial" panose="020B0604020202020204" pitchFamily="34" charset="0"/>
                  </a:rPr>
                  <a:t>（</a:t>
                </a:r>
                <a:r>
                  <a:rPr lang="en" altLang="ja-JP" sz="2400" b="1" spc="150" dirty="0">
                    <a:latin typeface="Arial" panose="020B0604020202020204" pitchFamily="34" charset="0"/>
                    <a:ea typeface="HGPｺﾞｼｯｸE" pitchFamily="50" charset="-128"/>
                    <a:cs typeface="Arial" panose="020B0604020202020204" pitchFamily="34" charset="0"/>
                  </a:rPr>
                  <a:t>NPPV/</a:t>
                </a:r>
                <a:r>
                  <a:rPr lang="ja-JP" altLang="en-US" sz="2400" spc="150" dirty="0">
                    <a:latin typeface="Arial" panose="020B0604020202020204" pitchFamily="34" charset="0"/>
                    <a:ea typeface="HGPｺﾞｼｯｸE" pitchFamily="50" charset="-128"/>
                    <a:cs typeface="Arial" panose="020B0604020202020204" pitchFamily="34" charset="0"/>
                  </a:rPr>
                  <a:t>非侵襲的陽圧換気など）</a:t>
                </a:r>
              </a:p>
            </p:txBody>
          </p:sp>
          <p:sp>
            <p:nvSpPr>
              <p:cNvPr id="76" name="正方形/長方形 75">
                <a:extLst>
                  <a:ext uri="{FF2B5EF4-FFF2-40B4-BE49-F238E27FC236}">
                    <a16:creationId xmlns:a16="http://schemas.microsoft.com/office/drawing/2014/main" id="{89D71C1E-67E3-AC4E-A4CE-E505DC764CB6}"/>
                  </a:ext>
                </a:extLst>
              </p:cNvPr>
              <p:cNvSpPr/>
              <p:nvPr/>
            </p:nvSpPr>
            <p:spPr bwMode="auto">
              <a:xfrm>
                <a:off x="1242837" y="173681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latin typeface="HGPｺﾞｼｯｸE" pitchFamily="50" charset="-128"/>
                  <a:ea typeface="HGPｺﾞｼｯｸE" pitchFamily="50" charset="-128"/>
                </a:endParaRPr>
              </a:p>
            </p:txBody>
          </p:sp>
        </p:grpSp>
        <p:pic>
          <p:nvPicPr>
            <p:cNvPr id="73" name="Picture 3">
              <a:extLst>
                <a:ext uri="{FF2B5EF4-FFF2-40B4-BE49-F238E27FC236}">
                  <a16:creationId xmlns:a16="http://schemas.microsoft.com/office/drawing/2014/main" id="{B91993BF-25E6-DF49-8FEA-7B8DE1224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64" y="4942847"/>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35</a:t>
            </a:fld>
            <a:r>
              <a:rPr lang="en-US" altLang="ja-JP"/>
              <a:t> </a:t>
            </a:r>
            <a:endParaRPr lang="ja-JP" altLang="en-US" dirty="0"/>
          </a:p>
        </p:txBody>
      </p:sp>
      <p:sp>
        <p:nvSpPr>
          <p:cNvPr id="13" name="タイトル 1"/>
          <p:cNvSpPr txBox="1">
            <a:spLocks/>
          </p:cNvSpPr>
          <p:nvPr/>
        </p:nvSpPr>
        <p:spPr>
          <a:xfrm>
            <a:off x="468313" y="333375"/>
            <a:ext cx="8027988" cy="682625"/>
          </a:xfrm>
          <a:prstGeom prst="rect">
            <a:avLst/>
          </a:prstGeom>
        </p:spPr>
        <p:txBody>
          <a:bodyPr vert="horz" wrap="none" lIns="91440" tIns="0" rIns="91440" bIns="45720" rtlCol="0" anchor="ctr">
            <a:noAutofit/>
          </a:bodyPr>
          <a:lstStyle>
            <a:defPPr>
              <a:defRPr lang="ja-JP"/>
            </a:defPPr>
            <a:lvl1pPr marL="90488" defTabSz="914400" eaLnBrk="1" latinLnBrk="0" hangingPunct="1">
              <a:buNone/>
              <a:defRPr sz="3600" b="0">
                <a:solidFill>
                  <a:srgbClr val="1F497D"/>
                </a:solidFill>
                <a:latin typeface="HGS創英角ｺﾞｼｯｸUB" pitchFamily="50" charset="-128"/>
                <a:ea typeface="HGS創英角ｺﾞｼｯｸUB" pitchFamily="50" charset="-128"/>
                <a:cs typeface="+mj-cs"/>
              </a:defRPr>
            </a:lvl1pPr>
          </a:lstStyle>
          <a:p>
            <a:r>
              <a:rPr lang="ja-JP" altLang="en-US" dirty="0"/>
              <a:t>⑦ 酸素途絶時の対応</a:t>
            </a:r>
          </a:p>
        </p:txBody>
      </p:sp>
      <p:grpSp>
        <p:nvGrpSpPr>
          <p:cNvPr id="2" name="グループ化 1"/>
          <p:cNvGrpSpPr/>
          <p:nvPr/>
        </p:nvGrpSpPr>
        <p:grpSpPr>
          <a:xfrm>
            <a:off x="1301082" y="1470379"/>
            <a:ext cx="6552726" cy="3969208"/>
            <a:chOff x="1301082" y="1332000"/>
            <a:chExt cx="6552726" cy="3969208"/>
          </a:xfrm>
        </p:grpSpPr>
        <p:sp>
          <p:nvSpPr>
            <p:cNvPr id="16" name="角丸四角形 15"/>
            <p:cNvSpPr/>
            <p:nvPr/>
          </p:nvSpPr>
          <p:spPr>
            <a:xfrm>
              <a:off x="2237185" y="3717032"/>
              <a:ext cx="4680520" cy="1584176"/>
            </a:xfrm>
            <a:prstGeom prst="roundRect">
              <a:avLst>
                <a:gd name="adj" fmla="val 8511"/>
              </a:avLst>
            </a:prstGeom>
            <a:pattFill prst="ltUpDiag">
              <a:fgClr>
                <a:srgbClr val="F9A791"/>
              </a:fgClr>
              <a:bgClr>
                <a:schemeClr val="bg1"/>
              </a:bgClr>
            </a:pattFill>
            <a:ln>
              <a:solidFill>
                <a:schemeClr val="bg1"/>
              </a:solidFill>
            </a:ln>
            <a:effectLst>
              <a:glow rad="63500">
                <a:schemeClr val="bg1">
                  <a:lumMod val="8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テキスト ボックス 16"/>
            <p:cNvSpPr txBox="1">
              <a:spLocks noChangeArrowheads="1"/>
            </p:cNvSpPr>
            <p:nvPr/>
          </p:nvSpPr>
          <p:spPr bwMode="auto">
            <a:xfrm>
              <a:off x="2237184" y="3816623"/>
              <a:ext cx="4680521"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ct val="150000"/>
                </a:lnSpc>
              </a:pPr>
              <a:r>
                <a:rPr lang="ja-JP" altLang="en-US" sz="2800" dirty="0">
                  <a:solidFill>
                    <a:srgbClr val="FF0000"/>
                  </a:solidFill>
                  <a:effectLst>
                    <a:glow rad="88900">
                      <a:schemeClr val="bg1"/>
                    </a:glow>
                  </a:effectLst>
                  <a:latin typeface="HGPｺﾞｼｯｸE" pitchFamily="50" charset="-128"/>
                  <a:ea typeface="HGPｺﾞｼｯｸE" pitchFamily="50" charset="-128"/>
                </a:rPr>
                <a:t>酸素ボンベの使用</a:t>
              </a:r>
            </a:p>
            <a:p>
              <a:pPr algn="ctr" eaLnBrk="1" hangingPunct="1">
                <a:lnSpc>
                  <a:spcPct val="150000"/>
                </a:lnSpc>
              </a:pPr>
              <a:r>
                <a:rPr lang="ja-JP" altLang="en-US" sz="2800" dirty="0">
                  <a:solidFill>
                    <a:srgbClr val="FF0000"/>
                  </a:solidFill>
                  <a:effectLst>
                    <a:glow rad="88900">
                      <a:schemeClr val="bg1"/>
                    </a:glow>
                  </a:effectLst>
                  <a:latin typeface="HGPｺﾞｼｯｸE" pitchFamily="50" charset="-128"/>
                  <a:ea typeface="HGPｺﾞｼｯｸE" pitchFamily="50" charset="-128"/>
                </a:rPr>
                <a:t>逆送システムの使用</a:t>
              </a:r>
            </a:p>
          </p:txBody>
        </p:sp>
        <p:sp>
          <p:nvSpPr>
            <p:cNvPr id="18" name="角丸四角形 17"/>
            <p:cNvSpPr/>
            <p:nvPr/>
          </p:nvSpPr>
          <p:spPr>
            <a:xfrm>
              <a:off x="1301082" y="1332000"/>
              <a:ext cx="6552726" cy="1304912"/>
            </a:xfrm>
            <a:prstGeom prst="roundRect">
              <a:avLst>
                <a:gd name="adj" fmla="val 9798"/>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19" name="コンテンツ プレースホルダー 2"/>
            <p:cNvSpPr txBox="1">
              <a:spLocks/>
            </p:cNvSpPr>
            <p:nvPr/>
          </p:nvSpPr>
          <p:spPr>
            <a:xfrm>
              <a:off x="1563005" y="1442077"/>
              <a:ext cx="6249355" cy="1084758"/>
            </a:xfrm>
            <a:prstGeom prst="rect">
              <a:avLst/>
            </a:prstGeom>
            <a:ln cap="rnd">
              <a:noFill/>
              <a:miter lim="800000"/>
            </a:ln>
          </p:spPr>
          <p:txBody>
            <a:bodyPr rtlCol="0" anchor="ctr" anchorCtr="0">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eaLnBrk="1" hangingPunct="1">
                <a:spcBef>
                  <a:spcPts val="0"/>
                </a:spcBef>
                <a:buFont typeface="Arial" panose="020B0604020202020204" pitchFamily="34" charset="0"/>
                <a:buNone/>
                <a:defRPr/>
              </a:pPr>
              <a:r>
                <a:rPr lang="ja-JP" altLang="en-US" sz="2400" dirty="0">
                  <a:latin typeface="HGPｺﾞｼｯｸE" pitchFamily="50" charset="-128"/>
                  <a:ea typeface="HGPｺﾞｼｯｸE" pitchFamily="50" charset="-128"/>
                </a:rPr>
                <a:t>酸素供給源、酸素配管の損傷で、</a:t>
              </a:r>
              <a:endParaRPr lang="en-US" altLang="ja-JP" sz="2400" dirty="0">
                <a:latin typeface="HGPｺﾞｼｯｸE" pitchFamily="50" charset="-128"/>
                <a:ea typeface="HGPｺﾞｼｯｸE" pitchFamily="50" charset="-128"/>
              </a:endParaRPr>
            </a:p>
            <a:p>
              <a:pPr marL="0" indent="0" algn="just" eaLnBrk="1" hangingPunct="1">
                <a:spcBef>
                  <a:spcPts val="0"/>
                </a:spcBef>
                <a:buFont typeface="Arial" panose="020B0604020202020204" pitchFamily="34" charset="0"/>
                <a:buNone/>
                <a:defRPr/>
              </a:pPr>
              <a:r>
                <a:rPr lang="ja-JP" altLang="en-US" sz="2400" dirty="0">
                  <a:latin typeface="HGPｺﾞｼｯｸE" pitchFamily="50" charset="-128"/>
                  <a:ea typeface="HGPｺﾞｼｯｸE" pitchFamily="50" charset="-128"/>
                </a:rPr>
                <a:t>アウトレットから酸素が供給されなくなった場合</a:t>
              </a:r>
              <a:endParaRPr lang="en-US" altLang="ja-JP" sz="2400" dirty="0">
                <a:latin typeface="HGPｺﾞｼｯｸE" pitchFamily="50" charset="-128"/>
                <a:ea typeface="HGPｺﾞｼｯｸE" pitchFamily="50" charset="-128"/>
              </a:endParaRPr>
            </a:p>
          </p:txBody>
        </p:sp>
        <p:sp>
          <p:nvSpPr>
            <p:cNvPr id="15" name="右矢印 14"/>
            <p:cNvSpPr/>
            <p:nvPr/>
          </p:nvSpPr>
          <p:spPr>
            <a:xfrm rot="5400000">
              <a:off x="4217876" y="2732635"/>
              <a:ext cx="719137" cy="889620"/>
            </a:xfrm>
            <a:prstGeom prst="rightArrow">
              <a:avLst>
                <a:gd name="adj1" fmla="val 50369"/>
                <a:gd name="adj2" fmla="val 37610"/>
              </a:avLst>
            </a:prstGeom>
            <a:pattFill prst="ltDnDiag">
              <a:fgClr>
                <a:schemeClr val="accent2">
                  <a:lumMod val="60000"/>
                  <a:lumOff val="40000"/>
                </a:schemeClr>
              </a:fgClr>
              <a:bgClr>
                <a:srgbClr val="FF0000"/>
              </a:bgClr>
            </a:pattFill>
            <a:ln w="28575" cmpd="sng">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vert="horz" wrap="square" lIns="91440" tIns="72000" rIns="91440" bIns="0" rtlCol="0" anchor="ctr">
            <a:noAutofit/>
          </a:bodyPr>
          <a:lstStyle/>
          <a:p>
            <a:pPr indent="88900">
              <a:lnSpc>
                <a:spcPct val="90000"/>
              </a:lnSpc>
            </a:pPr>
            <a:r>
              <a:rPr lang="ja-JP" altLang="en-US" dirty="0">
                <a:latin typeface="Arial" pitchFamily="34" charset="0"/>
                <a:ea typeface="HGP創英角ｺﾞｼｯｸUB" pitchFamily="50" charset="-128"/>
                <a:cs typeface="Arial" pitchFamily="34" charset="0"/>
              </a:rPr>
              <a:t>「中小病院」</a:t>
            </a:r>
            <a:br>
              <a:rPr lang="en-US" altLang="ja-JP" dirty="0">
                <a:latin typeface="Arial" pitchFamily="34" charset="0"/>
                <a:ea typeface="HGP創英角ｺﾞｼｯｸUB" pitchFamily="50" charset="-128"/>
                <a:cs typeface="Arial" pitchFamily="34" charset="0"/>
              </a:rPr>
            </a:br>
            <a:r>
              <a:rPr lang="ja-JP" altLang="en-US" dirty="0">
                <a:latin typeface="Arial" pitchFamily="34" charset="0"/>
                <a:ea typeface="HGP創英角ｺﾞｼｯｸUB" pitchFamily="50" charset="-128"/>
                <a:cs typeface="Arial" pitchFamily="34" charset="0"/>
              </a:rPr>
              <a:t>　　　　　　　　</a:t>
            </a:r>
            <a:r>
              <a:rPr lang="en-US" altLang="ja-JP" b="1" dirty="0">
                <a:latin typeface="Arial" pitchFamily="34" charset="0"/>
                <a:ea typeface="HGP創英角ｺﾞｼｯｸUB" pitchFamily="50" charset="-128"/>
                <a:cs typeface="Arial" pitchFamily="34" charset="0"/>
              </a:rPr>
              <a:t>500L</a:t>
            </a:r>
            <a:r>
              <a:rPr lang="ja-JP" altLang="en-US" dirty="0">
                <a:latin typeface="Arial" pitchFamily="34" charset="0"/>
                <a:ea typeface="HGP創英角ｺﾞｼｯｸUB" pitchFamily="50" charset="-128"/>
                <a:cs typeface="Arial" pitchFamily="34" charset="0"/>
              </a:rPr>
              <a:t> 酸素ボンベ</a:t>
            </a:r>
          </a:p>
        </p:txBody>
      </p:sp>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36</a:t>
            </a:fld>
            <a:r>
              <a:rPr lang="en-US" altLang="ja-JP"/>
              <a:t> </a:t>
            </a:r>
            <a:endParaRPr lang="ja-JP" altLang="en-US" dirty="0"/>
          </a:p>
        </p:txBody>
      </p:sp>
      <p:grpSp>
        <p:nvGrpSpPr>
          <p:cNvPr id="2" name="グループ化 1"/>
          <p:cNvGrpSpPr/>
          <p:nvPr/>
        </p:nvGrpSpPr>
        <p:grpSpPr>
          <a:xfrm>
            <a:off x="1151620" y="1664804"/>
            <a:ext cx="6948772" cy="3960440"/>
            <a:chOff x="1151620" y="1664804"/>
            <a:chExt cx="6948772" cy="3960440"/>
          </a:xfrm>
        </p:grpSpPr>
        <p:grpSp>
          <p:nvGrpSpPr>
            <p:cNvPr id="9" name="グループ化 8"/>
            <p:cNvGrpSpPr/>
            <p:nvPr/>
          </p:nvGrpSpPr>
          <p:grpSpPr>
            <a:xfrm>
              <a:off x="1151620" y="1664804"/>
              <a:ext cx="6840760" cy="720080"/>
              <a:chOff x="1151620" y="1700888"/>
              <a:chExt cx="6840760" cy="720080"/>
            </a:xfrm>
          </p:grpSpPr>
          <p:grpSp>
            <p:nvGrpSpPr>
              <p:cNvPr id="60" name="グループ化 59"/>
              <p:cNvGrpSpPr/>
              <p:nvPr/>
            </p:nvGrpSpPr>
            <p:grpSpPr>
              <a:xfrm>
                <a:off x="1151620" y="1700888"/>
                <a:ext cx="6840760" cy="720080"/>
                <a:chOff x="1007604" y="1556792"/>
                <a:chExt cx="6840760" cy="720080"/>
              </a:xfrm>
            </p:grpSpPr>
            <p:sp>
              <p:nvSpPr>
                <p:cNvPr id="73" name="角丸四角形 72"/>
                <p:cNvSpPr/>
                <p:nvPr/>
              </p:nvSpPr>
              <p:spPr bwMode="auto">
                <a:xfrm>
                  <a:off x="1007604" y="1556792"/>
                  <a:ext cx="6840760" cy="720080"/>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74" name="Text Box 9"/>
                <p:cNvSpPr txBox="1">
                  <a:spLocks noChangeArrowheads="1"/>
                </p:cNvSpPr>
                <p:nvPr/>
              </p:nvSpPr>
              <p:spPr bwMode="auto">
                <a:xfrm>
                  <a:off x="1592858" y="1664804"/>
                  <a:ext cx="6057099" cy="461665"/>
                </a:xfrm>
                <a:prstGeom prst="rect">
                  <a:avLst/>
                </a:prstGeom>
                <a:noFill/>
                <a:ln w="9525">
                  <a:noFill/>
                  <a:miter lim="800000"/>
                  <a:headEnd/>
                  <a:tailEnd/>
                </a:ln>
              </p:spPr>
              <p:txBody>
                <a:bodyPr wrap="square">
                  <a:spAutoFit/>
                </a:bodyPr>
                <a:lstStyle/>
                <a:p>
                  <a:pPr lvl="0" eaLnBrk="1" hangingPunct="1">
                    <a:spcBef>
                      <a:spcPts val="1200"/>
                    </a:spcBef>
                  </a:pPr>
                  <a:r>
                    <a:rPr lang="ja-JP" altLang="en-US" sz="2400" dirty="0">
                      <a:solidFill>
                        <a:srgbClr val="000000"/>
                      </a:solidFill>
                      <a:latin typeface="HGPｺﾞｼｯｸE" pitchFamily="50" charset="-128"/>
                      <a:ea typeface="HGPｺﾞｼｯｸE" pitchFamily="50" charset="-128"/>
                    </a:rPr>
                    <a:t>備蓄場所の周知</a:t>
                  </a:r>
                </a:p>
              </p:txBody>
            </p:sp>
            <p:sp>
              <p:nvSpPr>
                <p:cNvPr id="75" name="正方形/長方形 74"/>
                <p:cNvSpPr/>
                <p:nvPr/>
              </p:nvSpPr>
              <p:spPr bwMode="auto">
                <a:xfrm>
                  <a:off x="1242837" y="1779984"/>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sz="2400"/>
                </a:p>
              </p:txBody>
            </p:sp>
          </p:gr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778" y="1979965"/>
                <a:ext cx="18097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グループ化 7"/>
            <p:cNvGrpSpPr/>
            <p:nvPr/>
          </p:nvGrpSpPr>
          <p:grpSpPr>
            <a:xfrm>
              <a:off x="1151620" y="2745057"/>
              <a:ext cx="6840760" cy="720000"/>
              <a:chOff x="1151620" y="2601041"/>
              <a:chExt cx="6840760" cy="720000"/>
            </a:xfrm>
          </p:grpSpPr>
          <p:grpSp>
            <p:nvGrpSpPr>
              <p:cNvPr id="61" name="グループ化 60"/>
              <p:cNvGrpSpPr/>
              <p:nvPr/>
            </p:nvGrpSpPr>
            <p:grpSpPr>
              <a:xfrm>
                <a:off x="1151620" y="2601041"/>
                <a:ext cx="6840760" cy="720000"/>
                <a:chOff x="1007604" y="1556792"/>
                <a:chExt cx="6840760" cy="720000"/>
              </a:xfrm>
            </p:grpSpPr>
            <p:sp>
              <p:nvSpPr>
                <p:cNvPr id="70" name="角丸四角形 69"/>
                <p:cNvSpPr/>
                <p:nvPr/>
              </p:nvSpPr>
              <p:spPr bwMode="auto">
                <a:xfrm>
                  <a:off x="1007604" y="1556792"/>
                  <a:ext cx="6840760" cy="720000"/>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71" name="Text Box 9"/>
                <p:cNvSpPr txBox="1">
                  <a:spLocks noChangeArrowheads="1"/>
                </p:cNvSpPr>
                <p:nvPr/>
              </p:nvSpPr>
              <p:spPr bwMode="auto">
                <a:xfrm>
                  <a:off x="1592858" y="1671191"/>
                  <a:ext cx="6057099" cy="461665"/>
                </a:xfrm>
                <a:prstGeom prst="rect">
                  <a:avLst/>
                </a:prstGeom>
                <a:noFill/>
                <a:ln w="9525">
                  <a:noFill/>
                  <a:miter lim="800000"/>
                  <a:headEnd/>
                  <a:tailEnd/>
                </a:ln>
              </p:spPr>
              <p:txBody>
                <a:bodyPr wrap="square">
                  <a:spAutoFit/>
                </a:bodyPr>
                <a:lstStyle/>
                <a:p>
                  <a:pPr eaLnBrk="1" hangingPunct="1">
                    <a:spcBef>
                      <a:spcPts val="1200"/>
                    </a:spcBef>
                  </a:pPr>
                  <a:r>
                    <a:rPr lang="ja-JP" altLang="en-US" sz="2400" dirty="0">
                      <a:solidFill>
                        <a:srgbClr val="000000"/>
                      </a:solidFill>
                      <a:latin typeface="HGPｺﾞｼｯｸE" pitchFamily="50" charset="-128"/>
                      <a:ea typeface="HGPｺﾞｼｯｸE" pitchFamily="50" charset="-128"/>
                    </a:rPr>
                    <a:t>備蓄庫の鍵の管理部門の周知</a:t>
                  </a:r>
                </a:p>
              </p:txBody>
            </p:sp>
            <p:sp>
              <p:nvSpPr>
                <p:cNvPr id="72" name="正方形/長方形 71"/>
                <p:cNvSpPr/>
                <p:nvPr/>
              </p:nvSpPr>
              <p:spPr bwMode="auto">
                <a:xfrm>
                  <a:off x="1242837" y="1786371"/>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sz="2400"/>
                </a:p>
              </p:txBody>
            </p:sp>
          </p:grpSp>
          <p:pic>
            <p:nvPicPr>
              <p:cNvPr id="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778" y="2884840"/>
                <a:ext cx="18097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グループ化 6"/>
            <p:cNvGrpSpPr/>
            <p:nvPr/>
          </p:nvGrpSpPr>
          <p:grpSpPr>
            <a:xfrm>
              <a:off x="1151620" y="3825150"/>
              <a:ext cx="6840760" cy="720000"/>
              <a:chOff x="1151620" y="3501114"/>
              <a:chExt cx="6840760" cy="720000"/>
            </a:xfrm>
          </p:grpSpPr>
          <p:grpSp>
            <p:nvGrpSpPr>
              <p:cNvPr id="62" name="グループ化 61"/>
              <p:cNvGrpSpPr/>
              <p:nvPr/>
            </p:nvGrpSpPr>
            <p:grpSpPr>
              <a:xfrm>
                <a:off x="1151620" y="3501114"/>
                <a:ext cx="6840760" cy="720000"/>
                <a:chOff x="1007604" y="1556792"/>
                <a:chExt cx="6840760" cy="720000"/>
              </a:xfrm>
            </p:grpSpPr>
            <p:sp>
              <p:nvSpPr>
                <p:cNvPr id="67" name="角丸四角形 66"/>
                <p:cNvSpPr/>
                <p:nvPr/>
              </p:nvSpPr>
              <p:spPr bwMode="auto">
                <a:xfrm>
                  <a:off x="1007604" y="1556792"/>
                  <a:ext cx="6840760" cy="720000"/>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68" name="Text Box 9"/>
                <p:cNvSpPr txBox="1">
                  <a:spLocks noChangeArrowheads="1"/>
                </p:cNvSpPr>
                <p:nvPr/>
              </p:nvSpPr>
              <p:spPr bwMode="auto">
                <a:xfrm>
                  <a:off x="1592858" y="1671191"/>
                  <a:ext cx="6057099" cy="461665"/>
                </a:xfrm>
                <a:prstGeom prst="rect">
                  <a:avLst/>
                </a:prstGeom>
                <a:noFill/>
                <a:ln w="9525">
                  <a:noFill/>
                  <a:miter lim="800000"/>
                  <a:headEnd/>
                  <a:tailEnd/>
                </a:ln>
              </p:spPr>
              <p:txBody>
                <a:bodyPr wrap="square">
                  <a:spAutoFit/>
                </a:bodyPr>
                <a:lstStyle/>
                <a:p>
                  <a:pPr eaLnBrk="1" hangingPunct="1">
                    <a:spcBef>
                      <a:spcPts val="1200"/>
                    </a:spcBef>
                  </a:pPr>
                  <a:r>
                    <a:rPr lang="ja-JP" altLang="en-US" sz="2400" dirty="0">
                      <a:solidFill>
                        <a:srgbClr val="000000"/>
                      </a:solidFill>
                      <a:latin typeface="HGPｺﾞｼｯｸE" pitchFamily="50" charset="-128"/>
                      <a:ea typeface="HGPｺﾞｼｯｸE" pitchFamily="50" charset="-128"/>
                    </a:rPr>
                    <a:t>備蓄量の把握</a:t>
                  </a:r>
                </a:p>
              </p:txBody>
            </p:sp>
            <p:sp>
              <p:nvSpPr>
                <p:cNvPr id="69" name="正方形/長方形 68"/>
                <p:cNvSpPr/>
                <p:nvPr/>
              </p:nvSpPr>
              <p:spPr bwMode="auto">
                <a:xfrm>
                  <a:off x="1242837" y="1786371"/>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sz="2400"/>
                </a:p>
              </p:txBody>
            </p:sp>
          </p:grpSp>
          <p:pic>
            <p:nvPicPr>
              <p:cNvPr id="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778" y="3789715"/>
                <a:ext cx="18097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グループ化 5"/>
            <p:cNvGrpSpPr/>
            <p:nvPr/>
          </p:nvGrpSpPr>
          <p:grpSpPr>
            <a:xfrm>
              <a:off x="1151620" y="4905244"/>
              <a:ext cx="6948772" cy="720000"/>
              <a:chOff x="1151620" y="4401188"/>
              <a:chExt cx="6948772" cy="720000"/>
            </a:xfrm>
          </p:grpSpPr>
          <p:grpSp>
            <p:nvGrpSpPr>
              <p:cNvPr id="63" name="グループ化 62"/>
              <p:cNvGrpSpPr/>
              <p:nvPr/>
            </p:nvGrpSpPr>
            <p:grpSpPr>
              <a:xfrm>
                <a:off x="1151620" y="4401188"/>
                <a:ext cx="6948772" cy="720000"/>
                <a:chOff x="1007604" y="1556792"/>
                <a:chExt cx="6948772" cy="720000"/>
              </a:xfrm>
            </p:grpSpPr>
            <p:sp>
              <p:nvSpPr>
                <p:cNvPr id="64" name="角丸四角形 63"/>
                <p:cNvSpPr/>
                <p:nvPr/>
              </p:nvSpPr>
              <p:spPr bwMode="auto">
                <a:xfrm>
                  <a:off x="1007604" y="1556792"/>
                  <a:ext cx="6840760" cy="720000"/>
                </a:xfrm>
                <a:prstGeom prst="roundRect">
                  <a:avLst>
                    <a:gd name="adj" fmla="val 1131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65" name="Text Box 9"/>
                <p:cNvSpPr txBox="1">
                  <a:spLocks noChangeArrowheads="1"/>
                </p:cNvSpPr>
                <p:nvPr/>
              </p:nvSpPr>
              <p:spPr bwMode="auto">
                <a:xfrm>
                  <a:off x="1592858" y="1669295"/>
                  <a:ext cx="6363518" cy="461665"/>
                </a:xfrm>
                <a:prstGeom prst="rect">
                  <a:avLst/>
                </a:prstGeom>
                <a:noFill/>
                <a:ln w="9525">
                  <a:noFill/>
                  <a:miter lim="800000"/>
                  <a:headEnd/>
                  <a:tailEnd/>
                </a:ln>
              </p:spPr>
              <p:txBody>
                <a:bodyPr wrap="square">
                  <a:spAutoFit/>
                </a:bodyPr>
                <a:lstStyle/>
                <a:p>
                  <a:pPr eaLnBrk="1" hangingPunct="1">
                    <a:spcBef>
                      <a:spcPts val="1200"/>
                    </a:spcBef>
                  </a:pPr>
                  <a:r>
                    <a:rPr lang="ja-JP" altLang="en-US" sz="2400" dirty="0">
                      <a:solidFill>
                        <a:srgbClr val="000000"/>
                      </a:solidFill>
                      <a:latin typeface="HGPｺﾞｼｯｸE" pitchFamily="50" charset="-128"/>
                      <a:ea typeface="HGPｺﾞｼｯｸE" pitchFamily="50" charset="-128"/>
                    </a:rPr>
                    <a:t>圧力調整器、スパナ、酸素流量計と一緒に保管</a:t>
                  </a:r>
                </a:p>
              </p:txBody>
            </p:sp>
            <p:sp>
              <p:nvSpPr>
                <p:cNvPr id="66" name="正方形/長方形 65"/>
                <p:cNvSpPr/>
                <p:nvPr/>
              </p:nvSpPr>
              <p:spPr bwMode="auto">
                <a:xfrm>
                  <a:off x="1242837" y="1784475"/>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sz="2400"/>
                </a:p>
              </p:txBody>
            </p:sp>
          </p:grpSp>
          <p:pic>
            <p:nvPicPr>
              <p:cNvPr id="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778" y="4685065"/>
                <a:ext cx="18097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47700" y="1664804"/>
            <a:ext cx="5593879" cy="4055574"/>
          </a:xfrm>
          <a:prstGeom prst="rect">
            <a:avLst/>
          </a:prstGeom>
          <a:solidFill>
            <a:schemeClr val="bg1"/>
          </a:solidFill>
          <a:ln w="635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7" name="Freeform 7"/>
          <p:cNvSpPr>
            <a:spLocks/>
          </p:cNvSpPr>
          <p:nvPr/>
        </p:nvSpPr>
        <p:spPr bwMode="auto">
          <a:xfrm rot="5400000">
            <a:off x="1799423" y="1309160"/>
            <a:ext cx="3506459" cy="4896543"/>
          </a:xfrm>
          <a:custGeom>
            <a:avLst/>
            <a:gdLst>
              <a:gd name="T0" fmla="*/ 1001 w 1001"/>
              <a:gd name="T1" fmla="*/ 170 h 170"/>
              <a:gd name="T2" fmla="*/ 1001 w 1001"/>
              <a:gd name="T3" fmla="*/ 0 h 170"/>
              <a:gd name="T4" fmla="*/ 0 w 1001"/>
              <a:gd name="T5" fmla="*/ 0 h 170"/>
              <a:gd name="T6" fmla="*/ 0 w 1001"/>
              <a:gd name="T7" fmla="*/ 170 h 170"/>
            </a:gdLst>
            <a:ahLst/>
            <a:cxnLst>
              <a:cxn ang="0">
                <a:pos x="T0" y="T1"/>
              </a:cxn>
              <a:cxn ang="0">
                <a:pos x="T2" y="T3"/>
              </a:cxn>
              <a:cxn ang="0">
                <a:pos x="T4" y="T5"/>
              </a:cxn>
              <a:cxn ang="0">
                <a:pos x="T6" y="T7"/>
              </a:cxn>
            </a:cxnLst>
            <a:rect l="0" t="0" r="r" b="b"/>
            <a:pathLst>
              <a:path w="1001" h="170">
                <a:moveTo>
                  <a:pt x="1001" y="170"/>
                </a:moveTo>
                <a:lnTo>
                  <a:pt x="1001" y="0"/>
                </a:lnTo>
                <a:lnTo>
                  <a:pt x="0" y="0"/>
                </a:lnTo>
                <a:lnTo>
                  <a:pt x="0" y="170"/>
                </a:lnTo>
              </a:path>
            </a:pathLst>
          </a:custGeom>
          <a:noFill/>
          <a:ln w="1270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7" name="直線矢印コネクタ 46"/>
          <p:cNvCxnSpPr/>
          <p:nvPr/>
        </p:nvCxnSpPr>
        <p:spPr>
          <a:xfrm flipH="1">
            <a:off x="4932134" y="5265332"/>
            <a:ext cx="867267" cy="0"/>
          </a:xfrm>
          <a:prstGeom prst="straightConnector1">
            <a:avLst/>
          </a:prstGeom>
          <a:ln w="38100" cap="sq">
            <a:solidFill>
              <a:srgbClr val="00B050"/>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1795512" y="2269796"/>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1774765" y="5265332"/>
            <a:ext cx="1286386" cy="0"/>
          </a:xfrm>
          <a:prstGeom prst="straightConnector1">
            <a:avLst/>
          </a:prstGeom>
          <a:ln w="38100" cap="sq">
            <a:solidFill>
              <a:srgbClr val="00B050"/>
            </a:solidFill>
            <a:miter lim="800000"/>
            <a:tailEnd type="arrow" w="sm" len="sm"/>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2868886" y="2059548"/>
            <a:ext cx="631251" cy="1597608"/>
            <a:chOff x="3132148" y="1672216"/>
            <a:chExt cx="631251" cy="1597608"/>
          </a:xfrm>
        </p:grpSpPr>
        <p:pic>
          <p:nvPicPr>
            <p:cNvPr id="113" name="図 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21" name="正方形/長方形 120"/>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56361" name="グループ化 79"/>
            <p:cNvGrpSpPr>
              <a:grpSpLocks/>
            </p:cNvGrpSpPr>
            <p:nvPr/>
          </p:nvGrpSpPr>
          <p:grpSpPr bwMode="auto">
            <a:xfrm>
              <a:off x="3132148" y="2042917"/>
              <a:ext cx="631251" cy="1226907"/>
              <a:chOff x="4420855" y="2072254"/>
              <a:chExt cx="724217" cy="1408513"/>
            </a:xfrm>
          </p:grpSpPr>
          <p:sp>
            <p:nvSpPr>
              <p:cNvPr id="81" name="正方形/長方形 80"/>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56363" name="グループ化 81"/>
              <p:cNvGrpSpPr>
                <a:grpSpLocks/>
              </p:cNvGrpSpPr>
              <p:nvPr/>
            </p:nvGrpSpPr>
            <p:grpSpPr bwMode="auto">
              <a:xfrm>
                <a:off x="4424610" y="2126244"/>
                <a:ext cx="720462" cy="1354523"/>
                <a:chOff x="3055271" y="1916794"/>
                <a:chExt cx="720462" cy="1354523"/>
              </a:xfrm>
            </p:grpSpPr>
            <p:sp>
              <p:nvSpPr>
                <p:cNvPr id="85" name="円/楕円 84"/>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86" name="正方形/長方形 85"/>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cxnSp>
        <p:nvCxnSpPr>
          <p:cNvPr id="15" name="直線矢印コネクタ 14"/>
          <p:cNvCxnSpPr/>
          <p:nvPr/>
        </p:nvCxnSpPr>
        <p:spPr>
          <a:xfrm flipH="1">
            <a:off x="4932134" y="2247665"/>
            <a:ext cx="867267"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799400" y="2247665"/>
            <a:ext cx="0" cy="3008827"/>
          </a:xfrm>
          <a:prstGeom prst="line">
            <a:avLst/>
          </a:prstGeom>
          <a:ln w="38100" cap="sq">
            <a:solidFill>
              <a:srgbClr val="00B050"/>
            </a:solidFill>
            <a:bevel/>
          </a:ln>
        </p:spPr>
        <p:style>
          <a:lnRef idx="1">
            <a:schemeClr val="accent1"/>
          </a:lnRef>
          <a:fillRef idx="0">
            <a:schemeClr val="accent1"/>
          </a:fillRef>
          <a:effectRef idx="0">
            <a:schemeClr val="accent1"/>
          </a:effectRef>
          <a:fontRef idx="minor">
            <a:schemeClr val="tx1"/>
          </a:fontRef>
        </p:style>
      </p:cxnSp>
      <p:grpSp>
        <p:nvGrpSpPr>
          <p:cNvPr id="114" name="グループ化 113"/>
          <p:cNvGrpSpPr/>
          <p:nvPr/>
        </p:nvGrpSpPr>
        <p:grpSpPr>
          <a:xfrm>
            <a:off x="1248398" y="2059548"/>
            <a:ext cx="631251" cy="1597608"/>
            <a:chOff x="3132148" y="1672216"/>
            <a:chExt cx="631251" cy="1597608"/>
          </a:xfrm>
        </p:grpSpPr>
        <p:pic>
          <p:nvPicPr>
            <p:cNvPr id="115" name="図 1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16" name="正方形/長方形 115"/>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17" name="グループ化 79"/>
            <p:cNvGrpSpPr>
              <a:grpSpLocks/>
            </p:cNvGrpSpPr>
            <p:nvPr/>
          </p:nvGrpSpPr>
          <p:grpSpPr bwMode="auto">
            <a:xfrm>
              <a:off x="3132148" y="2042917"/>
              <a:ext cx="631251" cy="1226907"/>
              <a:chOff x="4420855" y="2072254"/>
              <a:chExt cx="724217" cy="1408513"/>
            </a:xfrm>
          </p:grpSpPr>
          <p:sp>
            <p:nvSpPr>
              <p:cNvPr id="118" name="正方形/長方形 117"/>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19" name="グループ化 81"/>
              <p:cNvGrpSpPr>
                <a:grpSpLocks/>
              </p:cNvGrpSpPr>
              <p:nvPr/>
            </p:nvGrpSpPr>
            <p:grpSpPr bwMode="auto">
              <a:xfrm>
                <a:off x="4424610" y="2126244"/>
                <a:ext cx="720462" cy="1354523"/>
                <a:chOff x="3055271" y="1916794"/>
                <a:chExt cx="720462" cy="1354523"/>
              </a:xfrm>
            </p:grpSpPr>
            <p:sp>
              <p:nvSpPr>
                <p:cNvPr id="120" name="円/楕円 119"/>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22" name="正方形/長方形 121"/>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31" name="グループ化 30"/>
          <p:cNvGrpSpPr/>
          <p:nvPr/>
        </p:nvGrpSpPr>
        <p:grpSpPr>
          <a:xfrm>
            <a:off x="2868886" y="3853842"/>
            <a:ext cx="631251" cy="1597608"/>
            <a:chOff x="3132148" y="3466510"/>
            <a:chExt cx="631251" cy="1597608"/>
          </a:xfrm>
        </p:grpSpPr>
        <p:pic>
          <p:nvPicPr>
            <p:cNvPr id="124" name="図 1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4014511"/>
              <a:ext cx="88889" cy="939683"/>
            </a:xfrm>
            <a:prstGeom prst="rect">
              <a:avLst/>
            </a:prstGeom>
          </p:spPr>
        </p:pic>
        <p:sp>
          <p:nvSpPr>
            <p:cNvPr id="125" name="正方形/長方形 124"/>
            <p:cNvSpPr/>
            <p:nvPr/>
          </p:nvSpPr>
          <p:spPr>
            <a:xfrm rot="16200000">
              <a:off x="3384838"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27" name="グループ化 79"/>
            <p:cNvGrpSpPr>
              <a:grpSpLocks/>
            </p:cNvGrpSpPr>
            <p:nvPr/>
          </p:nvGrpSpPr>
          <p:grpSpPr bwMode="auto">
            <a:xfrm rot="10800000">
              <a:off x="3132148" y="3466510"/>
              <a:ext cx="631251" cy="1226907"/>
              <a:chOff x="4420855" y="2072254"/>
              <a:chExt cx="724217" cy="1408513"/>
            </a:xfrm>
          </p:grpSpPr>
          <p:sp>
            <p:nvSpPr>
              <p:cNvPr id="129" name="正方形/長方形 128"/>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30" name="グループ化 81"/>
              <p:cNvGrpSpPr>
                <a:grpSpLocks/>
              </p:cNvGrpSpPr>
              <p:nvPr/>
            </p:nvGrpSpPr>
            <p:grpSpPr bwMode="auto">
              <a:xfrm>
                <a:off x="4424610" y="2126244"/>
                <a:ext cx="720462" cy="1354523"/>
                <a:chOff x="3055271" y="1916794"/>
                <a:chExt cx="720462" cy="1354523"/>
              </a:xfrm>
            </p:grpSpPr>
            <p:sp>
              <p:nvSpPr>
                <p:cNvPr id="131" name="円/楕円 130"/>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32" name="正方形/長方形 131"/>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30" name="グループ化 29"/>
          <p:cNvGrpSpPr/>
          <p:nvPr/>
        </p:nvGrpSpPr>
        <p:grpSpPr>
          <a:xfrm>
            <a:off x="1248398" y="3853842"/>
            <a:ext cx="631251" cy="1597608"/>
            <a:chOff x="1511660" y="3466510"/>
            <a:chExt cx="631251" cy="1597608"/>
          </a:xfrm>
        </p:grpSpPr>
        <p:pic>
          <p:nvPicPr>
            <p:cNvPr id="134" name="図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841" y="4014511"/>
              <a:ext cx="88889" cy="939683"/>
            </a:xfrm>
            <a:prstGeom prst="rect">
              <a:avLst/>
            </a:prstGeom>
          </p:spPr>
        </p:pic>
        <p:sp>
          <p:nvSpPr>
            <p:cNvPr id="135" name="正方形/長方形 134"/>
            <p:cNvSpPr/>
            <p:nvPr/>
          </p:nvSpPr>
          <p:spPr>
            <a:xfrm rot="16200000">
              <a:off x="1764350"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36" name="グループ化 79"/>
            <p:cNvGrpSpPr>
              <a:grpSpLocks/>
            </p:cNvGrpSpPr>
            <p:nvPr/>
          </p:nvGrpSpPr>
          <p:grpSpPr bwMode="auto">
            <a:xfrm rot="10800000">
              <a:off x="1511660" y="3466510"/>
              <a:ext cx="631251" cy="1226907"/>
              <a:chOff x="4420855" y="2072254"/>
              <a:chExt cx="724217" cy="1408513"/>
            </a:xfrm>
          </p:grpSpPr>
          <p:sp>
            <p:nvSpPr>
              <p:cNvPr id="137" name="正方形/長方形 136"/>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38" name="グループ化 81"/>
              <p:cNvGrpSpPr>
                <a:grpSpLocks/>
              </p:cNvGrpSpPr>
              <p:nvPr/>
            </p:nvGrpSpPr>
            <p:grpSpPr bwMode="auto">
              <a:xfrm>
                <a:off x="4424610" y="2126244"/>
                <a:ext cx="720462" cy="1354523"/>
                <a:chOff x="3055271" y="1916794"/>
                <a:chExt cx="720462" cy="1354523"/>
              </a:xfrm>
            </p:grpSpPr>
            <p:sp>
              <p:nvSpPr>
                <p:cNvPr id="139" name="円/楕円 138"/>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40" name="正方形/長方形 139"/>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cxnSp>
        <p:nvCxnSpPr>
          <p:cNvPr id="142" name="直線矢印コネクタ 141"/>
          <p:cNvCxnSpPr/>
          <p:nvPr/>
        </p:nvCxnSpPr>
        <p:spPr>
          <a:xfrm flipH="1">
            <a:off x="3370924" y="2269796"/>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flipH="1">
            <a:off x="3350177" y="5265332"/>
            <a:ext cx="1286386" cy="0"/>
          </a:xfrm>
          <a:prstGeom prst="straightConnector1">
            <a:avLst/>
          </a:prstGeom>
          <a:ln w="38100" cap="sq">
            <a:solidFill>
              <a:srgbClr val="00B050"/>
            </a:solidFill>
            <a:miter lim="800000"/>
            <a:tailEnd type="arrow" w="sm" len="sm"/>
          </a:ln>
        </p:spPr>
        <p:style>
          <a:lnRef idx="1">
            <a:schemeClr val="accent1"/>
          </a:lnRef>
          <a:fillRef idx="0">
            <a:schemeClr val="accent1"/>
          </a:fillRef>
          <a:effectRef idx="0">
            <a:schemeClr val="accent1"/>
          </a:effectRef>
          <a:fontRef idx="minor">
            <a:schemeClr val="tx1"/>
          </a:fontRef>
        </p:style>
      </p:cxnSp>
      <p:grpSp>
        <p:nvGrpSpPr>
          <p:cNvPr id="144" name="グループ化 143"/>
          <p:cNvGrpSpPr/>
          <p:nvPr/>
        </p:nvGrpSpPr>
        <p:grpSpPr>
          <a:xfrm>
            <a:off x="4444298" y="2059548"/>
            <a:ext cx="631251" cy="1597608"/>
            <a:chOff x="3132148" y="1672216"/>
            <a:chExt cx="631251" cy="1597608"/>
          </a:xfrm>
        </p:grpSpPr>
        <p:pic>
          <p:nvPicPr>
            <p:cNvPr id="145" name="図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46" name="正方形/長方形 145"/>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47" name="グループ化 79"/>
            <p:cNvGrpSpPr>
              <a:grpSpLocks/>
            </p:cNvGrpSpPr>
            <p:nvPr/>
          </p:nvGrpSpPr>
          <p:grpSpPr bwMode="auto">
            <a:xfrm>
              <a:off x="3132148" y="2042917"/>
              <a:ext cx="631251" cy="1226907"/>
              <a:chOff x="4420855" y="2072254"/>
              <a:chExt cx="724217" cy="1408513"/>
            </a:xfrm>
          </p:grpSpPr>
          <p:sp>
            <p:nvSpPr>
              <p:cNvPr id="148" name="正方形/長方形 147"/>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49" name="グループ化 81"/>
              <p:cNvGrpSpPr>
                <a:grpSpLocks/>
              </p:cNvGrpSpPr>
              <p:nvPr/>
            </p:nvGrpSpPr>
            <p:grpSpPr bwMode="auto">
              <a:xfrm>
                <a:off x="4424610" y="2126244"/>
                <a:ext cx="720462" cy="1354523"/>
                <a:chOff x="3055271" y="1916794"/>
                <a:chExt cx="720462" cy="1354523"/>
              </a:xfrm>
            </p:grpSpPr>
            <p:sp>
              <p:nvSpPr>
                <p:cNvPr id="150" name="円/楕円 149"/>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51" name="正方形/長方形 150"/>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152" name="グループ化 151"/>
          <p:cNvGrpSpPr/>
          <p:nvPr/>
        </p:nvGrpSpPr>
        <p:grpSpPr>
          <a:xfrm>
            <a:off x="4444298" y="3853842"/>
            <a:ext cx="631251" cy="1597608"/>
            <a:chOff x="3132148" y="3466510"/>
            <a:chExt cx="631251" cy="1597608"/>
          </a:xfrm>
        </p:grpSpPr>
        <p:pic>
          <p:nvPicPr>
            <p:cNvPr id="153" name="図 1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4014511"/>
              <a:ext cx="88889" cy="939683"/>
            </a:xfrm>
            <a:prstGeom prst="rect">
              <a:avLst/>
            </a:prstGeom>
          </p:spPr>
        </p:pic>
        <p:sp>
          <p:nvSpPr>
            <p:cNvPr id="154" name="正方形/長方形 153"/>
            <p:cNvSpPr/>
            <p:nvPr/>
          </p:nvSpPr>
          <p:spPr>
            <a:xfrm rot="16200000">
              <a:off x="3384838"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55" name="グループ化 79"/>
            <p:cNvGrpSpPr>
              <a:grpSpLocks/>
            </p:cNvGrpSpPr>
            <p:nvPr/>
          </p:nvGrpSpPr>
          <p:grpSpPr bwMode="auto">
            <a:xfrm rot="10800000">
              <a:off x="3132148" y="3466510"/>
              <a:ext cx="631251" cy="1226907"/>
              <a:chOff x="4420855" y="2072254"/>
              <a:chExt cx="724217" cy="1408513"/>
            </a:xfrm>
          </p:grpSpPr>
          <p:sp>
            <p:nvSpPr>
              <p:cNvPr id="156" name="正方形/長方形 155"/>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57" name="グループ化 81"/>
              <p:cNvGrpSpPr>
                <a:grpSpLocks/>
              </p:cNvGrpSpPr>
              <p:nvPr/>
            </p:nvGrpSpPr>
            <p:grpSpPr bwMode="auto">
              <a:xfrm>
                <a:off x="4424610" y="2126244"/>
                <a:ext cx="720462" cy="1354523"/>
                <a:chOff x="3055271" y="1916794"/>
                <a:chExt cx="720462" cy="1354523"/>
              </a:xfrm>
            </p:grpSpPr>
            <p:sp>
              <p:nvSpPr>
                <p:cNvPr id="158" name="円/楕円 157"/>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59" name="正方形/長方形 158"/>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37</a:t>
            </a:fld>
            <a:r>
              <a:rPr lang="en-US" altLang="ja-JP"/>
              <a:t> </a:t>
            </a:r>
            <a:endParaRPr lang="ja-JP" altLang="en-US" dirty="0"/>
          </a:p>
        </p:txBody>
      </p:sp>
      <p:sp>
        <p:nvSpPr>
          <p:cNvPr id="79" name="タイトル 9"/>
          <p:cNvSpPr>
            <a:spLocks noGrp="1"/>
          </p:cNvSpPr>
          <p:nvPr>
            <p:ph type="title"/>
          </p:nvPr>
        </p:nvSpPr>
        <p:spPr>
          <a:xfrm>
            <a:off x="467544" y="312519"/>
            <a:ext cx="8214084" cy="1028249"/>
          </a:xfrm>
        </p:spPr>
        <p:txBody>
          <a:bodyPr/>
          <a:lstStyle/>
          <a:p>
            <a:pPr>
              <a:lnSpc>
                <a:spcPct val="90000"/>
              </a:lnSpc>
            </a:pPr>
            <a:r>
              <a:rPr lang="ja-JP" altLang="en-US" dirty="0">
                <a:latin typeface="HGP創英角ｺﾞｼｯｸUB" pitchFamily="50" charset="-128"/>
                <a:ea typeface="HGP創英角ｺﾞｼｯｸUB" pitchFamily="50" charset="-128"/>
                <a:cs typeface="Arial" pitchFamily="34" charset="0"/>
              </a:rPr>
              <a:t>「大病院」</a:t>
            </a:r>
            <a:br>
              <a:rPr lang="en-US" altLang="ja-JP" dirty="0">
                <a:latin typeface="HGP創英角ｺﾞｼｯｸUB" pitchFamily="50" charset="-128"/>
                <a:ea typeface="HGP創英角ｺﾞｼｯｸUB" pitchFamily="50" charset="-128"/>
                <a:cs typeface="Arial" pitchFamily="34" charset="0"/>
              </a:rPr>
            </a:br>
            <a:r>
              <a:rPr lang="ja-JP" altLang="en-US" dirty="0">
                <a:latin typeface="HGP創英角ｺﾞｼｯｸUB" pitchFamily="50" charset="-128"/>
                <a:ea typeface="HGP創英角ｺﾞｼｯｸUB" pitchFamily="50" charset="-128"/>
                <a:cs typeface="Arial" pitchFamily="34" charset="0"/>
              </a:rPr>
              <a:t>　　　 　　通常の酸素供給システム</a:t>
            </a:r>
            <a:endParaRPr kumimoji="1" lang="ja-JP" altLang="en-US" dirty="0">
              <a:latin typeface="HGP創英角ｺﾞｼｯｸUB" pitchFamily="50" charset="-128"/>
              <a:ea typeface="HGP創英角ｺﾞｼｯｸUB" pitchFamily="50" charset="-128"/>
            </a:endParaRPr>
          </a:p>
        </p:txBody>
      </p:sp>
      <p:grpSp>
        <p:nvGrpSpPr>
          <p:cNvPr id="6" name="グループ化 5"/>
          <p:cNvGrpSpPr/>
          <p:nvPr/>
        </p:nvGrpSpPr>
        <p:grpSpPr>
          <a:xfrm>
            <a:off x="5799401" y="1664804"/>
            <a:ext cx="2577789" cy="4581219"/>
            <a:chOff x="5799401" y="1664804"/>
            <a:chExt cx="2577789" cy="4581219"/>
          </a:xfrm>
        </p:grpSpPr>
        <p:grpSp>
          <p:nvGrpSpPr>
            <p:cNvPr id="5" name="グループ化 4"/>
            <p:cNvGrpSpPr/>
            <p:nvPr/>
          </p:nvGrpSpPr>
          <p:grpSpPr>
            <a:xfrm>
              <a:off x="5799401" y="3455028"/>
              <a:ext cx="1847587" cy="1514211"/>
              <a:chOff x="5799401" y="3455028"/>
              <a:chExt cx="1847587" cy="1514211"/>
            </a:xfrm>
          </p:grpSpPr>
          <p:cxnSp>
            <p:nvCxnSpPr>
              <p:cNvPr id="75" name="直線矢印コネクタ 74"/>
              <p:cNvCxnSpPr/>
              <p:nvPr/>
            </p:nvCxnSpPr>
            <p:spPr>
              <a:xfrm flipH="1">
                <a:off x="5799401" y="4969239"/>
                <a:ext cx="1847587"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7646985" y="3455028"/>
                <a:ext cx="0" cy="1509775"/>
              </a:xfrm>
              <a:prstGeom prst="line">
                <a:avLst/>
              </a:prstGeom>
              <a:ln w="38100" cap="sq">
                <a:solidFill>
                  <a:srgbClr val="00B050"/>
                </a:solidFill>
                <a:bevel/>
              </a:ln>
            </p:spPr>
            <p:style>
              <a:lnRef idx="1">
                <a:schemeClr val="accent1"/>
              </a:lnRef>
              <a:fillRef idx="0">
                <a:schemeClr val="accent1"/>
              </a:fillRef>
              <a:effectRef idx="0">
                <a:schemeClr val="accent1"/>
              </a:effectRef>
              <a:fontRef idx="minor">
                <a:schemeClr val="tx1"/>
              </a:fontRef>
            </p:style>
          </p:cxnSp>
        </p:grpSp>
        <p:grpSp>
          <p:nvGrpSpPr>
            <p:cNvPr id="2" name="グループ化 1"/>
            <p:cNvGrpSpPr/>
            <p:nvPr/>
          </p:nvGrpSpPr>
          <p:grpSpPr>
            <a:xfrm>
              <a:off x="6000925" y="1664804"/>
              <a:ext cx="2376265" cy="4581219"/>
              <a:chOff x="6000925" y="1664804"/>
              <a:chExt cx="2376265" cy="4581219"/>
            </a:xfrm>
          </p:grpSpPr>
          <p:sp>
            <p:nvSpPr>
              <p:cNvPr id="80" name="Freeform 5"/>
              <p:cNvSpPr>
                <a:spLocks/>
              </p:cNvSpPr>
              <p:nvPr/>
            </p:nvSpPr>
            <p:spPr bwMode="auto">
              <a:xfrm>
                <a:off x="6000925" y="3574176"/>
                <a:ext cx="1908185" cy="1735138"/>
              </a:xfrm>
              <a:custGeom>
                <a:avLst/>
                <a:gdLst>
                  <a:gd name="T0" fmla="*/ 3903 w 3903"/>
                  <a:gd name="T1" fmla="*/ 0 h 312"/>
                  <a:gd name="T2" fmla="*/ 3903 w 3903"/>
                  <a:gd name="T3" fmla="*/ 312 h 312"/>
                  <a:gd name="T4" fmla="*/ 0 w 3903"/>
                  <a:gd name="T5" fmla="*/ 312 h 312"/>
                </a:gdLst>
                <a:ahLst/>
                <a:cxnLst>
                  <a:cxn ang="0">
                    <a:pos x="T0" y="T1"/>
                  </a:cxn>
                  <a:cxn ang="0">
                    <a:pos x="T2" y="T3"/>
                  </a:cxn>
                  <a:cxn ang="0">
                    <a:pos x="T4" y="T5"/>
                  </a:cxn>
                </a:cxnLst>
                <a:rect l="0" t="0" r="r" b="b"/>
                <a:pathLst>
                  <a:path w="3903" h="312">
                    <a:moveTo>
                      <a:pt x="3903" y="0"/>
                    </a:moveTo>
                    <a:lnTo>
                      <a:pt x="3903" y="312"/>
                    </a:lnTo>
                    <a:lnTo>
                      <a:pt x="0" y="312"/>
                    </a:lnTo>
                  </a:path>
                </a:pathLst>
              </a:custGeom>
              <a:noFill/>
              <a:ln w="1270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66" name="グループ化 65"/>
              <p:cNvGrpSpPr/>
              <p:nvPr/>
            </p:nvGrpSpPr>
            <p:grpSpPr>
              <a:xfrm>
                <a:off x="7316740" y="1664804"/>
                <a:ext cx="1060450" cy="2101579"/>
                <a:chOff x="7972426" y="947739"/>
                <a:chExt cx="1060450" cy="2101579"/>
              </a:xfrm>
            </p:grpSpPr>
            <p:grpSp>
              <p:nvGrpSpPr>
                <p:cNvPr id="67" name="グループ化 66"/>
                <p:cNvGrpSpPr/>
                <p:nvPr/>
              </p:nvGrpSpPr>
              <p:grpSpPr>
                <a:xfrm>
                  <a:off x="7972426" y="947739"/>
                  <a:ext cx="1060450" cy="2101579"/>
                  <a:chOff x="7972426" y="947739"/>
                  <a:chExt cx="1060450" cy="2101579"/>
                </a:xfrm>
              </p:grpSpPr>
              <p:sp>
                <p:nvSpPr>
                  <p:cNvPr id="84" name="Rectangle 6"/>
                  <p:cNvSpPr>
                    <a:spLocks noChangeArrowheads="1"/>
                  </p:cNvSpPr>
                  <p:nvPr/>
                </p:nvSpPr>
                <p:spPr bwMode="auto">
                  <a:xfrm>
                    <a:off x="7972426" y="2739227"/>
                    <a:ext cx="90488"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Rectangle 7"/>
                  <p:cNvSpPr>
                    <a:spLocks noChangeArrowheads="1"/>
                  </p:cNvSpPr>
                  <p:nvPr/>
                </p:nvSpPr>
                <p:spPr bwMode="auto">
                  <a:xfrm>
                    <a:off x="8939213" y="2739227"/>
                    <a:ext cx="88105"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8"/>
                  <p:cNvSpPr>
                    <a:spLocks/>
                  </p:cNvSpPr>
                  <p:nvPr/>
                </p:nvSpPr>
                <p:spPr bwMode="auto">
                  <a:xfrm>
                    <a:off x="7972426" y="947739"/>
                    <a:ext cx="1060450" cy="1962798"/>
                  </a:xfrm>
                  <a:custGeom>
                    <a:avLst/>
                    <a:gdLst>
                      <a:gd name="T0" fmla="*/ 283 w 283"/>
                      <a:gd name="T1" fmla="*/ 40 h 555"/>
                      <a:gd name="T2" fmla="*/ 141 w 283"/>
                      <a:gd name="T3" fmla="*/ 0 h 555"/>
                      <a:gd name="T4" fmla="*/ 0 w 283"/>
                      <a:gd name="T5" fmla="*/ 40 h 555"/>
                      <a:gd name="T6" fmla="*/ 0 w 283"/>
                      <a:gd name="T7" fmla="*/ 40 h 555"/>
                      <a:gd name="T8" fmla="*/ 0 w 283"/>
                      <a:gd name="T9" fmla="*/ 40 h 555"/>
                      <a:gd name="T10" fmla="*/ 0 w 283"/>
                      <a:gd name="T11" fmla="*/ 516 h 555"/>
                      <a:gd name="T12" fmla="*/ 141 w 283"/>
                      <a:gd name="T13" fmla="*/ 555 h 555"/>
                      <a:gd name="T14" fmla="*/ 283 w 283"/>
                      <a:gd name="T15" fmla="*/ 516 h 555"/>
                      <a:gd name="T16" fmla="*/ 283 w 283"/>
                      <a:gd name="T17" fmla="*/ 40 h 555"/>
                      <a:gd name="T18" fmla="*/ 283 w 283"/>
                      <a:gd name="T19" fmla="*/ 4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555">
                        <a:moveTo>
                          <a:pt x="283" y="40"/>
                        </a:moveTo>
                        <a:cubicBezTo>
                          <a:pt x="283" y="18"/>
                          <a:pt x="220" y="0"/>
                          <a:pt x="141" y="0"/>
                        </a:cubicBezTo>
                        <a:cubicBezTo>
                          <a:pt x="63" y="0"/>
                          <a:pt x="0" y="18"/>
                          <a:pt x="0" y="40"/>
                        </a:cubicBezTo>
                        <a:cubicBezTo>
                          <a:pt x="0" y="40"/>
                          <a:pt x="0" y="40"/>
                          <a:pt x="0" y="40"/>
                        </a:cubicBezTo>
                        <a:cubicBezTo>
                          <a:pt x="0" y="40"/>
                          <a:pt x="0" y="40"/>
                          <a:pt x="0" y="40"/>
                        </a:cubicBezTo>
                        <a:cubicBezTo>
                          <a:pt x="0" y="516"/>
                          <a:pt x="0" y="516"/>
                          <a:pt x="0" y="516"/>
                        </a:cubicBezTo>
                        <a:cubicBezTo>
                          <a:pt x="0" y="538"/>
                          <a:pt x="63" y="555"/>
                          <a:pt x="141" y="555"/>
                        </a:cubicBezTo>
                        <a:cubicBezTo>
                          <a:pt x="220" y="555"/>
                          <a:pt x="283" y="538"/>
                          <a:pt x="283" y="516"/>
                        </a:cubicBezTo>
                        <a:cubicBezTo>
                          <a:pt x="283" y="40"/>
                          <a:pt x="283" y="40"/>
                          <a:pt x="283" y="40"/>
                        </a:cubicBezTo>
                        <a:cubicBezTo>
                          <a:pt x="283" y="40"/>
                          <a:pt x="283" y="40"/>
                          <a:pt x="283" y="40"/>
                        </a:cubicBezTo>
                        <a:close/>
                      </a:path>
                    </a:pathLst>
                  </a:cu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82" name="正方形/長方形 81"/>
                <p:cNvSpPr/>
                <p:nvPr/>
              </p:nvSpPr>
              <p:spPr bwMode="auto">
                <a:xfrm>
                  <a:off x="8089445" y="1588047"/>
                  <a:ext cx="826413" cy="71048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latin typeface="Arial" charset="0"/>
                      <a:ea typeface="HGS創英角ｺﾞｼｯｸUB" pitchFamily="50" charset="-128"/>
                    </a:rPr>
                    <a:t>液体</a:t>
                  </a:r>
                  <a:endParaRPr lang="en-US" altLang="ja-JP" sz="2000" dirty="0">
                    <a:solidFill>
                      <a:schemeClr val="tx1"/>
                    </a:solidFill>
                    <a:latin typeface="Arial" charset="0"/>
                    <a:ea typeface="HGS創英角ｺﾞｼｯｸUB" pitchFamily="50" charset="-128"/>
                  </a:endParaRPr>
                </a:p>
                <a:p>
                  <a:pPr algn="ctr" eaLnBrk="1" hangingPunct="1">
                    <a:defRPr/>
                  </a:pPr>
                  <a:r>
                    <a:rPr lang="ja-JP" altLang="en-US" sz="2000" dirty="0">
                      <a:solidFill>
                        <a:schemeClr val="tx1"/>
                      </a:solidFill>
                      <a:latin typeface="Arial" charset="0"/>
                      <a:ea typeface="HGS創英角ｺﾞｼｯｸUB" pitchFamily="50" charset="-128"/>
                    </a:rPr>
                    <a:t>酸素</a:t>
                  </a:r>
                </a:p>
              </p:txBody>
            </p:sp>
            <p:sp>
              <p:nvSpPr>
                <p:cNvPr id="83" name="テキスト ボックス 60"/>
                <p:cNvSpPr txBox="1">
                  <a:spLocks noChangeArrowheads="1"/>
                </p:cNvSpPr>
                <p:nvPr/>
              </p:nvSpPr>
              <p:spPr bwMode="auto">
                <a:xfrm flipH="1">
                  <a:off x="8017669" y="1065930"/>
                  <a:ext cx="1009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en-US" altLang="ja-JP" sz="1800" b="1" dirty="0">
                      <a:latin typeface="HGP創英角ｺﾞｼｯｸUB" pitchFamily="50" charset="-128"/>
                      <a:ea typeface="HGP創英角ｺﾞｼｯｸUB" pitchFamily="50" charset="-128"/>
                    </a:rPr>
                    <a:t>-</a:t>
                  </a:r>
                  <a:r>
                    <a:rPr lang="en-US" altLang="ja-JP" sz="1800" b="1" dirty="0">
                      <a:latin typeface="Arial" pitchFamily="34" charset="0"/>
                      <a:ea typeface="HGP創英角ｺﾞｼｯｸUB" pitchFamily="50" charset="-128"/>
                      <a:cs typeface="Arial" pitchFamily="34" charset="0"/>
                    </a:rPr>
                    <a:t>183</a:t>
                  </a:r>
                  <a:r>
                    <a:rPr lang="ja-JP" altLang="en-US" sz="1800" dirty="0">
                      <a:latin typeface="HGP創英角ｺﾞｼｯｸUB" pitchFamily="50" charset="-128"/>
                      <a:ea typeface="HGP創英角ｺﾞｼｯｸUB" pitchFamily="50" charset="-128"/>
                    </a:rPr>
                    <a:t>℃</a:t>
                  </a:r>
                </a:p>
              </p:txBody>
            </p:sp>
          </p:grpSp>
          <p:sp>
            <p:nvSpPr>
              <p:cNvPr id="56341" name="テキスト ボックス 75"/>
              <p:cNvSpPr txBox="1">
                <a:spLocks noChangeArrowheads="1"/>
              </p:cNvSpPr>
              <p:nvPr/>
            </p:nvSpPr>
            <p:spPr bwMode="auto">
              <a:xfrm>
                <a:off x="6216950" y="5661248"/>
                <a:ext cx="18505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600" dirty="0">
                    <a:latin typeface="HGP創英角ｺﾞｼｯｸUB" pitchFamily="50" charset="-128"/>
                    <a:ea typeface="HGP創英角ｺﾞｼｯｸUB" pitchFamily="50" charset="-128"/>
                  </a:rPr>
                  <a:t>シャットオフバルブ開放</a:t>
                </a:r>
              </a:p>
            </p:txBody>
          </p:sp>
          <p:grpSp>
            <p:nvGrpSpPr>
              <p:cNvPr id="11" name="グループ化 10"/>
              <p:cNvGrpSpPr/>
              <p:nvPr/>
            </p:nvGrpSpPr>
            <p:grpSpPr>
              <a:xfrm>
                <a:off x="6540986" y="4859654"/>
                <a:ext cx="1148400" cy="813600"/>
                <a:chOff x="6804248" y="4581128"/>
                <a:chExt cx="1148400" cy="813600"/>
              </a:xfrm>
            </p:grpSpPr>
            <p:sp>
              <p:nvSpPr>
                <p:cNvPr id="91" name="Rectangle 12"/>
                <p:cNvSpPr>
                  <a:spLocks noChangeArrowheads="1"/>
                </p:cNvSpPr>
                <p:nvPr/>
              </p:nvSpPr>
              <p:spPr bwMode="auto">
                <a:xfrm>
                  <a:off x="6804248" y="4581128"/>
                  <a:ext cx="1148400" cy="8136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56352" name="図 1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46888" y="4613275"/>
                  <a:ext cx="10779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38</a:t>
            </a:fld>
            <a:r>
              <a:rPr lang="en-US" altLang="ja-JP"/>
              <a:t> </a:t>
            </a:r>
            <a:endParaRPr lang="ja-JP" altLang="en-US" dirty="0"/>
          </a:p>
        </p:txBody>
      </p:sp>
      <p:grpSp>
        <p:nvGrpSpPr>
          <p:cNvPr id="2" name="グループ化 1"/>
          <p:cNvGrpSpPr/>
          <p:nvPr/>
        </p:nvGrpSpPr>
        <p:grpSpPr>
          <a:xfrm>
            <a:off x="622037" y="1376772"/>
            <a:ext cx="8053651" cy="4655125"/>
            <a:chOff x="622037" y="1581553"/>
            <a:chExt cx="8053651" cy="4655125"/>
          </a:xfrm>
        </p:grpSpPr>
        <p:sp>
          <p:nvSpPr>
            <p:cNvPr id="13" name="正方形/長方形 12"/>
            <p:cNvSpPr/>
            <p:nvPr/>
          </p:nvSpPr>
          <p:spPr>
            <a:xfrm>
              <a:off x="622037" y="1662906"/>
              <a:ext cx="5593879" cy="4055574"/>
            </a:xfrm>
            <a:prstGeom prst="rect">
              <a:avLst/>
            </a:prstGeom>
            <a:solidFill>
              <a:schemeClr val="bg1"/>
            </a:solidFill>
            <a:ln w="635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69" name="グループ化 68"/>
            <p:cNvGrpSpPr/>
            <p:nvPr/>
          </p:nvGrpSpPr>
          <p:grpSpPr>
            <a:xfrm>
              <a:off x="3348094" y="2245767"/>
              <a:ext cx="2425643" cy="3017667"/>
              <a:chOff x="3637019" y="1860333"/>
              <a:chExt cx="2425643" cy="3017667"/>
            </a:xfrm>
          </p:grpSpPr>
          <p:cxnSp>
            <p:nvCxnSpPr>
              <p:cNvPr id="70" name="直線矢印コネクタ 69"/>
              <p:cNvCxnSpPr/>
              <p:nvPr/>
            </p:nvCxnSpPr>
            <p:spPr>
              <a:xfrm flipH="1">
                <a:off x="3637020" y="4878000"/>
                <a:ext cx="2425642" cy="0"/>
              </a:xfrm>
              <a:prstGeom prst="straightConnector1">
                <a:avLst/>
              </a:prstGeom>
              <a:ln w="38100">
                <a:solidFill>
                  <a:srgbClr val="00B050"/>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H="1">
                <a:off x="3637019" y="1860333"/>
                <a:ext cx="2425643"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062662" y="1860333"/>
                <a:ext cx="0" cy="3008827"/>
              </a:xfrm>
              <a:prstGeom prst="line">
                <a:avLst/>
              </a:prstGeom>
              <a:ln w="38100" cap="sq">
                <a:solidFill>
                  <a:srgbClr val="00B050"/>
                </a:solidFill>
                <a:bevel/>
              </a:ln>
            </p:spPr>
            <p:style>
              <a:lnRef idx="1">
                <a:schemeClr val="accent1"/>
              </a:lnRef>
              <a:fillRef idx="0">
                <a:schemeClr val="accent1"/>
              </a:fillRef>
              <a:effectRef idx="0">
                <a:schemeClr val="accent1"/>
              </a:effectRef>
              <a:fontRef idx="minor">
                <a:schemeClr val="tx1"/>
              </a:fontRef>
            </p:style>
          </p:cxnSp>
        </p:grpSp>
        <p:sp>
          <p:nvSpPr>
            <p:cNvPr id="64" name="Freeform 7"/>
            <p:cNvSpPr>
              <a:spLocks/>
            </p:cNvSpPr>
            <p:nvPr/>
          </p:nvSpPr>
          <p:spPr bwMode="auto">
            <a:xfrm rot="5400000">
              <a:off x="1773760" y="1307261"/>
              <a:ext cx="3506459" cy="4896543"/>
            </a:xfrm>
            <a:custGeom>
              <a:avLst/>
              <a:gdLst>
                <a:gd name="T0" fmla="*/ 1001 w 1001"/>
                <a:gd name="T1" fmla="*/ 170 h 170"/>
                <a:gd name="T2" fmla="*/ 1001 w 1001"/>
                <a:gd name="T3" fmla="*/ 0 h 170"/>
                <a:gd name="T4" fmla="*/ 0 w 1001"/>
                <a:gd name="T5" fmla="*/ 0 h 170"/>
                <a:gd name="T6" fmla="*/ 0 w 1001"/>
                <a:gd name="T7" fmla="*/ 170 h 170"/>
              </a:gdLst>
              <a:ahLst/>
              <a:cxnLst>
                <a:cxn ang="0">
                  <a:pos x="T0" y="T1"/>
                </a:cxn>
                <a:cxn ang="0">
                  <a:pos x="T2" y="T3"/>
                </a:cxn>
                <a:cxn ang="0">
                  <a:pos x="T4" y="T5"/>
                </a:cxn>
                <a:cxn ang="0">
                  <a:pos x="T6" y="T7"/>
                </a:cxn>
              </a:cxnLst>
              <a:rect l="0" t="0" r="r" b="b"/>
              <a:pathLst>
                <a:path w="1001" h="170">
                  <a:moveTo>
                    <a:pt x="1001" y="170"/>
                  </a:moveTo>
                  <a:lnTo>
                    <a:pt x="1001" y="0"/>
                  </a:lnTo>
                  <a:lnTo>
                    <a:pt x="0" y="0"/>
                  </a:lnTo>
                  <a:lnTo>
                    <a:pt x="0" y="170"/>
                  </a:lnTo>
                </a:path>
              </a:pathLst>
            </a:custGeom>
            <a:noFill/>
            <a:ln w="1270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5"/>
            <p:cNvSpPr>
              <a:spLocks/>
            </p:cNvSpPr>
            <p:nvPr/>
          </p:nvSpPr>
          <p:spPr bwMode="auto">
            <a:xfrm>
              <a:off x="5975262" y="3572278"/>
              <a:ext cx="1908185" cy="1735138"/>
            </a:xfrm>
            <a:custGeom>
              <a:avLst/>
              <a:gdLst>
                <a:gd name="T0" fmla="*/ 3903 w 3903"/>
                <a:gd name="T1" fmla="*/ 0 h 312"/>
                <a:gd name="T2" fmla="*/ 3903 w 3903"/>
                <a:gd name="T3" fmla="*/ 312 h 312"/>
                <a:gd name="T4" fmla="*/ 0 w 3903"/>
                <a:gd name="T5" fmla="*/ 312 h 312"/>
              </a:gdLst>
              <a:ahLst/>
              <a:cxnLst>
                <a:cxn ang="0">
                  <a:pos x="T0" y="T1"/>
                </a:cxn>
                <a:cxn ang="0">
                  <a:pos x="T2" y="T3"/>
                </a:cxn>
                <a:cxn ang="0">
                  <a:pos x="T4" y="T5"/>
                </a:cxn>
              </a:cxnLst>
              <a:rect l="0" t="0" r="r" b="b"/>
              <a:pathLst>
                <a:path w="3903" h="312">
                  <a:moveTo>
                    <a:pt x="3903" y="0"/>
                  </a:moveTo>
                  <a:lnTo>
                    <a:pt x="3903" y="312"/>
                  </a:lnTo>
                  <a:lnTo>
                    <a:pt x="0" y="312"/>
                  </a:lnTo>
                </a:path>
              </a:pathLst>
            </a:custGeom>
            <a:noFill/>
            <a:ln w="1270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66" name="グループ化 65"/>
            <p:cNvGrpSpPr/>
            <p:nvPr/>
          </p:nvGrpSpPr>
          <p:grpSpPr>
            <a:xfrm>
              <a:off x="7291077" y="1662906"/>
              <a:ext cx="1060450" cy="2101579"/>
              <a:chOff x="7972426" y="947739"/>
              <a:chExt cx="1060450" cy="2101579"/>
            </a:xfrm>
          </p:grpSpPr>
          <p:grpSp>
            <p:nvGrpSpPr>
              <p:cNvPr id="67" name="グループ化 66"/>
              <p:cNvGrpSpPr/>
              <p:nvPr/>
            </p:nvGrpSpPr>
            <p:grpSpPr>
              <a:xfrm>
                <a:off x="7972426" y="947739"/>
                <a:ext cx="1060450" cy="2101579"/>
                <a:chOff x="7972426" y="947739"/>
                <a:chExt cx="1060450" cy="2101579"/>
              </a:xfrm>
            </p:grpSpPr>
            <p:sp>
              <p:nvSpPr>
                <p:cNvPr id="84" name="Rectangle 6"/>
                <p:cNvSpPr>
                  <a:spLocks noChangeArrowheads="1"/>
                </p:cNvSpPr>
                <p:nvPr/>
              </p:nvSpPr>
              <p:spPr bwMode="auto">
                <a:xfrm>
                  <a:off x="7972426" y="2739227"/>
                  <a:ext cx="90488"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Rectangle 7"/>
                <p:cNvSpPr>
                  <a:spLocks noChangeArrowheads="1"/>
                </p:cNvSpPr>
                <p:nvPr/>
              </p:nvSpPr>
              <p:spPr bwMode="auto">
                <a:xfrm>
                  <a:off x="8939213" y="2739227"/>
                  <a:ext cx="88105"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8"/>
                <p:cNvSpPr>
                  <a:spLocks/>
                </p:cNvSpPr>
                <p:nvPr/>
              </p:nvSpPr>
              <p:spPr bwMode="auto">
                <a:xfrm>
                  <a:off x="7972426" y="947739"/>
                  <a:ext cx="1060450" cy="1962798"/>
                </a:xfrm>
                <a:custGeom>
                  <a:avLst/>
                  <a:gdLst>
                    <a:gd name="T0" fmla="*/ 283 w 283"/>
                    <a:gd name="T1" fmla="*/ 40 h 555"/>
                    <a:gd name="T2" fmla="*/ 141 w 283"/>
                    <a:gd name="T3" fmla="*/ 0 h 555"/>
                    <a:gd name="T4" fmla="*/ 0 w 283"/>
                    <a:gd name="T5" fmla="*/ 40 h 555"/>
                    <a:gd name="T6" fmla="*/ 0 w 283"/>
                    <a:gd name="T7" fmla="*/ 40 h 555"/>
                    <a:gd name="T8" fmla="*/ 0 w 283"/>
                    <a:gd name="T9" fmla="*/ 40 h 555"/>
                    <a:gd name="T10" fmla="*/ 0 w 283"/>
                    <a:gd name="T11" fmla="*/ 516 h 555"/>
                    <a:gd name="T12" fmla="*/ 141 w 283"/>
                    <a:gd name="T13" fmla="*/ 555 h 555"/>
                    <a:gd name="T14" fmla="*/ 283 w 283"/>
                    <a:gd name="T15" fmla="*/ 516 h 555"/>
                    <a:gd name="T16" fmla="*/ 283 w 283"/>
                    <a:gd name="T17" fmla="*/ 40 h 555"/>
                    <a:gd name="T18" fmla="*/ 283 w 283"/>
                    <a:gd name="T19" fmla="*/ 4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555">
                      <a:moveTo>
                        <a:pt x="283" y="40"/>
                      </a:moveTo>
                      <a:cubicBezTo>
                        <a:pt x="283" y="18"/>
                        <a:pt x="220" y="0"/>
                        <a:pt x="141" y="0"/>
                      </a:cubicBezTo>
                      <a:cubicBezTo>
                        <a:pt x="63" y="0"/>
                        <a:pt x="0" y="18"/>
                        <a:pt x="0" y="40"/>
                      </a:cubicBezTo>
                      <a:cubicBezTo>
                        <a:pt x="0" y="40"/>
                        <a:pt x="0" y="40"/>
                        <a:pt x="0" y="40"/>
                      </a:cubicBezTo>
                      <a:cubicBezTo>
                        <a:pt x="0" y="40"/>
                        <a:pt x="0" y="40"/>
                        <a:pt x="0" y="40"/>
                      </a:cubicBezTo>
                      <a:cubicBezTo>
                        <a:pt x="0" y="516"/>
                        <a:pt x="0" y="516"/>
                        <a:pt x="0" y="516"/>
                      </a:cubicBezTo>
                      <a:cubicBezTo>
                        <a:pt x="0" y="538"/>
                        <a:pt x="63" y="555"/>
                        <a:pt x="141" y="555"/>
                      </a:cubicBezTo>
                      <a:cubicBezTo>
                        <a:pt x="220" y="555"/>
                        <a:pt x="283" y="538"/>
                        <a:pt x="283" y="516"/>
                      </a:cubicBezTo>
                      <a:cubicBezTo>
                        <a:pt x="283" y="40"/>
                        <a:pt x="283" y="40"/>
                        <a:pt x="283" y="40"/>
                      </a:cubicBezTo>
                      <a:cubicBezTo>
                        <a:pt x="283" y="40"/>
                        <a:pt x="283" y="40"/>
                        <a:pt x="283" y="40"/>
                      </a:cubicBezTo>
                      <a:close/>
                    </a:path>
                  </a:pathLst>
                </a:cu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82" name="正方形/長方形 81"/>
              <p:cNvSpPr/>
              <p:nvPr/>
            </p:nvSpPr>
            <p:spPr bwMode="auto">
              <a:xfrm>
                <a:off x="8089445" y="1588047"/>
                <a:ext cx="826413" cy="71048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latin typeface="Arial" charset="0"/>
                    <a:ea typeface="HGS創英角ｺﾞｼｯｸUB" pitchFamily="50" charset="-128"/>
                  </a:rPr>
                  <a:t>液体</a:t>
                </a:r>
                <a:endParaRPr lang="en-US" altLang="ja-JP" sz="2000" dirty="0">
                  <a:solidFill>
                    <a:schemeClr val="tx1"/>
                  </a:solidFill>
                  <a:latin typeface="Arial" charset="0"/>
                  <a:ea typeface="HGS創英角ｺﾞｼｯｸUB" pitchFamily="50" charset="-128"/>
                </a:endParaRPr>
              </a:p>
              <a:p>
                <a:pPr algn="ctr" eaLnBrk="1" hangingPunct="1">
                  <a:defRPr/>
                </a:pPr>
                <a:r>
                  <a:rPr lang="ja-JP" altLang="en-US" sz="2000" dirty="0">
                    <a:solidFill>
                      <a:schemeClr val="tx1"/>
                    </a:solidFill>
                    <a:latin typeface="Arial" charset="0"/>
                    <a:ea typeface="HGS創英角ｺﾞｼｯｸUB" pitchFamily="50" charset="-128"/>
                  </a:rPr>
                  <a:t>酸素</a:t>
                </a:r>
              </a:p>
            </p:txBody>
          </p:sp>
          <p:sp>
            <p:nvSpPr>
              <p:cNvPr id="83" name="テキスト ボックス 60"/>
              <p:cNvSpPr txBox="1">
                <a:spLocks noChangeArrowheads="1"/>
              </p:cNvSpPr>
              <p:nvPr/>
            </p:nvSpPr>
            <p:spPr bwMode="auto">
              <a:xfrm flipH="1">
                <a:off x="8017669" y="1065930"/>
                <a:ext cx="1009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en-US" altLang="ja-JP" sz="1800" b="1" dirty="0">
                    <a:latin typeface="HGP創英角ｺﾞｼｯｸUB" pitchFamily="50" charset="-128"/>
                    <a:ea typeface="HGP創英角ｺﾞｼｯｸUB" pitchFamily="50" charset="-128"/>
                  </a:rPr>
                  <a:t>-</a:t>
                </a:r>
                <a:r>
                  <a:rPr lang="en-US" altLang="ja-JP" sz="1800" b="1" dirty="0">
                    <a:latin typeface="Arial" pitchFamily="34" charset="0"/>
                    <a:ea typeface="HGP創英角ｺﾞｼｯｸUB" pitchFamily="50" charset="-128"/>
                    <a:cs typeface="Arial" pitchFamily="34" charset="0"/>
                  </a:rPr>
                  <a:t>183</a:t>
                </a:r>
                <a:r>
                  <a:rPr lang="ja-JP" altLang="en-US" sz="1800" dirty="0">
                    <a:latin typeface="HGP創英角ｺﾞｼｯｸUB" pitchFamily="50" charset="-128"/>
                    <a:ea typeface="HGP創英角ｺﾞｼｯｸUB" pitchFamily="50" charset="-128"/>
                  </a:rPr>
                  <a:t>℃</a:t>
                </a:r>
              </a:p>
            </p:txBody>
          </p:sp>
        </p:grpSp>
        <p:grpSp>
          <p:nvGrpSpPr>
            <p:cNvPr id="6" name="グループ化 5"/>
            <p:cNvGrpSpPr/>
            <p:nvPr/>
          </p:nvGrpSpPr>
          <p:grpSpPr>
            <a:xfrm>
              <a:off x="6927850" y="1581553"/>
              <a:ext cx="1747838" cy="2484438"/>
              <a:chOff x="7216775" y="1304925"/>
              <a:chExt cx="1747838" cy="2484438"/>
            </a:xfrm>
          </p:grpSpPr>
          <p:cxnSp>
            <p:nvCxnSpPr>
              <p:cNvPr id="74" name="直線コネクタ 73"/>
              <p:cNvCxnSpPr/>
              <p:nvPr/>
            </p:nvCxnSpPr>
            <p:spPr bwMode="auto">
              <a:xfrm>
                <a:off x="7216775" y="1304925"/>
                <a:ext cx="1693863" cy="248443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bwMode="auto">
              <a:xfrm flipH="1">
                <a:off x="7270750" y="1304925"/>
                <a:ext cx="1693863" cy="248443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直線矢印コネクタ 49"/>
            <p:cNvCxnSpPr/>
            <p:nvPr/>
          </p:nvCxnSpPr>
          <p:spPr>
            <a:xfrm flipH="1">
              <a:off x="1769849" y="2267898"/>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1749102" y="5263434"/>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2843223" y="2057650"/>
              <a:ext cx="631251" cy="1597608"/>
              <a:chOff x="3132148" y="1672216"/>
              <a:chExt cx="631251" cy="1597608"/>
            </a:xfrm>
          </p:grpSpPr>
          <p:pic>
            <p:nvPicPr>
              <p:cNvPr id="113" name="図 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21" name="正方形/長方形 120"/>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56361" name="グループ化 79"/>
              <p:cNvGrpSpPr>
                <a:grpSpLocks/>
              </p:cNvGrpSpPr>
              <p:nvPr/>
            </p:nvGrpSpPr>
            <p:grpSpPr bwMode="auto">
              <a:xfrm>
                <a:off x="3132148" y="2042917"/>
                <a:ext cx="631251" cy="1226907"/>
                <a:chOff x="4420855" y="2072254"/>
                <a:chExt cx="724217" cy="1408513"/>
              </a:xfrm>
            </p:grpSpPr>
            <p:sp>
              <p:nvSpPr>
                <p:cNvPr id="81" name="正方形/長方形 80"/>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56363" name="グループ化 81"/>
                <p:cNvGrpSpPr>
                  <a:grpSpLocks/>
                </p:cNvGrpSpPr>
                <p:nvPr/>
              </p:nvGrpSpPr>
              <p:grpSpPr bwMode="auto">
                <a:xfrm>
                  <a:off x="4424610" y="2126244"/>
                  <a:ext cx="720462" cy="1354523"/>
                  <a:chOff x="3055271" y="1916794"/>
                  <a:chExt cx="720462" cy="1354523"/>
                </a:xfrm>
              </p:grpSpPr>
              <p:sp>
                <p:nvSpPr>
                  <p:cNvPr id="85" name="円/楕円 84"/>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86" name="正方形/長方形 85"/>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11" name="グループ化 10"/>
            <p:cNvGrpSpPr/>
            <p:nvPr/>
          </p:nvGrpSpPr>
          <p:grpSpPr>
            <a:xfrm>
              <a:off x="6515323" y="4857756"/>
              <a:ext cx="1148400" cy="813600"/>
              <a:chOff x="6804248" y="4581128"/>
              <a:chExt cx="1148400" cy="813600"/>
            </a:xfrm>
          </p:grpSpPr>
          <p:sp>
            <p:nvSpPr>
              <p:cNvPr id="91" name="Rectangle 12"/>
              <p:cNvSpPr>
                <a:spLocks noChangeArrowheads="1"/>
              </p:cNvSpPr>
              <p:nvPr/>
            </p:nvSpPr>
            <p:spPr bwMode="auto">
              <a:xfrm>
                <a:off x="6804248" y="4581128"/>
                <a:ext cx="1148400" cy="8136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56352" name="図 1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46888" y="4613275"/>
                <a:ext cx="10779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グループ化 15"/>
            <p:cNvGrpSpPr/>
            <p:nvPr/>
          </p:nvGrpSpPr>
          <p:grpSpPr>
            <a:xfrm>
              <a:off x="3923035" y="1906222"/>
              <a:ext cx="1737565" cy="3238754"/>
              <a:chOff x="5132796" y="1041785"/>
              <a:chExt cx="1995488" cy="3719512"/>
            </a:xfrm>
          </p:grpSpPr>
          <p:pic>
            <p:nvPicPr>
              <p:cNvPr id="109"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242557" y="2006985"/>
                <a:ext cx="179984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図 23" descr="http://www.central-uni.co.jp/wp-content/uploads/2012/06/img_sub513-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2796" y="1041785"/>
                <a:ext cx="199548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図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2557" y="1534062"/>
                <a:ext cx="589583" cy="2412699"/>
              </a:xfrm>
              <a:prstGeom prst="rect">
                <a:avLst/>
              </a:prstGeom>
            </p:spPr>
          </p:pic>
        </p:grpSp>
        <p:grpSp>
          <p:nvGrpSpPr>
            <p:cNvPr id="114" name="グループ化 113"/>
            <p:cNvGrpSpPr/>
            <p:nvPr/>
          </p:nvGrpSpPr>
          <p:grpSpPr>
            <a:xfrm>
              <a:off x="1222735" y="2057650"/>
              <a:ext cx="631251" cy="1597608"/>
              <a:chOff x="3132148" y="1672216"/>
              <a:chExt cx="631251" cy="1597608"/>
            </a:xfrm>
          </p:grpSpPr>
          <p:pic>
            <p:nvPicPr>
              <p:cNvPr id="115" name="図 1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16" name="正方形/長方形 115"/>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17" name="グループ化 79"/>
              <p:cNvGrpSpPr>
                <a:grpSpLocks/>
              </p:cNvGrpSpPr>
              <p:nvPr/>
            </p:nvGrpSpPr>
            <p:grpSpPr bwMode="auto">
              <a:xfrm>
                <a:off x="3132148" y="2042917"/>
                <a:ext cx="631251" cy="1226907"/>
                <a:chOff x="4420855" y="2072254"/>
                <a:chExt cx="724217" cy="1408513"/>
              </a:xfrm>
            </p:grpSpPr>
            <p:sp>
              <p:nvSpPr>
                <p:cNvPr id="118" name="正方形/長方形 117"/>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19" name="グループ化 81"/>
                <p:cNvGrpSpPr>
                  <a:grpSpLocks/>
                </p:cNvGrpSpPr>
                <p:nvPr/>
              </p:nvGrpSpPr>
              <p:grpSpPr bwMode="auto">
                <a:xfrm>
                  <a:off x="4424610" y="2126244"/>
                  <a:ext cx="720462" cy="1354523"/>
                  <a:chOff x="3055271" y="1916794"/>
                  <a:chExt cx="720462" cy="1354523"/>
                </a:xfrm>
              </p:grpSpPr>
              <p:sp>
                <p:nvSpPr>
                  <p:cNvPr id="120" name="円/楕円 119"/>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22" name="正方形/長方形 121"/>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31" name="グループ化 30"/>
            <p:cNvGrpSpPr/>
            <p:nvPr/>
          </p:nvGrpSpPr>
          <p:grpSpPr>
            <a:xfrm>
              <a:off x="2843223" y="3851944"/>
              <a:ext cx="631251" cy="1597608"/>
              <a:chOff x="3132148" y="3466510"/>
              <a:chExt cx="631251" cy="1597608"/>
            </a:xfrm>
          </p:grpSpPr>
          <p:pic>
            <p:nvPicPr>
              <p:cNvPr id="124" name="図 1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4014511"/>
                <a:ext cx="88889" cy="939683"/>
              </a:xfrm>
              <a:prstGeom prst="rect">
                <a:avLst/>
              </a:prstGeom>
            </p:spPr>
          </p:pic>
          <p:sp>
            <p:nvSpPr>
              <p:cNvPr id="125" name="正方形/長方形 124"/>
              <p:cNvSpPr/>
              <p:nvPr/>
            </p:nvSpPr>
            <p:spPr>
              <a:xfrm rot="16200000">
                <a:off x="3384838"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27" name="グループ化 79"/>
              <p:cNvGrpSpPr>
                <a:grpSpLocks/>
              </p:cNvGrpSpPr>
              <p:nvPr/>
            </p:nvGrpSpPr>
            <p:grpSpPr bwMode="auto">
              <a:xfrm rot="10800000">
                <a:off x="3132148" y="3466510"/>
                <a:ext cx="631251" cy="1226907"/>
                <a:chOff x="4420855" y="2072254"/>
                <a:chExt cx="724217" cy="1408513"/>
              </a:xfrm>
            </p:grpSpPr>
            <p:sp>
              <p:nvSpPr>
                <p:cNvPr id="129" name="正方形/長方形 128"/>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30" name="グループ化 81"/>
                <p:cNvGrpSpPr>
                  <a:grpSpLocks/>
                </p:cNvGrpSpPr>
                <p:nvPr/>
              </p:nvGrpSpPr>
              <p:grpSpPr bwMode="auto">
                <a:xfrm>
                  <a:off x="4424610" y="2126244"/>
                  <a:ext cx="720462" cy="1354523"/>
                  <a:chOff x="3055271" y="1916794"/>
                  <a:chExt cx="720462" cy="1354523"/>
                </a:xfrm>
              </p:grpSpPr>
              <p:sp>
                <p:nvSpPr>
                  <p:cNvPr id="131" name="円/楕円 130"/>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32" name="正方形/長方形 131"/>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30" name="グループ化 29"/>
            <p:cNvGrpSpPr/>
            <p:nvPr/>
          </p:nvGrpSpPr>
          <p:grpSpPr>
            <a:xfrm>
              <a:off x="1222735" y="3851944"/>
              <a:ext cx="631251" cy="1597608"/>
              <a:chOff x="1511660" y="3466510"/>
              <a:chExt cx="631251" cy="1597608"/>
            </a:xfrm>
          </p:grpSpPr>
          <p:pic>
            <p:nvPicPr>
              <p:cNvPr id="134" name="図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841" y="4014511"/>
                <a:ext cx="88889" cy="939683"/>
              </a:xfrm>
              <a:prstGeom prst="rect">
                <a:avLst/>
              </a:prstGeom>
            </p:spPr>
          </p:pic>
          <p:sp>
            <p:nvSpPr>
              <p:cNvPr id="135" name="正方形/長方形 134"/>
              <p:cNvSpPr/>
              <p:nvPr/>
            </p:nvSpPr>
            <p:spPr>
              <a:xfrm rot="16200000">
                <a:off x="1764350"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36" name="グループ化 79"/>
              <p:cNvGrpSpPr>
                <a:grpSpLocks/>
              </p:cNvGrpSpPr>
              <p:nvPr/>
            </p:nvGrpSpPr>
            <p:grpSpPr bwMode="auto">
              <a:xfrm rot="10800000">
                <a:off x="1511660" y="3466510"/>
                <a:ext cx="631251" cy="1226907"/>
                <a:chOff x="4420855" y="2072254"/>
                <a:chExt cx="724217" cy="1408513"/>
              </a:xfrm>
            </p:grpSpPr>
            <p:sp>
              <p:nvSpPr>
                <p:cNvPr id="137" name="正方形/長方形 136"/>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38" name="グループ化 81"/>
                <p:cNvGrpSpPr>
                  <a:grpSpLocks/>
                </p:cNvGrpSpPr>
                <p:nvPr/>
              </p:nvGrpSpPr>
              <p:grpSpPr bwMode="auto">
                <a:xfrm>
                  <a:off x="4424610" y="2126244"/>
                  <a:ext cx="720462" cy="1354523"/>
                  <a:chOff x="3055271" y="1916794"/>
                  <a:chExt cx="720462" cy="1354523"/>
                </a:xfrm>
              </p:grpSpPr>
              <p:sp>
                <p:nvSpPr>
                  <p:cNvPr id="139" name="円/楕円 138"/>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40" name="正方形/長方形 139"/>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sp>
          <p:nvSpPr>
            <p:cNvPr id="65" name="テキスト ボックス 75"/>
            <p:cNvSpPr txBox="1">
              <a:spLocks noChangeArrowheads="1"/>
            </p:cNvSpPr>
            <p:nvPr/>
          </p:nvSpPr>
          <p:spPr bwMode="auto">
            <a:xfrm>
              <a:off x="6249806" y="5651903"/>
              <a:ext cx="18505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600" dirty="0">
                  <a:latin typeface="HGP創英角ｺﾞｼｯｸUB" pitchFamily="50" charset="-128"/>
                  <a:ea typeface="HGP創英角ｺﾞｼｯｸUB" pitchFamily="50" charset="-128"/>
                </a:rPr>
                <a:t>シャットオフバルブ閉鎖</a:t>
              </a:r>
            </a:p>
          </p:txBody>
        </p:sp>
      </p:grpSp>
      <p:sp>
        <p:nvSpPr>
          <p:cNvPr id="77" name="タイトル 14"/>
          <p:cNvSpPr>
            <a:spLocks noGrp="1"/>
          </p:cNvSpPr>
          <p:nvPr>
            <p:ph type="title"/>
          </p:nvPr>
        </p:nvSpPr>
        <p:spPr>
          <a:xfrm>
            <a:off x="467544" y="312519"/>
            <a:ext cx="8214084" cy="1028249"/>
          </a:xfrm>
        </p:spPr>
        <p:txBody>
          <a:bodyPr/>
          <a:lstStyle/>
          <a:p>
            <a:pPr>
              <a:lnSpc>
                <a:spcPct val="90000"/>
              </a:lnSpc>
            </a:pPr>
            <a:r>
              <a:rPr lang="ja-JP" altLang="en-US" dirty="0">
                <a:solidFill>
                  <a:srgbClr val="4F81BD"/>
                </a:solidFill>
                <a:latin typeface="HGP創英角ｺﾞｼｯｸUB" pitchFamily="50" charset="-128"/>
                <a:ea typeface="HGP創英角ｺﾞｼｯｸUB" pitchFamily="50" charset="-128"/>
                <a:cs typeface="Arial" pitchFamily="34" charset="0"/>
              </a:rPr>
              <a:t>「大病院」</a:t>
            </a:r>
            <a:br>
              <a:rPr lang="en-US" altLang="ja-JP" dirty="0">
                <a:solidFill>
                  <a:srgbClr val="4F81BD"/>
                </a:solidFill>
                <a:latin typeface="HGP創英角ｺﾞｼｯｸUB" pitchFamily="50" charset="-128"/>
                <a:ea typeface="HGP創英角ｺﾞｼｯｸUB" pitchFamily="50" charset="-128"/>
                <a:cs typeface="Arial" pitchFamily="34" charset="0"/>
              </a:rPr>
            </a:br>
            <a:r>
              <a:rPr lang="ja-JP" altLang="en-US" dirty="0">
                <a:solidFill>
                  <a:srgbClr val="4F81BD"/>
                </a:solidFill>
                <a:latin typeface="HGP創英角ｺﾞｼｯｸUB" pitchFamily="50" charset="-128"/>
                <a:ea typeface="HGP創英角ｺﾞｼｯｸUB" pitchFamily="50" charset="-128"/>
                <a:cs typeface="Arial" pitchFamily="34" charset="0"/>
              </a:rPr>
              <a:t>　　　酸素途絶時の供給システム（逆送）</a:t>
            </a:r>
            <a:endParaRPr kumimoji="1" lang="ja-JP" altLang="en-US" dirty="0">
              <a:latin typeface="HGP創英角ｺﾞｼｯｸUB" pitchFamily="50" charset="-128"/>
              <a:ea typeface="HGP創英角ｺﾞｼｯｸUB" pitchFamily="50" charset="-128"/>
            </a:endParaRPr>
          </a:p>
        </p:txBody>
      </p:sp>
      <p:grpSp>
        <p:nvGrpSpPr>
          <p:cNvPr id="5" name="グループ化 4"/>
          <p:cNvGrpSpPr/>
          <p:nvPr/>
        </p:nvGrpSpPr>
        <p:grpSpPr>
          <a:xfrm>
            <a:off x="431540" y="5553236"/>
            <a:ext cx="5904000" cy="828000"/>
            <a:chOff x="287523" y="5589332"/>
            <a:chExt cx="5904000" cy="828000"/>
          </a:xfrm>
        </p:grpSpPr>
        <p:sp>
          <p:nvSpPr>
            <p:cNvPr id="73" name="角丸四角形 72"/>
            <p:cNvSpPr/>
            <p:nvPr/>
          </p:nvSpPr>
          <p:spPr>
            <a:xfrm>
              <a:off x="287523" y="5589332"/>
              <a:ext cx="5904000" cy="828000"/>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75" name="角丸四角形 74"/>
            <p:cNvSpPr/>
            <p:nvPr/>
          </p:nvSpPr>
          <p:spPr>
            <a:xfrm>
              <a:off x="360153" y="5649264"/>
              <a:ext cx="5764204" cy="720000"/>
            </a:xfrm>
            <a:prstGeom prst="roundRect">
              <a:avLst>
                <a:gd name="adj" fmla="val 8853"/>
              </a:avLst>
            </a:prstGeom>
            <a:solidFill>
              <a:srgbClr val="D9F5FF"/>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ja-JP" altLang="en-US" kern="0" dirty="0">
                <a:solidFill>
                  <a:sysClr val="window" lastClr="FFFFFF"/>
                </a:solidFill>
                <a:latin typeface="Calibri"/>
                <a:ea typeface="ＭＳ Ｐゴシック"/>
              </a:endParaRPr>
            </a:p>
          </p:txBody>
        </p:sp>
        <p:sp>
          <p:nvSpPr>
            <p:cNvPr id="76" name="テキスト ボックス 75"/>
            <p:cNvSpPr txBox="1"/>
            <p:nvPr/>
          </p:nvSpPr>
          <p:spPr>
            <a:xfrm>
              <a:off x="1151620" y="5733348"/>
              <a:ext cx="4892727" cy="584775"/>
            </a:xfrm>
            <a:prstGeom prst="rect">
              <a:avLst/>
            </a:prstGeom>
            <a:noFill/>
          </p:spPr>
          <p:txBody>
            <a:bodyPr wrap="square" rtlCol="0">
              <a:spAutoFit/>
            </a:bodyPr>
            <a:lstStyle/>
            <a:p>
              <a:pPr algn="just" eaLnBrk="1" hangingPunct="1"/>
              <a:r>
                <a:rPr lang="ja-JP" altLang="en-US" sz="1600" dirty="0">
                  <a:latin typeface="HGPｺﾞｼｯｸE" pitchFamily="50" charset="-128"/>
                  <a:ea typeface="HGPｺﾞｼｯｸE" pitchFamily="50" charset="-128"/>
                </a:rPr>
                <a:t>酸素が止まったら、区域の酸素アウトレットから</a:t>
              </a:r>
              <a:endParaRPr lang="en-US" altLang="ja-JP" sz="1600" dirty="0">
                <a:latin typeface="HGPｺﾞｼｯｸE" pitchFamily="50" charset="-128"/>
                <a:ea typeface="HGPｺﾞｼｯｸE" pitchFamily="50" charset="-128"/>
              </a:endParaRPr>
            </a:p>
            <a:p>
              <a:pPr algn="just" eaLnBrk="1" hangingPunct="1"/>
              <a:r>
                <a:rPr lang="en-US" altLang="ja-JP" sz="1600" b="1" dirty="0">
                  <a:latin typeface="Arial" pitchFamily="34" charset="0"/>
                  <a:ea typeface="HGPｺﾞｼｯｸE" pitchFamily="50" charset="-128"/>
                </a:rPr>
                <a:t>7000L</a:t>
              </a:r>
              <a:r>
                <a:rPr lang="ja-JP" altLang="en-US" sz="1600" dirty="0">
                  <a:latin typeface="HGPｺﾞｼｯｸE" pitchFamily="50" charset="-128"/>
                  <a:ea typeface="HGPｺﾞｼｯｸE" pitchFamily="50" charset="-128"/>
                </a:rPr>
                <a:t>ボンベで逆送し、シャットオフバルブを閉鎖する。</a:t>
              </a:r>
              <a:endParaRPr lang="ja-JP" altLang="en-US" sz="1600" dirty="0">
                <a:solidFill>
                  <a:srgbClr val="FF0000"/>
                </a:solidFill>
                <a:latin typeface="HGPｺﾞｼｯｸE" pitchFamily="50" charset="-128"/>
                <a:ea typeface="HGPｺﾞｼｯｸE" pitchFamily="50" charset="-128"/>
              </a:endParaRPr>
            </a:p>
          </p:txBody>
        </p:sp>
        <p:grpSp>
          <p:nvGrpSpPr>
            <p:cNvPr id="78" name="グループ化 77"/>
            <p:cNvGrpSpPr/>
            <p:nvPr/>
          </p:nvGrpSpPr>
          <p:grpSpPr>
            <a:xfrm>
              <a:off x="467544" y="5668934"/>
              <a:ext cx="676482" cy="676482"/>
              <a:chOff x="3373227" y="5255264"/>
              <a:chExt cx="961350" cy="961350"/>
            </a:xfrm>
          </p:grpSpPr>
          <p:sp>
            <p:nvSpPr>
              <p:cNvPr id="79" name="円/楕円 78"/>
              <p:cNvSpPr/>
              <p:nvPr/>
            </p:nvSpPr>
            <p:spPr>
              <a:xfrm flipH="1">
                <a:off x="3373227" y="5255264"/>
                <a:ext cx="961350" cy="961350"/>
              </a:xfrm>
              <a:prstGeom prst="ellipse">
                <a:avLst/>
              </a:prstGeom>
              <a:pattFill prst="solidDmnd">
                <a:fgClr>
                  <a:srgbClr val="009BD2"/>
                </a:fgClr>
                <a:bgClr>
                  <a:srgbClr val="00B9FA"/>
                </a:bgClr>
              </a:pattFill>
              <a:ln>
                <a:noFill/>
              </a:ln>
              <a:effectLst>
                <a:outerShdw blurRad="508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flipH="1">
                <a:off x="3505089" y="5475899"/>
                <a:ext cx="69762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kern="0" dirty="0">
                    <a:solidFill>
                      <a:sysClr val="window" lastClr="FFFFFF"/>
                    </a:solidFill>
                    <a:latin typeface="Arial" pitchFamily="34" charset="0"/>
                    <a:ea typeface="ＭＳ Ｐゴシック" pitchFamily="50" charset="-128"/>
                    <a:cs typeface="Arial" pitchFamily="34" charset="0"/>
                  </a:rPr>
                  <a:t>Point</a:t>
                </a:r>
              </a:p>
            </p:txBody>
          </p:sp>
          <p:sp>
            <p:nvSpPr>
              <p:cNvPr id="88" name="円/楕円 87"/>
              <p:cNvSpPr/>
              <p:nvPr/>
            </p:nvSpPr>
            <p:spPr>
              <a:xfrm flipH="1">
                <a:off x="3791572" y="5278507"/>
                <a:ext cx="124660" cy="125906"/>
              </a:xfrm>
              <a:prstGeom prst="ellipse">
                <a:avLst/>
              </a:prstGeom>
              <a:solidFill>
                <a:schemeClr val="bg1"/>
              </a:solidFill>
              <a:ln>
                <a:noFill/>
              </a:ln>
              <a:effectLst>
                <a:innerShdw dist="25400" dir="1704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685288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pPr>
              <a:lnSpc>
                <a:spcPct val="90000"/>
              </a:lnSpc>
            </a:pPr>
            <a:r>
              <a:rPr lang="ja-JP" altLang="en-US" dirty="0">
                <a:latin typeface="HGP創英角ｺﾞｼｯｸUB" pitchFamily="50" charset="-128"/>
                <a:ea typeface="HGP創英角ｺﾞｼｯｸUB" pitchFamily="50" charset="-128"/>
                <a:cs typeface="Arial" pitchFamily="34" charset="0"/>
              </a:rPr>
              <a:t>「大病院」</a:t>
            </a:r>
            <a:br>
              <a:rPr lang="en-US" altLang="ja-JP" dirty="0">
                <a:latin typeface="HGP創英角ｺﾞｼｯｸUB" pitchFamily="50" charset="-128"/>
                <a:ea typeface="HGP創英角ｺﾞｼｯｸUB" pitchFamily="50" charset="-128"/>
                <a:cs typeface="Arial" pitchFamily="34" charset="0"/>
              </a:rPr>
            </a:br>
            <a:r>
              <a:rPr lang="ja-JP" altLang="en-US" dirty="0">
                <a:latin typeface="HGP創英角ｺﾞｼｯｸUB" pitchFamily="50" charset="-128"/>
                <a:ea typeface="HGP創英角ｺﾞｼｯｸUB" pitchFamily="50" charset="-128"/>
                <a:cs typeface="Arial" pitchFamily="34" charset="0"/>
              </a:rPr>
              <a:t>　　　 　　通常の酸素供給システム</a:t>
            </a:r>
            <a:endParaRPr kumimoji="1" lang="ja-JP" altLang="en-US" dirty="0">
              <a:latin typeface="HGP創英角ｺﾞｼｯｸUB" pitchFamily="50" charset="-128"/>
              <a:ea typeface="HGP創英角ｺﾞｼｯｸUB" pitchFamily="50" charset="-128"/>
            </a:endParaRPr>
          </a:p>
        </p:txBody>
      </p:sp>
      <p:sp>
        <p:nvSpPr>
          <p:cNvPr id="7" name="スライド番号プレースホルダー 6"/>
          <p:cNvSpPr>
            <a:spLocks noGrp="1"/>
          </p:cNvSpPr>
          <p:nvPr>
            <p:ph type="sldNum" sz="quarter" idx="4"/>
          </p:nvPr>
        </p:nvSpPr>
        <p:spPr/>
        <p:txBody>
          <a:bodyPr/>
          <a:lstStyle/>
          <a:p>
            <a:r>
              <a:rPr lang="en-US" altLang="ja-JP"/>
              <a:t> </a:t>
            </a:r>
            <a:fld id="{90E175E1-062F-4F25-BA66-D77C2BA6B6E9}" type="slidenum">
              <a:rPr lang="ja-JP" altLang="en-US" smtClean="0"/>
              <a:pPr/>
              <a:t>39</a:t>
            </a:fld>
            <a:r>
              <a:rPr lang="en-US" altLang="ja-JP"/>
              <a:t> </a:t>
            </a:r>
            <a:endParaRPr lang="ja-JP" altLang="en-US" dirty="0"/>
          </a:p>
        </p:txBody>
      </p:sp>
      <p:grpSp>
        <p:nvGrpSpPr>
          <p:cNvPr id="6" name="グループ化 5"/>
          <p:cNvGrpSpPr/>
          <p:nvPr/>
        </p:nvGrpSpPr>
        <p:grpSpPr>
          <a:xfrm>
            <a:off x="631562" y="1663540"/>
            <a:ext cx="7753024" cy="4573772"/>
            <a:chOff x="910962" y="1448780"/>
            <a:chExt cx="7753024" cy="4573772"/>
          </a:xfrm>
        </p:grpSpPr>
        <p:sp>
          <p:nvSpPr>
            <p:cNvPr id="13" name="正方形/長方形 12"/>
            <p:cNvSpPr/>
            <p:nvPr/>
          </p:nvSpPr>
          <p:spPr>
            <a:xfrm>
              <a:off x="910962" y="1448780"/>
              <a:ext cx="5593879" cy="4055574"/>
            </a:xfrm>
            <a:prstGeom prst="rect">
              <a:avLst/>
            </a:prstGeom>
            <a:solidFill>
              <a:schemeClr val="bg1"/>
            </a:solidFill>
            <a:ln w="635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8" name="Freeform 7"/>
            <p:cNvSpPr>
              <a:spLocks/>
            </p:cNvSpPr>
            <p:nvPr/>
          </p:nvSpPr>
          <p:spPr bwMode="auto">
            <a:xfrm rot="5400000">
              <a:off x="2062685" y="1093136"/>
              <a:ext cx="3506459" cy="4896543"/>
            </a:xfrm>
            <a:custGeom>
              <a:avLst/>
              <a:gdLst>
                <a:gd name="T0" fmla="*/ 1001 w 1001"/>
                <a:gd name="T1" fmla="*/ 170 h 170"/>
                <a:gd name="T2" fmla="*/ 1001 w 1001"/>
                <a:gd name="T3" fmla="*/ 0 h 170"/>
                <a:gd name="T4" fmla="*/ 0 w 1001"/>
                <a:gd name="T5" fmla="*/ 0 h 170"/>
                <a:gd name="T6" fmla="*/ 0 w 1001"/>
                <a:gd name="T7" fmla="*/ 170 h 170"/>
              </a:gdLst>
              <a:ahLst/>
              <a:cxnLst>
                <a:cxn ang="0">
                  <a:pos x="T0" y="T1"/>
                </a:cxn>
                <a:cxn ang="0">
                  <a:pos x="T2" y="T3"/>
                </a:cxn>
                <a:cxn ang="0">
                  <a:pos x="T4" y="T5"/>
                </a:cxn>
                <a:cxn ang="0">
                  <a:pos x="T6" y="T7"/>
                </a:cxn>
              </a:cxnLst>
              <a:rect l="0" t="0" r="r" b="b"/>
              <a:pathLst>
                <a:path w="1001" h="170">
                  <a:moveTo>
                    <a:pt x="1001" y="170"/>
                  </a:moveTo>
                  <a:lnTo>
                    <a:pt x="1001" y="0"/>
                  </a:lnTo>
                  <a:lnTo>
                    <a:pt x="0" y="0"/>
                  </a:lnTo>
                  <a:lnTo>
                    <a:pt x="0" y="170"/>
                  </a:lnTo>
                </a:path>
              </a:pathLst>
            </a:custGeom>
            <a:noFill/>
            <a:ln w="1270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5"/>
            <p:cNvSpPr>
              <a:spLocks/>
            </p:cNvSpPr>
            <p:nvPr/>
          </p:nvSpPr>
          <p:spPr bwMode="auto">
            <a:xfrm>
              <a:off x="6264187" y="3358152"/>
              <a:ext cx="1908185" cy="1735138"/>
            </a:xfrm>
            <a:custGeom>
              <a:avLst/>
              <a:gdLst>
                <a:gd name="T0" fmla="*/ 3903 w 3903"/>
                <a:gd name="T1" fmla="*/ 0 h 312"/>
                <a:gd name="T2" fmla="*/ 3903 w 3903"/>
                <a:gd name="T3" fmla="*/ 312 h 312"/>
                <a:gd name="T4" fmla="*/ 0 w 3903"/>
                <a:gd name="T5" fmla="*/ 312 h 312"/>
              </a:gdLst>
              <a:ahLst/>
              <a:cxnLst>
                <a:cxn ang="0">
                  <a:pos x="T0" y="T1"/>
                </a:cxn>
                <a:cxn ang="0">
                  <a:pos x="T2" y="T3"/>
                </a:cxn>
                <a:cxn ang="0">
                  <a:pos x="T4" y="T5"/>
                </a:cxn>
              </a:cxnLst>
              <a:rect l="0" t="0" r="r" b="b"/>
              <a:pathLst>
                <a:path w="3903" h="312">
                  <a:moveTo>
                    <a:pt x="3903" y="0"/>
                  </a:moveTo>
                  <a:lnTo>
                    <a:pt x="3903" y="312"/>
                  </a:lnTo>
                  <a:lnTo>
                    <a:pt x="0" y="312"/>
                  </a:lnTo>
                </a:path>
              </a:pathLst>
            </a:custGeom>
            <a:noFill/>
            <a:ln w="1270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341" name="テキスト ボックス 75"/>
            <p:cNvSpPr txBox="1">
              <a:spLocks noChangeArrowheads="1"/>
            </p:cNvSpPr>
            <p:nvPr/>
          </p:nvSpPr>
          <p:spPr bwMode="auto">
            <a:xfrm>
              <a:off x="6107702" y="5437777"/>
              <a:ext cx="2556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defRPr/>
              </a:pPr>
              <a:r>
                <a:rPr lang="ja-JP" altLang="en-US" sz="1600" dirty="0">
                  <a:latin typeface="HGP創英角ｺﾞｼｯｸUB" pitchFamily="50" charset="-128"/>
                  <a:ea typeface="HGP創英角ｺﾞｼｯｸUB" pitchFamily="50" charset="-128"/>
                </a:rPr>
                <a:t>緊急導入口付</a:t>
              </a:r>
            </a:p>
            <a:p>
              <a:pPr algn="ctr" eaLnBrk="1" hangingPunct="1">
                <a:defRPr/>
              </a:pPr>
              <a:r>
                <a:rPr lang="ja-JP" altLang="en-US" sz="1600" dirty="0">
                  <a:latin typeface="HGP創英角ｺﾞｼｯｸUB" pitchFamily="50" charset="-128"/>
                  <a:ea typeface="HGP創英角ｺﾞｼｯｸUB" pitchFamily="50" charset="-128"/>
                </a:rPr>
                <a:t>シャットオフバルブ開放</a:t>
              </a:r>
            </a:p>
          </p:txBody>
        </p:sp>
        <p:cxnSp>
          <p:nvCxnSpPr>
            <p:cNvPr id="50" name="直線矢印コネクタ 49"/>
            <p:cNvCxnSpPr/>
            <p:nvPr/>
          </p:nvCxnSpPr>
          <p:spPr>
            <a:xfrm flipH="1">
              <a:off x="2058774" y="2053772"/>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2038027" y="5049308"/>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3132148" y="1843524"/>
              <a:ext cx="631251" cy="1597608"/>
              <a:chOff x="3132148" y="1672216"/>
              <a:chExt cx="631251" cy="1597608"/>
            </a:xfrm>
          </p:grpSpPr>
          <p:pic>
            <p:nvPicPr>
              <p:cNvPr id="113" name="図 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21" name="正方形/長方形 120"/>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56361" name="グループ化 79"/>
              <p:cNvGrpSpPr>
                <a:grpSpLocks/>
              </p:cNvGrpSpPr>
              <p:nvPr/>
            </p:nvGrpSpPr>
            <p:grpSpPr bwMode="auto">
              <a:xfrm>
                <a:off x="3132148" y="2042917"/>
                <a:ext cx="631251" cy="1226907"/>
                <a:chOff x="4420855" y="2072254"/>
                <a:chExt cx="724217" cy="1408513"/>
              </a:xfrm>
            </p:grpSpPr>
            <p:sp>
              <p:nvSpPr>
                <p:cNvPr id="81" name="正方形/長方形 80"/>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56363" name="グループ化 81"/>
                <p:cNvGrpSpPr>
                  <a:grpSpLocks/>
                </p:cNvGrpSpPr>
                <p:nvPr/>
              </p:nvGrpSpPr>
              <p:grpSpPr bwMode="auto">
                <a:xfrm>
                  <a:off x="4424610" y="2126244"/>
                  <a:ext cx="720462" cy="1354523"/>
                  <a:chOff x="3055271" y="1916794"/>
                  <a:chExt cx="720462" cy="1354523"/>
                </a:xfrm>
              </p:grpSpPr>
              <p:sp>
                <p:nvSpPr>
                  <p:cNvPr id="85" name="円/楕円 84"/>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86" name="正方形/長方形 85"/>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5" name="グループ化 4"/>
            <p:cNvGrpSpPr/>
            <p:nvPr/>
          </p:nvGrpSpPr>
          <p:grpSpPr>
            <a:xfrm>
              <a:off x="5195396" y="2031641"/>
              <a:ext cx="867267" cy="3017667"/>
              <a:chOff x="5195396" y="2031641"/>
              <a:chExt cx="867267" cy="3017667"/>
            </a:xfrm>
          </p:grpSpPr>
          <p:cxnSp>
            <p:nvCxnSpPr>
              <p:cNvPr id="47" name="直線矢印コネクタ 46"/>
              <p:cNvCxnSpPr/>
              <p:nvPr/>
            </p:nvCxnSpPr>
            <p:spPr>
              <a:xfrm flipH="1">
                <a:off x="5195396" y="5049308"/>
                <a:ext cx="867267"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5195396" y="2031641"/>
                <a:ext cx="867267"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062662" y="2031641"/>
                <a:ext cx="0" cy="3008827"/>
              </a:xfrm>
              <a:prstGeom prst="line">
                <a:avLst/>
              </a:prstGeom>
              <a:ln w="38100" cap="sq">
                <a:solidFill>
                  <a:srgbClr val="00B050"/>
                </a:solidFill>
                <a:bevel/>
              </a:ln>
            </p:spPr>
            <p:style>
              <a:lnRef idx="1">
                <a:schemeClr val="accent1"/>
              </a:lnRef>
              <a:fillRef idx="0">
                <a:schemeClr val="accent1"/>
              </a:fillRef>
              <a:effectRef idx="0">
                <a:schemeClr val="accent1"/>
              </a:effectRef>
              <a:fontRef idx="minor">
                <a:schemeClr val="tx1"/>
              </a:fontRef>
            </p:style>
          </p:cxnSp>
        </p:grpSp>
        <p:grpSp>
          <p:nvGrpSpPr>
            <p:cNvPr id="114" name="グループ化 113"/>
            <p:cNvGrpSpPr/>
            <p:nvPr/>
          </p:nvGrpSpPr>
          <p:grpSpPr>
            <a:xfrm>
              <a:off x="1511660" y="1843524"/>
              <a:ext cx="631251" cy="1597608"/>
              <a:chOff x="3132148" y="1672216"/>
              <a:chExt cx="631251" cy="1597608"/>
            </a:xfrm>
          </p:grpSpPr>
          <p:pic>
            <p:nvPicPr>
              <p:cNvPr id="115" name="図 1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16" name="正方形/長方形 115"/>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17" name="グループ化 79"/>
              <p:cNvGrpSpPr>
                <a:grpSpLocks/>
              </p:cNvGrpSpPr>
              <p:nvPr/>
            </p:nvGrpSpPr>
            <p:grpSpPr bwMode="auto">
              <a:xfrm>
                <a:off x="3132148" y="2042917"/>
                <a:ext cx="631251" cy="1226907"/>
                <a:chOff x="4420855" y="2072254"/>
                <a:chExt cx="724217" cy="1408513"/>
              </a:xfrm>
            </p:grpSpPr>
            <p:sp>
              <p:nvSpPr>
                <p:cNvPr id="118" name="正方形/長方形 117"/>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19" name="グループ化 81"/>
                <p:cNvGrpSpPr>
                  <a:grpSpLocks/>
                </p:cNvGrpSpPr>
                <p:nvPr/>
              </p:nvGrpSpPr>
              <p:grpSpPr bwMode="auto">
                <a:xfrm>
                  <a:off x="4424610" y="2126244"/>
                  <a:ext cx="720462" cy="1354523"/>
                  <a:chOff x="3055271" y="1916794"/>
                  <a:chExt cx="720462" cy="1354523"/>
                </a:xfrm>
              </p:grpSpPr>
              <p:sp>
                <p:nvSpPr>
                  <p:cNvPr id="120" name="円/楕円 119"/>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22" name="正方形/長方形 121"/>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31" name="グループ化 30"/>
            <p:cNvGrpSpPr/>
            <p:nvPr/>
          </p:nvGrpSpPr>
          <p:grpSpPr>
            <a:xfrm>
              <a:off x="3132148" y="3637818"/>
              <a:ext cx="631251" cy="1597608"/>
              <a:chOff x="3132148" y="3466510"/>
              <a:chExt cx="631251" cy="1597608"/>
            </a:xfrm>
          </p:grpSpPr>
          <p:pic>
            <p:nvPicPr>
              <p:cNvPr id="124" name="図 1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4014511"/>
                <a:ext cx="88889" cy="939683"/>
              </a:xfrm>
              <a:prstGeom prst="rect">
                <a:avLst/>
              </a:prstGeom>
            </p:spPr>
          </p:pic>
          <p:sp>
            <p:nvSpPr>
              <p:cNvPr id="125" name="正方形/長方形 124"/>
              <p:cNvSpPr/>
              <p:nvPr/>
            </p:nvSpPr>
            <p:spPr>
              <a:xfrm rot="16200000">
                <a:off x="3384838"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27" name="グループ化 79"/>
              <p:cNvGrpSpPr>
                <a:grpSpLocks/>
              </p:cNvGrpSpPr>
              <p:nvPr/>
            </p:nvGrpSpPr>
            <p:grpSpPr bwMode="auto">
              <a:xfrm rot="10800000">
                <a:off x="3132148" y="3466510"/>
                <a:ext cx="631251" cy="1226907"/>
                <a:chOff x="4420855" y="2072254"/>
                <a:chExt cx="724217" cy="1408513"/>
              </a:xfrm>
            </p:grpSpPr>
            <p:sp>
              <p:nvSpPr>
                <p:cNvPr id="129" name="正方形/長方形 128"/>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30" name="グループ化 81"/>
                <p:cNvGrpSpPr>
                  <a:grpSpLocks/>
                </p:cNvGrpSpPr>
                <p:nvPr/>
              </p:nvGrpSpPr>
              <p:grpSpPr bwMode="auto">
                <a:xfrm>
                  <a:off x="4424610" y="2126244"/>
                  <a:ext cx="720462" cy="1354523"/>
                  <a:chOff x="3055271" y="1916794"/>
                  <a:chExt cx="720462" cy="1354523"/>
                </a:xfrm>
              </p:grpSpPr>
              <p:sp>
                <p:nvSpPr>
                  <p:cNvPr id="131" name="円/楕円 130"/>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32" name="正方形/長方形 131"/>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30" name="グループ化 29"/>
            <p:cNvGrpSpPr/>
            <p:nvPr/>
          </p:nvGrpSpPr>
          <p:grpSpPr>
            <a:xfrm>
              <a:off x="1511660" y="3637818"/>
              <a:ext cx="631251" cy="1597608"/>
              <a:chOff x="1511660" y="3466510"/>
              <a:chExt cx="631251" cy="1597608"/>
            </a:xfrm>
          </p:grpSpPr>
          <p:pic>
            <p:nvPicPr>
              <p:cNvPr id="134" name="図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841" y="4014511"/>
                <a:ext cx="88889" cy="939683"/>
              </a:xfrm>
              <a:prstGeom prst="rect">
                <a:avLst/>
              </a:prstGeom>
            </p:spPr>
          </p:pic>
          <p:sp>
            <p:nvSpPr>
              <p:cNvPr id="135" name="正方形/長方形 134"/>
              <p:cNvSpPr/>
              <p:nvPr/>
            </p:nvSpPr>
            <p:spPr>
              <a:xfrm rot="16200000">
                <a:off x="1764350"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36" name="グループ化 79"/>
              <p:cNvGrpSpPr>
                <a:grpSpLocks/>
              </p:cNvGrpSpPr>
              <p:nvPr/>
            </p:nvGrpSpPr>
            <p:grpSpPr bwMode="auto">
              <a:xfrm rot="10800000">
                <a:off x="1511660" y="3466510"/>
                <a:ext cx="631251" cy="1226907"/>
                <a:chOff x="4420855" y="2072254"/>
                <a:chExt cx="724217" cy="1408513"/>
              </a:xfrm>
            </p:grpSpPr>
            <p:sp>
              <p:nvSpPr>
                <p:cNvPr id="137" name="正方形/長方形 136"/>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38" name="グループ化 81"/>
                <p:cNvGrpSpPr>
                  <a:grpSpLocks/>
                </p:cNvGrpSpPr>
                <p:nvPr/>
              </p:nvGrpSpPr>
              <p:grpSpPr bwMode="auto">
                <a:xfrm>
                  <a:off x="4424610" y="2126244"/>
                  <a:ext cx="720462" cy="1354523"/>
                  <a:chOff x="3055271" y="1916794"/>
                  <a:chExt cx="720462" cy="1354523"/>
                </a:xfrm>
              </p:grpSpPr>
              <p:sp>
                <p:nvSpPr>
                  <p:cNvPr id="139" name="円/楕円 138"/>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40" name="正方形/長方形 139"/>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cxnSp>
          <p:nvCxnSpPr>
            <p:cNvPr id="142" name="直線矢印コネクタ 141"/>
            <p:cNvCxnSpPr/>
            <p:nvPr/>
          </p:nvCxnSpPr>
          <p:spPr>
            <a:xfrm flipH="1">
              <a:off x="3634186" y="2053772"/>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flipH="1">
              <a:off x="3613439" y="5049308"/>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nvGrpSpPr>
            <p:cNvPr id="144" name="グループ化 143"/>
            <p:cNvGrpSpPr/>
            <p:nvPr/>
          </p:nvGrpSpPr>
          <p:grpSpPr>
            <a:xfrm>
              <a:off x="4707560" y="1843524"/>
              <a:ext cx="631251" cy="1597608"/>
              <a:chOff x="3132148" y="1672216"/>
              <a:chExt cx="631251" cy="1597608"/>
            </a:xfrm>
          </p:grpSpPr>
          <p:pic>
            <p:nvPicPr>
              <p:cNvPr id="145" name="図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46" name="正方形/長方形 145"/>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47" name="グループ化 79"/>
              <p:cNvGrpSpPr>
                <a:grpSpLocks/>
              </p:cNvGrpSpPr>
              <p:nvPr/>
            </p:nvGrpSpPr>
            <p:grpSpPr bwMode="auto">
              <a:xfrm>
                <a:off x="3132148" y="2042917"/>
                <a:ext cx="631251" cy="1226907"/>
                <a:chOff x="4420855" y="2072254"/>
                <a:chExt cx="724217" cy="1408513"/>
              </a:xfrm>
            </p:grpSpPr>
            <p:sp>
              <p:nvSpPr>
                <p:cNvPr id="148" name="正方形/長方形 147"/>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49" name="グループ化 81"/>
                <p:cNvGrpSpPr>
                  <a:grpSpLocks/>
                </p:cNvGrpSpPr>
                <p:nvPr/>
              </p:nvGrpSpPr>
              <p:grpSpPr bwMode="auto">
                <a:xfrm>
                  <a:off x="4424610" y="2126244"/>
                  <a:ext cx="720462" cy="1354523"/>
                  <a:chOff x="3055271" y="1916794"/>
                  <a:chExt cx="720462" cy="1354523"/>
                </a:xfrm>
              </p:grpSpPr>
              <p:sp>
                <p:nvSpPr>
                  <p:cNvPr id="150" name="円/楕円 149"/>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51" name="正方形/長方形 150"/>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152" name="グループ化 151"/>
            <p:cNvGrpSpPr/>
            <p:nvPr/>
          </p:nvGrpSpPr>
          <p:grpSpPr>
            <a:xfrm>
              <a:off x="4707560" y="3637818"/>
              <a:ext cx="631251" cy="1597608"/>
              <a:chOff x="3132148" y="3466510"/>
              <a:chExt cx="631251" cy="1597608"/>
            </a:xfrm>
          </p:grpSpPr>
          <p:pic>
            <p:nvPicPr>
              <p:cNvPr id="153" name="図 1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4014511"/>
                <a:ext cx="88889" cy="939683"/>
              </a:xfrm>
              <a:prstGeom prst="rect">
                <a:avLst/>
              </a:prstGeom>
            </p:spPr>
          </p:pic>
          <p:sp>
            <p:nvSpPr>
              <p:cNvPr id="154" name="正方形/長方形 153"/>
              <p:cNvSpPr/>
              <p:nvPr/>
            </p:nvSpPr>
            <p:spPr>
              <a:xfrm rot="16200000">
                <a:off x="3384838"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55" name="グループ化 79"/>
              <p:cNvGrpSpPr>
                <a:grpSpLocks/>
              </p:cNvGrpSpPr>
              <p:nvPr/>
            </p:nvGrpSpPr>
            <p:grpSpPr bwMode="auto">
              <a:xfrm rot="10800000">
                <a:off x="3132148" y="3466510"/>
                <a:ext cx="631251" cy="1226907"/>
                <a:chOff x="4420855" y="2072254"/>
                <a:chExt cx="724217" cy="1408513"/>
              </a:xfrm>
            </p:grpSpPr>
            <p:sp>
              <p:nvSpPr>
                <p:cNvPr id="156" name="正方形/長方形 155"/>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57" name="グループ化 81"/>
                <p:cNvGrpSpPr>
                  <a:grpSpLocks/>
                </p:cNvGrpSpPr>
                <p:nvPr/>
              </p:nvGrpSpPr>
              <p:grpSpPr bwMode="auto">
                <a:xfrm>
                  <a:off x="4424610" y="2126244"/>
                  <a:ext cx="720462" cy="1354523"/>
                  <a:chOff x="3055271" y="1916794"/>
                  <a:chExt cx="720462" cy="1354523"/>
                </a:xfrm>
              </p:grpSpPr>
              <p:sp>
                <p:nvSpPr>
                  <p:cNvPr id="158" name="円/楕円 157"/>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59" name="正方形/長方形 158"/>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4" name="グループ化 3"/>
            <p:cNvGrpSpPr/>
            <p:nvPr/>
          </p:nvGrpSpPr>
          <p:grpSpPr>
            <a:xfrm>
              <a:off x="6044992" y="3240268"/>
              <a:ext cx="1881395" cy="1514211"/>
              <a:chOff x="6044993" y="1736812"/>
              <a:chExt cx="867267" cy="3017667"/>
            </a:xfrm>
          </p:grpSpPr>
          <p:cxnSp>
            <p:nvCxnSpPr>
              <p:cNvPr id="79" name="直線矢印コネクタ 78"/>
              <p:cNvCxnSpPr/>
              <p:nvPr/>
            </p:nvCxnSpPr>
            <p:spPr>
              <a:xfrm flipH="1">
                <a:off x="6044993" y="4754479"/>
                <a:ext cx="867267"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912259" y="1736812"/>
                <a:ext cx="0" cy="3008827"/>
              </a:xfrm>
              <a:prstGeom prst="line">
                <a:avLst/>
              </a:prstGeom>
              <a:ln w="38100" cap="sq">
                <a:solidFill>
                  <a:srgbClr val="00B050"/>
                </a:solidFill>
                <a:bevel/>
              </a:ln>
            </p:spPr>
            <p:style>
              <a:lnRef idx="1">
                <a:schemeClr val="accent1"/>
              </a:lnRef>
              <a:fillRef idx="0">
                <a:schemeClr val="accent1"/>
              </a:fillRef>
              <a:effectRef idx="0">
                <a:schemeClr val="accent1"/>
              </a:effectRef>
              <a:fontRef idx="minor">
                <a:schemeClr val="tx1"/>
              </a:fontRef>
            </p:style>
          </p:cxnSp>
        </p:grpSp>
        <p:grpSp>
          <p:nvGrpSpPr>
            <p:cNvPr id="66" name="グループ化 65"/>
            <p:cNvGrpSpPr/>
            <p:nvPr/>
          </p:nvGrpSpPr>
          <p:grpSpPr>
            <a:xfrm>
              <a:off x="7580002" y="1448780"/>
              <a:ext cx="1060450" cy="2101579"/>
              <a:chOff x="7972426" y="947739"/>
              <a:chExt cx="1060450" cy="2101579"/>
            </a:xfrm>
          </p:grpSpPr>
          <p:grpSp>
            <p:nvGrpSpPr>
              <p:cNvPr id="67" name="グループ化 66"/>
              <p:cNvGrpSpPr/>
              <p:nvPr/>
            </p:nvGrpSpPr>
            <p:grpSpPr>
              <a:xfrm>
                <a:off x="7972426" y="947739"/>
                <a:ext cx="1060450" cy="2101579"/>
                <a:chOff x="7972426" y="947739"/>
                <a:chExt cx="1060450" cy="2101579"/>
              </a:xfrm>
            </p:grpSpPr>
            <p:sp>
              <p:nvSpPr>
                <p:cNvPr id="84" name="Rectangle 6"/>
                <p:cNvSpPr>
                  <a:spLocks noChangeArrowheads="1"/>
                </p:cNvSpPr>
                <p:nvPr/>
              </p:nvSpPr>
              <p:spPr bwMode="auto">
                <a:xfrm>
                  <a:off x="7972426" y="2739227"/>
                  <a:ext cx="90488"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latin typeface="HGP創英角ｺﾞｼｯｸUB" pitchFamily="50" charset="-128"/>
                    <a:ea typeface="HGP創英角ｺﾞｼｯｸUB" pitchFamily="50" charset="-128"/>
                  </a:endParaRPr>
                </a:p>
              </p:txBody>
            </p:sp>
            <p:sp>
              <p:nvSpPr>
                <p:cNvPr id="94" name="Rectangle 7"/>
                <p:cNvSpPr>
                  <a:spLocks noChangeArrowheads="1"/>
                </p:cNvSpPr>
                <p:nvPr/>
              </p:nvSpPr>
              <p:spPr bwMode="auto">
                <a:xfrm>
                  <a:off x="8939213" y="2739227"/>
                  <a:ext cx="88105"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latin typeface="HGP創英角ｺﾞｼｯｸUB" pitchFamily="50" charset="-128"/>
                    <a:ea typeface="HGP創英角ｺﾞｼｯｸUB" pitchFamily="50" charset="-128"/>
                  </a:endParaRPr>
                </a:p>
              </p:txBody>
            </p:sp>
            <p:sp>
              <p:nvSpPr>
                <p:cNvPr id="95" name="Freeform 8"/>
                <p:cNvSpPr>
                  <a:spLocks/>
                </p:cNvSpPr>
                <p:nvPr/>
              </p:nvSpPr>
              <p:spPr bwMode="auto">
                <a:xfrm>
                  <a:off x="7972426" y="947739"/>
                  <a:ext cx="1060450" cy="1962798"/>
                </a:xfrm>
                <a:custGeom>
                  <a:avLst/>
                  <a:gdLst>
                    <a:gd name="T0" fmla="*/ 283 w 283"/>
                    <a:gd name="T1" fmla="*/ 40 h 555"/>
                    <a:gd name="T2" fmla="*/ 141 w 283"/>
                    <a:gd name="T3" fmla="*/ 0 h 555"/>
                    <a:gd name="T4" fmla="*/ 0 w 283"/>
                    <a:gd name="T5" fmla="*/ 40 h 555"/>
                    <a:gd name="T6" fmla="*/ 0 w 283"/>
                    <a:gd name="T7" fmla="*/ 40 h 555"/>
                    <a:gd name="T8" fmla="*/ 0 w 283"/>
                    <a:gd name="T9" fmla="*/ 40 h 555"/>
                    <a:gd name="T10" fmla="*/ 0 w 283"/>
                    <a:gd name="T11" fmla="*/ 516 h 555"/>
                    <a:gd name="T12" fmla="*/ 141 w 283"/>
                    <a:gd name="T13" fmla="*/ 555 h 555"/>
                    <a:gd name="T14" fmla="*/ 283 w 283"/>
                    <a:gd name="T15" fmla="*/ 516 h 555"/>
                    <a:gd name="T16" fmla="*/ 283 w 283"/>
                    <a:gd name="T17" fmla="*/ 40 h 555"/>
                    <a:gd name="T18" fmla="*/ 283 w 283"/>
                    <a:gd name="T19" fmla="*/ 4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555">
                      <a:moveTo>
                        <a:pt x="283" y="40"/>
                      </a:moveTo>
                      <a:cubicBezTo>
                        <a:pt x="283" y="18"/>
                        <a:pt x="220" y="0"/>
                        <a:pt x="141" y="0"/>
                      </a:cubicBezTo>
                      <a:cubicBezTo>
                        <a:pt x="63" y="0"/>
                        <a:pt x="0" y="18"/>
                        <a:pt x="0" y="40"/>
                      </a:cubicBezTo>
                      <a:cubicBezTo>
                        <a:pt x="0" y="40"/>
                        <a:pt x="0" y="40"/>
                        <a:pt x="0" y="40"/>
                      </a:cubicBezTo>
                      <a:cubicBezTo>
                        <a:pt x="0" y="40"/>
                        <a:pt x="0" y="40"/>
                        <a:pt x="0" y="40"/>
                      </a:cubicBezTo>
                      <a:cubicBezTo>
                        <a:pt x="0" y="516"/>
                        <a:pt x="0" y="516"/>
                        <a:pt x="0" y="516"/>
                      </a:cubicBezTo>
                      <a:cubicBezTo>
                        <a:pt x="0" y="538"/>
                        <a:pt x="63" y="555"/>
                        <a:pt x="141" y="555"/>
                      </a:cubicBezTo>
                      <a:cubicBezTo>
                        <a:pt x="220" y="555"/>
                        <a:pt x="283" y="538"/>
                        <a:pt x="283" y="516"/>
                      </a:cubicBezTo>
                      <a:cubicBezTo>
                        <a:pt x="283" y="40"/>
                        <a:pt x="283" y="40"/>
                        <a:pt x="283" y="40"/>
                      </a:cubicBezTo>
                      <a:cubicBezTo>
                        <a:pt x="283" y="40"/>
                        <a:pt x="283" y="40"/>
                        <a:pt x="283" y="40"/>
                      </a:cubicBezTo>
                      <a:close/>
                    </a:path>
                  </a:pathLst>
                </a:cu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latin typeface="HGP創英角ｺﾞｼｯｸUB" pitchFamily="50" charset="-128"/>
                    <a:ea typeface="HGP創英角ｺﾞｼｯｸUB" pitchFamily="50" charset="-128"/>
                  </a:endParaRPr>
                </a:p>
              </p:txBody>
            </p:sp>
          </p:grpSp>
          <p:sp>
            <p:nvSpPr>
              <p:cNvPr id="82" name="正方形/長方形 81"/>
              <p:cNvSpPr/>
              <p:nvPr/>
            </p:nvSpPr>
            <p:spPr bwMode="auto">
              <a:xfrm>
                <a:off x="8089445" y="1588047"/>
                <a:ext cx="826413" cy="71048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latin typeface="HGP創英角ｺﾞｼｯｸUB" pitchFamily="50" charset="-128"/>
                    <a:ea typeface="HGP創英角ｺﾞｼｯｸUB" pitchFamily="50" charset="-128"/>
                  </a:rPr>
                  <a:t>液体</a:t>
                </a:r>
                <a:endParaRPr lang="en-US" altLang="ja-JP" sz="2000" dirty="0">
                  <a:solidFill>
                    <a:schemeClr val="tx1"/>
                  </a:solidFill>
                  <a:latin typeface="HGP創英角ｺﾞｼｯｸUB" pitchFamily="50" charset="-128"/>
                  <a:ea typeface="HGP創英角ｺﾞｼｯｸUB" pitchFamily="50" charset="-128"/>
                </a:endParaRPr>
              </a:p>
              <a:p>
                <a:pPr algn="ctr" eaLnBrk="1" hangingPunct="1">
                  <a:defRPr/>
                </a:pPr>
                <a:r>
                  <a:rPr lang="ja-JP" altLang="en-US" sz="2000" dirty="0">
                    <a:solidFill>
                      <a:schemeClr val="tx1"/>
                    </a:solidFill>
                    <a:latin typeface="HGP創英角ｺﾞｼｯｸUB" pitchFamily="50" charset="-128"/>
                    <a:ea typeface="HGP創英角ｺﾞｼｯｸUB" pitchFamily="50" charset="-128"/>
                  </a:rPr>
                  <a:t>酸素</a:t>
                </a:r>
              </a:p>
            </p:txBody>
          </p:sp>
          <p:sp>
            <p:nvSpPr>
              <p:cNvPr id="83" name="テキスト ボックス 60"/>
              <p:cNvSpPr txBox="1">
                <a:spLocks noChangeArrowheads="1"/>
              </p:cNvSpPr>
              <p:nvPr/>
            </p:nvSpPr>
            <p:spPr bwMode="auto">
              <a:xfrm flipH="1">
                <a:off x="8017669" y="1065930"/>
                <a:ext cx="1009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en-US" altLang="ja-JP" sz="1800" b="1" dirty="0">
                    <a:latin typeface="HGP創英角ｺﾞｼｯｸUB" pitchFamily="50" charset="-128"/>
                    <a:ea typeface="HGP創英角ｺﾞｼｯｸUB" pitchFamily="50" charset="-128"/>
                  </a:rPr>
                  <a:t>-</a:t>
                </a:r>
                <a:r>
                  <a:rPr lang="en-US" altLang="ja-JP" sz="1800" b="1" dirty="0">
                    <a:latin typeface="Arial" pitchFamily="34" charset="0"/>
                    <a:ea typeface="HGP創英角ｺﾞｼｯｸUB" pitchFamily="50" charset="-128"/>
                    <a:cs typeface="Arial" pitchFamily="34" charset="0"/>
                  </a:rPr>
                  <a:t>183</a:t>
                </a:r>
                <a:r>
                  <a:rPr lang="ja-JP" altLang="en-US" sz="1800" dirty="0">
                    <a:latin typeface="HGP創英角ｺﾞｼｯｸUB" pitchFamily="50" charset="-128"/>
                    <a:ea typeface="HGP創英角ｺﾞｼｯｸUB" pitchFamily="50" charset="-128"/>
                  </a:rPr>
                  <a:t>℃</a:t>
                </a:r>
              </a:p>
            </p:txBody>
          </p:sp>
        </p:grpSp>
        <p:grpSp>
          <p:nvGrpSpPr>
            <p:cNvPr id="3" name="グループ化 2"/>
            <p:cNvGrpSpPr/>
            <p:nvPr/>
          </p:nvGrpSpPr>
          <p:grpSpPr>
            <a:xfrm>
              <a:off x="6804248" y="4263720"/>
              <a:ext cx="1148400" cy="1191600"/>
              <a:chOff x="6804248" y="4263720"/>
              <a:chExt cx="1148400" cy="1191600"/>
            </a:xfrm>
          </p:grpSpPr>
          <p:sp>
            <p:nvSpPr>
              <p:cNvPr id="91" name="Rectangle 12"/>
              <p:cNvSpPr>
                <a:spLocks noChangeArrowheads="1"/>
              </p:cNvSpPr>
              <p:nvPr/>
            </p:nvSpPr>
            <p:spPr bwMode="auto">
              <a:xfrm>
                <a:off x="6804248" y="4263720"/>
                <a:ext cx="1148400" cy="11916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77" name="図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3600" y="4305600"/>
                <a:ext cx="10795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86572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91157" y="333375"/>
            <a:ext cx="7561263" cy="5921949"/>
            <a:chOff x="1042987" y="246484"/>
            <a:chExt cx="7561263" cy="5921949"/>
          </a:xfrm>
        </p:grpSpPr>
        <p:pic>
          <p:nvPicPr>
            <p:cNvPr id="7" name="図 1" descr="P1050114"/>
            <p:cNvPicPr>
              <a:picLocks noChangeAspect="1" noChangeArrowheads="1"/>
            </p:cNvPicPr>
            <p:nvPr/>
          </p:nvPicPr>
          <p:blipFill rotWithShape="1">
            <a:blip r:embed="rId3">
              <a:extLst>
                <a:ext uri="{28A0092B-C50C-407E-A947-70E740481C1C}">
                  <a14:useLocalDpi xmlns:a14="http://schemas.microsoft.com/office/drawing/2010/main" val="0"/>
                </a:ext>
              </a:extLst>
            </a:blip>
            <a:srcRect t="-1" b="2819"/>
            <a:stretch/>
          </p:blipFill>
          <p:spPr bwMode="auto">
            <a:xfrm>
              <a:off x="1042987" y="246484"/>
              <a:ext cx="7561263" cy="5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p:cNvGrpSpPr/>
            <p:nvPr/>
          </p:nvGrpSpPr>
          <p:grpSpPr>
            <a:xfrm>
              <a:off x="1042988" y="5367109"/>
              <a:ext cx="7561262" cy="801324"/>
              <a:chOff x="1042988" y="5367109"/>
              <a:chExt cx="7561262" cy="801324"/>
            </a:xfrm>
          </p:grpSpPr>
          <p:sp>
            <p:nvSpPr>
              <p:cNvPr id="9" name="正方形/長方形 8"/>
              <p:cNvSpPr/>
              <p:nvPr/>
            </p:nvSpPr>
            <p:spPr>
              <a:xfrm>
                <a:off x="1042988" y="5367109"/>
                <a:ext cx="7561262" cy="504056"/>
              </a:xfrm>
              <a:prstGeom prst="rect">
                <a:avLst/>
              </a:prstGeom>
              <a:ln>
                <a:noFill/>
              </a:ln>
              <a:effectLst>
                <a:outerShdw blurRad="381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ltLang="ja-JP" sz="2000" b="1" dirty="0"/>
              </a:p>
            </p:txBody>
          </p:sp>
          <p:sp>
            <p:nvSpPr>
              <p:cNvPr id="10" name="テキスト ボックス 9"/>
              <p:cNvSpPr txBox="1"/>
              <p:nvPr/>
            </p:nvSpPr>
            <p:spPr>
              <a:xfrm>
                <a:off x="5867946" y="5871109"/>
                <a:ext cx="2736304" cy="297324"/>
              </a:xfrm>
              <a:prstGeom prst="rect">
                <a:avLst/>
              </a:prstGeom>
              <a:noFill/>
              <a:ln>
                <a:noFill/>
              </a:ln>
            </p:spPr>
            <p:txBody>
              <a:bodyPr wrap="square" lIns="12700" tIns="12700" rIns="12700" bIns="12700" rtlCol="0" anchor="ctr" anchorCtr="0">
                <a:noAutofit/>
              </a:bodyPr>
              <a:lstStyle/>
              <a:p>
                <a:pPr algn="r"/>
                <a:r>
                  <a:rPr lang="en-US" altLang="ja-JP" sz="1400" b="1" dirty="0">
                    <a:ea typeface="HGPｺﾞｼｯｸE" pitchFamily="50" charset="-128"/>
                  </a:rPr>
                  <a:t>2011</a:t>
                </a:r>
                <a:r>
                  <a:rPr lang="ja-JP" altLang="en-US" sz="1400" dirty="0">
                    <a:ea typeface="HGPｺﾞｼｯｸE" pitchFamily="50" charset="-128"/>
                  </a:rPr>
                  <a:t>年</a:t>
                </a:r>
                <a:r>
                  <a:rPr lang="zh-TW" altLang="en-US" sz="1400" dirty="0">
                    <a:ea typeface="HGPｺﾞｼｯｸE" pitchFamily="50" charset="-128"/>
                  </a:rPr>
                  <a:t>東日本大震災　</a:t>
                </a:r>
                <a:r>
                  <a:rPr lang="ja-JP" altLang="en-US" sz="1400" dirty="0">
                    <a:ea typeface="HGPｺﾞｼｯｸE" pitchFamily="50" charset="-128"/>
                  </a:rPr>
                  <a:t>宮城県</a:t>
                </a:r>
              </a:p>
            </p:txBody>
          </p:sp>
          <p:sp>
            <p:nvSpPr>
              <p:cNvPr id="11" name="正方形/長方形 10"/>
              <p:cNvSpPr/>
              <p:nvPr/>
            </p:nvSpPr>
            <p:spPr>
              <a:xfrm>
                <a:off x="1096078" y="5452184"/>
                <a:ext cx="7239940" cy="369332"/>
              </a:xfrm>
              <a:prstGeom prst="rect">
                <a:avLst/>
              </a:prstGeom>
            </p:spPr>
            <p:txBody>
              <a:bodyPr wrap="none" lIns="12700" tIns="12700" rIns="12700" bIns="12700" anchor="ctr" anchorCtr="0">
                <a:noAutofit/>
              </a:bodyPr>
              <a:lstStyle/>
              <a:p>
                <a:pPr algn="ctr" eaLnBrk="1" hangingPunct="1"/>
                <a:r>
                  <a:rPr lang="ja-JP" altLang="en-US" sz="2400" dirty="0">
                    <a:solidFill>
                      <a:schemeClr val="bg1"/>
                    </a:solidFill>
                    <a:latin typeface="Arial" pitchFamily="34" charset="0"/>
                    <a:ea typeface="HGPｺﾞｼｯｸE" pitchFamily="50" charset="-128"/>
                  </a:rPr>
                  <a:t>震度</a:t>
                </a:r>
                <a:r>
                  <a:rPr lang="en-US" altLang="ja-JP" sz="2400" b="1" dirty="0">
                    <a:solidFill>
                      <a:schemeClr val="bg1"/>
                    </a:solidFill>
                    <a:latin typeface="Arial" pitchFamily="34" charset="0"/>
                    <a:ea typeface="HGPｺﾞｼｯｸE" pitchFamily="50" charset="-128"/>
                  </a:rPr>
                  <a:t>6</a:t>
                </a:r>
                <a:r>
                  <a:rPr lang="ja-JP" altLang="en-US" sz="2400" dirty="0">
                    <a:solidFill>
                      <a:schemeClr val="bg1"/>
                    </a:solidFill>
                    <a:latin typeface="Arial" pitchFamily="34" charset="0"/>
                    <a:ea typeface="HGPｺﾞｼｯｸE" pitchFamily="50" charset="-128"/>
                  </a:rPr>
                  <a:t>強の地震による吸引配管の断裂</a:t>
                </a:r>
              </a:p>
            </p:txBody>
          </p:sp>
        </p:grpSp>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4</a:t>
            </a:fld>
            <a:r>
              <a:rPr lang="en-US" altLang="ja-JP"/>
              <a:t> </a:t>
            </a:r>
            <a:endParaRPr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44262" y="1654833"/>
            <a:ext cx="5593879" cy="4055574"/>
          </a:xfrm>
          <a:prstGeom prst="rect">
            <a:avLst/>
          </a:prstGeom>
          <a:solidFill>
            <a:schemeClr val="bg1"/>
          </a:solidFill>
          <a:ln w="635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6" name="Freeform 7"/>
          <p:cNvSpPr>
            <a:spLocks/>
          </p:cNvSpPr>
          <p:nvPr/>
        </p:nvSpPr>
        <p:spPr bwMode="auto">
          <a:xfrm rot="5400000">
            <a:off x="1795985" y="1307267"/>
            <a:ext cx="3506459" cy="4896543"/>
          </a:xfrm>
          <a:custGeom>
            <a:avLst/>
            <a:gdLst>
              <a:gd name="T0" fmla="*/ 1001 w 1001"/>
              <a:gd name="T1" fmla="*/ 170 h 170"/>
              <a:gd name="T2" fmla="*/ 1001 w 1001"/>
              <a:gd name="T3" fmla="*/ 0 h 170"/>
              <a:gd name="T4" fmla="*/ 0 w 1001"/>
              <a:gd name="T5" fmla="*/ 0 h 170"/>
              <a:gd name="T6" fmla="*/ 0 w 1001"/>
              <a:gd name="T7" fmla="*/ 170 h 170"/>
            </a:gdLst>
            <a:ahLst/>
            <a:cxnLst>
              <a:cxn ang="0">
                <a:pos x="T0" y="T1"/>
              </a:cxn>
              <a:cxn ang="0">
                <a:pos x="T2" y="T3"/>
              </a:cxn>
              <a:cxn ang="0">
                <a:pos x="T4" y="T5"/>
              </a:cxn>
              <a:cxn ang="0">
                <a:pos x="T6" y="T7"/>
              </a:cxn>
            </a:cxnLst>
            <a:rect l="0" t="0" r="r" b="b"/>
            <a:pathLst>
              <a:path w="1001" h="170">
                <a:moveTo>
                  <a:pt x="1001" y="170"/>
                </a:moveTo>
                <a:lnTo>
                  <a:pt x="1001" y="0"/>
                </a:lnTo>
                <a:lnTo>
                  <a:pt x="0" y="0"/>
                </a:lnTo>
                <a:lnTo>
                  <a:pt x="0" y="170"/>
                </a:lnTo>
              </a:path>
            </a:pathLst>
          </a:custGeom>
          <a:noFill/>
          <a:ln w="1270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50" name="直線矢印コネクタ 49"/>
          <p:cNvCxnSpPr/>
          <p:nvPr/>
        </p:nvCxnSpPr>
        <p:spPr>
          <a:xfrm flipH="1">
            <a:off x="1792074" y="2259825"/>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1771327" y="5255361"/>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2865448" y="2049577"/>
            <a:ext cx="631251" cy="1597608"/>
            <a:chOff x="3132148" y="1672216"/>
            <a:chExt cx="631251" cy="1597608"/>
          </a:xfrm>
        </p:grpSpPr>
        <p:pic>
          <p:nvPicPr>
            <p:cNvPr id="113" name="図 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21" name="正方形/長方形 120"/>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56361" name="グループ化 79"/>
            <p:cNvGrpSpPr>
              <a:grpSpLocks/>
            </p:cNvGrpSpPr>
            <p:nvPr/>
          </p:nvGrpSpPr>
          <p:grpSpPr bwMode="auto">
            <a:xfrm>
              <a:off x="3132148" y="2042917"/>
              <a:ext cx="631251" cy="1226907"/>
              <a:chOff x="4420855" y="2072254"/>
              <a:chExt cx="724217" cy="1408513"/>
            </a:xfrm>
          </p:grpSpPr>
          <p:sp>
            <p:nvSpPr>
              <p:cNvPr id="81" name="正方形/長方形 80"/>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56363" name="グループ化 81"/>
              <p:cNvGrpSpPr>
                <a:grpSpLocks/>
              </p:cNvGrpSpPr>
              <p:nvPr/>
            </p:nvGrpSpPr>
            <p:grpSpPr bwMode="auto">
              <a:xfrm>
                <a:off x="4424610" y="2126244"/>
                <a:ext cx="720462" cy="1354523"/>
                <a:chOff x="3055271" y="1916794"/>
                <a:chExt cx="720462" cy="1354523"/>
              </a:xfrm>
            </p:grpSpPr>
            <p:sp>
              <p:nvSpPr>
                <p:cNvPr id="85" name="円/楕円 84"/>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86" name="正方形/長方形 85"/>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114" name="グループ化 113"/>
          <p:cNvGrpSpPr/>
          <p:nvPr/>
        </p:nvGrpSpPr>
        <p:grpSpPr>
          <a:xfrm>
            <a:off x="1244960" y="2049577"/>
            <a:ext cx="631251" cy="1597608"/>
            <a:chOff x="3132148" y="1672216"/>
            <a:chExt cx="631251" cy="1597608"/>
          </a:xfrm>
        </p:grpSpPr>
        <p:pic>
          <p:nvPicPr>
            <p:cNvPr id="115" name="図 1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16" name="正方形/長方形 115"/>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17" name="グループ化 79"/>
            <p:cNvGrpSpPr>
              <a:grpSpLocks/>
            </p:cNvGrpSpPr>
            <p:nvPr/>
          </p:nvGrpSpPr>
          <p:grpSpPr bwMode="auto">
            <a:xfrm>
              <a:off x="3132148" y="2042917"/>
              <a:ext cx="631251" cy="1226907"/>
              <a:chOff x="4420855" y="2072254"/>
              <a:chExt cx="724217" cy="1408513"/>
            </a:xfrm>
          </p:grpSpPr>
          <p:sp>
            <p:nvSpPr>
              <p:cNvPr id="118" name="正方形/長方形 117"/>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19" name="グループ化 81"/>
              <p:cNvGrpSpPr>
                <a:grpSpLocks/>
              </p:cNvGrpSpPr>
              <p:nvPr/>
            </p:nvGrpSpPr>
            <p:grpSpPr bwMode="auto">
              <a:xfrm>
                <a:off x="4424610" y="2126244"/>
                <a:ext cx="720462" cy="1354523"/>
                <a:chOff x="3055271" y="1916794"/>
                <a:chExt cx="720462" cy="1354523"/>
              </a:xfrm>
            </p:grpSpPr>
            <p:sp>
              <p:nvSpPr>
                <p:cNvPr id="120" name="円/楕円 119"/>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22" name="正方形/長方形 121"/>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31" name="グループ化 30"/>
          <p:cNvGrpSpPr/>
          <p:nvPr/>
        </p:nvGrpSpPr>
        <p:grpSpPr>
          <a:xfrm>
            <a:off x="2865448" y="3843871"/>
            <a:ext cx="631251" cy="1597608"/>
            <a:chOff x="3132148" y="3466510"/>
            <a:chExt cx="631251" cy="1597608"/>
          </a:xfrm>
        </p:grpSpPr>
        <p:pic>
          <p:nvPicPr>
            <p:cNvPr id="124" name="図 1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4014511"/>
              <a:ext cx="88889" cy="939683"/>
            </a:xfrm>
            <a:prstGeom prst="rect">
              <a:avLst/>
            </a:prstGeom>
          </p:spPr>
        </p:pic>
        <p:sp>
          <p:nvSpPr>
            <p:cNvPr id="125" name="正方形/長方形 124"/>
            <p:cNvSpPr/>
            <p:nvPr/>
          </p:nvSpPr>
          <p:spPr>
            <a:xfrm rot="16200000">
              <a:off x="3384838"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27" name="グループ化 79"/>
            <p:cNvGrpSpPr>
              <a:grpSpLocks/>
            </p:cNvGrpSpPr>
            <p:nvPr/>
          </p:nvGrpSpPr>
          <p:grpSpPr bwMode="auto">
            <a:xfrm rot="10800000">
              <a:off x="3132148" y="3466510"/>
              <a:ext cx="631251" cy="1226907"/>
              <a:chOff x="4420855" y="2072254"/>
              <a:chExt cx="724217" cy="1408513"/>
            </a:xfrm>
          </p:grpSpPr>
          <p:sp>
            <p:nvSpPr>
              <p:cNvPr id="129" name="正方形/長方形 128"/>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30" name="グループ化 81"/>
              <p:cNvGrpSpPr>
                <a:grpSpLocks/>
              </p:cNvGrpSpPr>
              <p:nvPr/>
            </p:nvGrpSpPr>
            <p:grpSpPr bwMode="auto">
              <a:xfrm>
                <a:off x="4424610" y="2126244"/>
                <a:ext cx="720462" cy="1354523"/>
                <a:chOff x="3055271" y="1916794"/>
                <a:chExt cx="720462" cy="1354523"/>
              </a:xfrm>
            </p:grpSpPr>
            <p:sp>
              <p:nvSpPr>
                <p:cNvPr id="131" name="円/楕円 130"/>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32" name="正方形/長方形 131"/>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30" name="グループ化 29"/>
          <p:cNvGrpSpPr/>
          <p:nvPr/>
        </p:nvGrpSpPr>
        <p:grpSpPr>
          <a:xfrm>
            <a:off x="1244960" y="3843871"/>
            <a:ext cx="631251" cy="1597608"/>
            <a:chOff x="1511660" y="3466510"/>
            <a:chExt cx="631251" cy="1597608"/>
          </a:xfrm>
        </p:grpSpPr>
        <p:pic>
          <p:nvPicPr>
            <p:cNvPr id="134" name="図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841" y="4014511"/>
              <a:ext cx="88889" cy="939683"/>
            </a:xfrm>
            <a:prstGeom prst="rect">
              <a:avLst/>
            </a:prstGeom>
          </p:spPr>
        </p:pic>
        <p:sp>
          <p:nvSpPr>
            <p:cNvPr id="135" name="正方形/長方形 134"/>
            <p:cNvSpPr/>
            <p:nvPr/>
          </p:nvSpPr>
          <p:spPr>
            <a:xfrm rot="16200000">
              <a:off x="1764350"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36" name="グループ化 79"/>
            <p:cNvGrpSpPr>
              <a:grpSpLocks/>
            </p:cNvGrpSpPr>
            <p:nvPr/>
          </p:nvGrpSpPr>
          <p:grpSpPr bwMode="auto">
            <a:xfrm rot="10800000">
              <a:off x="1511660" y="3466510"/>
              <a:ext cx="631251" cy="1226907"/>
              <a:chOff x="4420855" y="2072254"/>
              <a:chExt cx="724217" cy="1408513"/>
            </a:xfrm>
          </p:grpSpPr>
          <p:sp>
            <p:nvSpPr>
              <p:cNvPr id="137" name="正方形/長方形 136"/>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38" name="グループ化 81"/>
              <p:cNvGrpSpPr>
                <a:grpSpLocks/>
              </p:cNvGrpSpPr>
              <p:nvPr/>
            </p:nvGrpSpPr>
            <p:grpSpPr bwMode="auto">
              <a:xfrm>
                <a:off x="4424610" y="2126244"/>
                <a:ext cx="720462" cy="1354523"/>
                <a:chOff x="3055271" y="1916794"/>
                <a:chExt cx="720462" cy="1354523"/>
              </a:xfrm>
            </p:grpSpPr>
            <p:sp>
              <p:nvSpPr>
                <p:cNvPr id="139" name="円/楕円 138"/>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40" name="正方形/長方形 139"/>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cxnSp>
        <p:nvCxnSpPr>
          <p:cNvPr id="142" name="直線矢印コネクタ 141"/>
          <p:cNvCxnSpPr/>
          <p:nvPr/>
        </p:nvCxnSpPr>
        <p:spPr>
          <a:xfrm flipH="1">
            <a:off x="3367486" y="2259825"/>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flipH="1">
            <a:off x="3346739" y="5255361"/>
            <a:ext cx="1286386"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nvGrpSpPr>
          <p:cNvPr id="144" name="グループ化 143"/>
          <p:cNvGrpSpPr/>
          <p:nvPr/>
        </p:nvGrpSpPr>
        <p:grpSpPr>
          <a:xfrm>
            <a:off x="4440860" y="2049577"/>
            <a:ext cx="631251" cy="1597608"/>
            <a:chOff x="3132148" y="1672216"/>
            <a:chExt cx="631251" cy="1597608"/>
          </a:xfrm>
        </p:grpSpPr>
        <p:pic>
          <p:nvPicPr>
            <p:cNvPr id="145" name="図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1782140"/>
              <a:ext cx="88889" cy="939683"/>
            </a:xfrm>
            <a:prstGeom prst="rect">
              <a:avLst/>
            </a:prstGeom>
          </p:spPr>
        </p:pic>
        <p:sp>
          <p:nvSpPr>
            <p:cNvPr id="146" name="正方形/長方形 145"/>
            <p:cNvSpPr/>
            <p:nvPr/>
          </p:nvSpPr>
          <p:spPr>
            <a:xfrm rot="5400000">
              <a:off x="3384837" y="156294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47" name="グループ化 79"/>
            <p:cNvGrpSpPr>
              <a:grpSpLocks/>
            </p:cNvGrpSpPr>
            <p:nvPr/>
          </p:nvGrpSpPr>
          <p:grpSpPr bwMode="auto">
            <a:xfrm>
              <a:off x="3132148" y="2042917"/>
              <a:ext cx="631251" cy="1226907"/>
              <a:chOff x="4420855" y="2072254"/>
              <a:chExt cx="724217" cy="1408513"/>
            </a:xfrm>
          </p:grpSpPr>
          <p:sp>
            <p:nvSpPr>
              <p:cNvPr id="148" name="正方形/長方形 147"/>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49" name="グループ化 81"/>
              <p:cNvGrpSpPr>
                <a:grpSpLocks/>
              </p:cNvGrpSpPr>
              <p:nvPr/>
            </p:nvGrpSpPr>
            <p:grpSpPr bwMode="auto">
              <a:xfrm>
                <a:off x="4424610" y="2126244"/>
                <a:ext cx="720462" cy="1354523"/>
                <a:chOff x="3055271" y="1916794"/>
                <a:chExt cx="720462" cy="1354523"/>
              </a:xfrm>
            </p:grpSpPr>
            <p:sp>
              <p:nvSpPr>
                <p:cNvPr id="150" name="円/楕円 149"/>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51" name="正方形/長方形 150"/>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152" name="グループ化 151"/>
          <p:cNvGrpSpPr/>
          <p:nvPr/>
        </p:nvGrpSpPr>
        <p:grpSpPr>
          <a:xfrm>
            <a:off x="4440860" y="3843871"/>
            <a:ext cx="631251" cy="1597608"/>
            <a:chOff x="3132148" y="3466510"/>
            <a:chExt cx="631251" cy="1597608"/>
          </a:xfrm>
        </p:grpSpPr>
        <p:pic>
          <p:nvPicPr>
            <p:cNvPr id="153" name="図 1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329" y="4014511"/>
              <a:ext cx="88889" cy="939683"/>
            </a:xfrm>
            <a:prstGeom prst="rect">
              <a:avLst/>
            </a:prstGeom>
          </p:spPr>
        </p:pic>
        <p:sp>
          <p:nvSpPr>
            <p:cNvPr id="154" name="正方形/長方形 153"/>
            <p:cNvSpPr/>
            <p:nvPr/>
          </p:nvSpPr>
          <p:spPr>
            <a:xfrm rot="16200000">
              <a:off x="3384838" y="4828972"/>
              <a:ext cx="125872" cy="344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55" name="グループ化 79"/>
            <p:cNvGrpSpPr>
              <a:grpSpLocks/>
            </p:cNvGrpSpPr>
            <p:nvPr/>
          </p:nvGrpSpPr>
          <p:grpSpPr bwMode="auto">
            <a:xfrm rot="10800000">
              <a:off x="3132148" y="3466510"/>
              <a:ext cx="631251" cy="1226907"/>
              <a:chOff x="4420855" y="2072254"/>
              <a:chExt cx="724217" cy="1408513"/>
            </a:xfrm>
          </p:grpSpPr>
          <p:sp>
            <p:nvSpPr>
              <p:cNvPr id="156" name="正方形/長方形 155"/>
              <p:cNvSpPr/>
              <p:nvPr/>
            </p:nvSpPr>
            <p:spPr>
              <a:xfrm>
                <a:off x="4420855" y="2072254"/>
                <a:ext cx="720462" cy="1379930"/>
              </a:xfrm>
              <a:prstGeom prst="rect">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nvGrpSpPr>
              <p:cNvPr id="157" name="グループ化 81"/>
              <p:cNvGrpSpPr>
                <a:grpSpLocks/>
              </p:cNvGrpSpPr>
              <p:nvPr/>
            </p:nvGrpSpPr>
            <p:grpSpPr bwMode="auto">
              <a:xfrm>
                <a:off x="4424610" y="2126244"/>
                <a:ext cx="720462" cy="1354523"/>
                <a:chOff x="3055271" y="1916794"/>
                <a:chExt cx="720462" cy="1354523"/>
              </a:xfrm>
            </p:grpSpPr>
            <p:sp>
              <p:nvSpPr>
                <p:cNvPr id="158" name="円/楕円 157"/>
                <p:cNvSpPr/>
                <p:nvPr/>
              </p:nvSpPr>
              <p:spPr>
                <a:xfrm>
                  <a:off x="3229251" y="1916794"/>
                  <a:ext cx="366579" cy="365229"/>
                </a:xfrm>
                <a:prstGeom prst="ellipse">
                  <a:avLst/>
                </a:prstGeom>
                <a:solidFill>
                  <a:srgbClr val="FFECD9"/>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sp>
              <p:nvSpPr>
                <p:cNvPr id="159" name="正方形/長方形 158"/>
                <p:cNvSpPr/>
                <p:nvPr/>
              </p:nvSpPr>
              <p:spPr>
                <a:xfrm>
                  <a:off x="3055271" y="2282023"/>
                  <a:ext cx="720462" cy="989294"/>
                </a:xfrm>
                <a:prstGeom prst="rect">
                  <a:avLst/>
                </a:prstGeom>
                <a:solidFill>
                  <a:srgbClr val="5F9B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ja-JP" altLang="en-US" dirty="0"/>
                </a:p>
              </p:txBody>
            </p:sp>
          </p:grpSp>
        </p:grpSp>
      </p:grpSp>
      <p:grpSp>
        <p:nvGrpSpPr>
          <p:cNvPr id="4" name="グループ化 3"/>
          <p:cNvGrpSpPr/>
          <p:nvPr/>
        </p:nvGrpSpPr>
        <p:grpSpPr>
          <a:xfrm>
            <a:off x="4874037" y="1402172"/>
            <a:ext cx="4018443" cy="5267188"/>
            <a:chOff x="4874037" y="1402172"/>
            <a:chExt cx="4018443" cy="5267188"/>
          </a:xfrm>
        </p:grpSpPr>
        <p:sp>
          <p:nvSpPr>
            <p:cNvPr id="8" name="正方形/長方形 7"/>
            <p:cNvSpPr/>
            <p:nvPr/>
          </p:nvSpPr>
          <p:spPr>
            <a:xfrm>
              <a:off x="7992000" y="6150344"/>
              <a:ext cx="900480" cy="519016"/>
            </a:xfrm>
            <a:prstGeom prst="rect">
              <a:avLst/>
            </a:prstGeom>
            <a:solidFill>
              <a:schemeClr val="bg1"/>
            </a:solidFill>
          </p:spPr>
          <p:txBody>
            <a:bodyPr wrap="none" bIns="0" rtlCol="0" anchor="ctr" anchorCtr="0">
              <a:noAutofit/>
            </a:bodyPr>
            <a:lstStyle/>
            <a:p>
              <a:pPr algn="ctr">
                <a:lnSpc>
                  <a:spcPct val="140000"/>
                </a:lnSpc>
              </a:pPr>
              <a:endParaRPr kumimoji="1" lang="ja-JP" altLang="en-US" dirty="0">
                <a:solidFill>
                  <a:srgbClr val="FF0000"/>
                </a:solidFill>
                <a:latin typeface="Arial Black" pitchFamily="34" charset="0"/>
              </a:endParaRPr>
            </a:p>
          </p:txBody>
        </p:sp>
        <p:sp>
          <p:nvSpPr>
            <p:cNvPr id="80" name="Freeform 5"/>
            <p:cNvSpPr>
              <a:spLocks/>
            </p:cNvSpPr>
            <p:nvPr/>
          </p:nvSpPr>
          <p:spPr bwMode="auto">
            <a:xfrm>
              <a:off x="5997487" y="3212244"/>
              <a:ext cx="1908185" cy="1735138"/>
            </a:xfrm>
            <a:custGeom>
              <a:avLst/>
              <a:gdLst>
                <a:gd name="T0" fmla="*/ 3903 w 3903"/>
                <a:gd name="T1" fmla="*/ 0 h 312"/>
                <a:gd name="T2" fmla="*/ 3903 w 3903"/>
                <a:gd name="T3" fmla="*/ 312 h 312"/>
                <a:gd name="T4" fmla="*/ 0 w 3903"/>
                <a:gd name="T5" fmla="*/ 312 h 312"/>
              </a:gdLst>
              <a:ahLst/>
              <a:cxnLst>
                <a:cxn ang="0">
                  <a:pos x="T0" y="T1"/>
                </a:cxn>
                <a:cxn ang="0">
                  <a:pos x="T2" y="T3"/>
                </a:cxn>
                <a:cxn ang="0">
                  <a:pos x="T4" y="T5"/>
                </a:cxn>
              </a:cxnLst>
              <a:rect l="0" t="0" r="r" b="b"/>
              <a:pathLst>
                <a:path w="3903" h="312">
                  <a:moveTo>
                    <a:pt x="3903" y="0"/>
                  </a:moveTo>
                  <a:lnTo>
                    <a:pt x="3903" y="312"/>
                  </a:lnTo>
                  <a:lnTo>
                    <a:pt x="0" y="312"/>
                  </a:lnTo>
                </a:path>
              </a:pathLst>
            </a:custGeom>
            <a:noFill/>
            <a:ln w="1270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79" name="直線矢印コネクタ 78"/>
            <p:cNvCxnSpPr/>
            <p:nvPr/>
          </p:nvCxnSpPr>
          <p:spPr>
            <a:xfrm flipH="1">
              <a:off x="5778292" y="4608571"/>
              <a:ext cx="1881395"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sp>
          <p:nvSpPr>
            <p:cNvPr id="56341" name="テキスト ボックス 75"/>
            <p:cNvSpPr txBox="1">
              <a:spLocks noChangeArrowheads="1"/>
            </p:cNvSpPr>
            <p:nvPr/>
          </p:nvSpPr>
          <p:spPr bwMode="auto">
            <a:xfrm>
              <a:off x="4874037" y="5857957"/>
              <a:ext cx="2556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defRPr/>
              </a:pPr>
              <a:r>
                <a:rPr lang="ja-JP" altLang="en-US" sz="1600" dirty="0">
                  <a:latin typeface="HGP創英角ｺﾞｼｯｸUB" pitchFamily="50" charset="-128"/>
                  <a:ea typeface="HGP創英角ｺﾞｼｯｸUB" pitchFamily="50" charset="-128"/>
                </a:rPr>
                <a:t>緊急導入口付</a:t>
              </a:r>
            </a:p>
            <a:p>
              <a:pPr algn="r" eaLnBrk="1" hangingPunct="1">
                <a:defRPr/>
              </a:pPr>
              <a:r>
                <a:rPr lang="ja-JP" altLang="en-US" sz="1600" dirty="0">
                  <a:latin typeface="HGP創英角ｺﾞｼｯｸUB" pitchFamily="50" charset="-128"/>
                  <a:ea typeface="HGP創英角ｺﾞｼｯｸUB" pitchFamily="50" charset="-128"/>
                </a:rPr>
                <a:t>シャットオフバルブ閉鎖</a:t>
              </a:r>
            </a:p>
          </p:txBody>
        </p:sp>
        <p:grpSp>
          <p:nvGrpSpPr>
            <p:cNvPr id="66" name="グループ化 65"/>
            <p:cNvGrpSpPr/>
            <p:nvPr/>
          </p:nvGrpSpPr>
          <p:grpSpPr>
            <a:xfrm>
              <a:off x="7313302" y="1654833"/>
              <a:ext cx="1060450" cy="2101579"/>
              <a:chOff x="7972426" y="947739"/>
              <a:chExt cx="1060450" cy="2101579"/>
            </a:xfrm>
          </p:grpSpPr>
          <p:grpSp>
            <p:nvGrpSpPr>
              <p:cNvPr id="67" name="グループ化 66"/>
              <p:cNvGrpSpPr/>
              <p:nvPr/>
            </p:nvGrpSpPr>
            <p:grpSpPr>
              <a:xfrm>
                <a:off x="7972426" y="947739"/>
                <a:ext cx="1060450" cy="2101579"/>
                <a:chOff x="7972426" y="947739"/>
                <a:chExt cx="1060450" cy="2101579"/>
              </a:xfrm>
            </p:grpSpPr>
            <p:sp>
              <p:nvSpPr>
                <p:cNvPr id="84" name="Rectangle 6"/>
                <p:cNvSpPr>
                  <a:spLocks noChangeArrowheads="1"/>
                </p:cNvSpPr>
                <p:nvPr/>
              </p:nvSpPr>
              <p:spPr bwMode="auto">
                <a:xfrm>
                  <a:off x="7972426" y="2739227"/>
                  <a:ext cx="90488"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Rectangle 7"/>
                <p:cNvSpPr>
                  <a:spLocks noChangeArrowheads="1"/>
                </p:cNvSpPr>
                <p:nvPr/>
              </p:nvSpPr>
              <p:spPr bwMode="auto">
                <a:xfrm>
                  <a:off x="8939213" y="2739227"/>
                  <a:ext cx="88105" cy="310091"/>
                </a:xfrm>
                <a:prstGeom prst="rect">
                  <a:avLst/>
                </a:pr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8"/>
                <p:cNvSpPr>
                  <a:spLocks/>
                </p:cNvSpPr>
                <p:nvPr/>
              </p:nvSpPr>
              <p:spPr bwMode="auto">
                <a:xfrm>
                  <a:off x="7972426" y="947739"/>
                  <a:ext cx="1060450" cy="1962798"/>
                </a:xfrm>
                <a:custGeom>
                  <a:avLst/>
                  <a:gdLst>
                    <a:gd name="T0" fmla="*/ 283 w 283"/>
                    <a:gd name="T1" fmla="*/ 40 h 555"/>
                    <a:gd name="T2" fmla="*/ 141 w 283"/>
                    <a:gd name="T3" fmla="*/ 0 h 555"/>
                    <a:gd name="T4" fmla="*/ 0 w 283"/>
                    <a:gd name="T5" fmla="*/ 40 h 555"/>
                    <a:gd name="T6" fmla="*/ 0 w 283"/>
                    <a:gd name="T7" fmla="*/ 40 h 555"/>
                    <a:gd name="T8" fmla="*/ 0 w 283"/>
                    <a:gd name="T9" fmla="*/ 40 h 555"/>
                    <a:gd name="T10" fmla="*/ 0 w 283"/>
                    <a:gd name="T11" fmla="*/ 516 h 555"/>
                    <a:gd name="T12" fmla="*/ 141 w 283"/>
                    <a:gd name="T13" fmla="*/ 555 h 555"/>
                    <a:gd name="T14" fmla="*/ 283 w 283"/>
                    <a:gd name="T15" fmla="*/ 516 h 555"/>
                    <a:gd name="T16" fmla="*/ 283 w 283"/>
                    <a:gd name="T17" fmla="*/ 40 h 555"/>
                    <a:gd name="T18" fmla="*/ 283 w 283"/>
                    <a:gd name="T19" fmla="*/ 4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555">
                      <a:moveTo>
                        <a:pt x="283" y="40"/>
                      </a:moveTo>
                      <a:cubicBezTo>
                        <a:pt x="283" y="18"/>
                        <a:pt x="220" y="0"/>
                        <a:pt x="141" y="0"/>
                      </a:cubicBezTo>
                      <a:cubicBezTo>
                        <a:pt x="63" y="0"/>
                        <a:pt x="0" y="18"/>
                        <a:pt x="0" y="40"/>
                      </a:cubicBezTo>
                      <a:cubicBezTo>
                        <a:pt x="0" y="40"/>
                        <a:pt x="0" y="40"/>
                        <a:pt x="0" y="40"/>
                      </a:cubicBezTo>
                      <a:cubicBezTo>
                        <a:pt x="0" y="40"/>
                        <a:pt x="0" y="40"/>
                        <a:pt x="0" y="40"/>
                      </a:cubicBezTo>
                      <a:cubicBezTo>
                        <a:pt x="0" y="516"/>
                        <a:pt x="0" y="516"/>
                        <a:pt x="0" y="516"/>
                      </a:cubicBezTo>
                      <a:cubicBezTo>
                        <a:pt x="0" y="538"/>
                        <a:pt x="63" y="555"/>
                        <a:pt x="141" y="555"/>
                      </a:cubicBezTo>
                      <a:cubicBezTo>
                        <a:pt x="220" y="555"/>
                        <a:pt x="283" y="538"/>
                        <a:pt x="283" y="516"/>
                      </a:cubicBezTo>
                      <a:cubicBezTo>
                        <a:pt x="283" y="40"/>
                        <a:pt x="283" y="40"/>
                        <a:pt x="283" y="40"/>
                      </a:cubicBezTo>
                      <a:cubicBezTo>
                        <a:pt x="283" y="40"/>
                        <a:pt x="283" y="40"/>
                        <a:pt x="283" y="40"/>
                      </a:cubicBezTo>
                      <a:close/>
                    </a:path>
                  </a:pathLst>
                </a:custGeom>
                <a:solidFill>
                  <a:srgbClr val="FFFFFF"/>
                </a:solidFill>
                <a:ln w="25400" cap="flat" cmpd="sng">
                  <a:solidFill>
                    <a:schemeClr val="tx2">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82" name="正方形/長方形 81"/>
              <p:cNvSpPr/>
              <p:nvPr/>
            </p:nvSpPr>
            <p:spPr bwMode="auto">
              <a:xfrm>
                <a:off x="8089445" y="1588047"/>
                <a:ext cx="826413" cy="71048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latin typeface="Arial" charset="0"/>
                    <a:ea typeface="HGS創英角ｺﾞｼｯｸUB" pitchFamily="50" charset="-128"/>
                  </a:rPr>
                  <a:t>液体</a:t>
                </a:r>
                <a:endParaRPr lang="en-US" altLang="ja-JP" sz="2000" dirty="0">
                  <a:solidFill>
                    <a:schemeClr val="tx1"/>
                  </a:solidFill>
                  <a:latin typeface="Arial" charset="0"/>
                  <a:ea typeface="HGS創英角ｺﾞｼｯｸUB" pitchFamily="50" charset="-128"/>
                </a:endParaRPr>
              </a:p>
              <a:p>
                <a:pPr algn="ctr" eaLnBrk="1" hangingPunct="1">
                  <a:defRPr/>
                </a:pPr>
                <a:r>
                  <a:rPr lang="ja-JP" altLang="en-US" sz="2000" dirty="0">
                    <a:solidFill>
                      <a:schemeClr val="tx1"/>
                    </a:solidFill>
                    <a:latin typeface="Arial" charset="0"/>
                    <a:ea typeface="HGS創英角ｺﾞｼｯｸUB" pitchFamily="50" charset="-128"/>
                  </a:rPr>
                  <a:t>酸素</a:t>
                </a:r>
              </a:p>
            </p:txBody>
          </p:sp>
          <p:sp>
            <p:nvSpPr>
              <p:cNvPr id="83" name="テキスト ボックス 60"/>
              <p:cNvSpPr txBox="1">
                <a:spLocks noChangeArrowheads="1"/>
              </p:cNvSpPr>
              <p:nvPr/>
            </p:nvSpPr>
            <p:spPr bwMode="auto">
              <a:xfrm flipH="1">
                <a:off x="8017669" y="1065930"/>
                <a:ext cx="1009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en-US" altLang="ja-JP" sz="1800" b="1" dirty="0">
                    <a:latin typeface="HGP創英角ｺﾞｼｯｸUB" pitchFamily="50" charset="-128"/>
                    <a:ea typeface="HGP創英角ｺﾞｼｯｸUB" pitchFamily="50" charset="-128"/>
                  </a:rPr>
                  <a:t>-</a:t>
                </a:r>
                <a:r>
                  <a:rPr lang="en-US" altLang="ja-JP" sz="1800" b="1" dirty="0">
                    <a:latin typeface="Arial" pitchFamily="34" charset="0"/>
                    <a:ea typeface="HGP創英角ｺﾞｼｯｸUB" pitchFamily="50" charset="-128"/>
                    <a:cs typeface="Arial" pitchFamily="34" charset="0"/>
                  </a:rPr>
                  <a:t>183</a:t>
                </a:r>
                <a:r>
                  <a:rPr lang="ja-JP" altLang="en-US" sz="1800" dirty="0">
                    <a:latin typeface="HGP創英角ｺﾞｼｯｸUB" pitchFamily="50" charset="-128"/>
                    <a:ea typeface="HGP創英角ｺﾞｼｯｸUB" pitchFamily="50" charset="-128"/>
                  </a:rPr>
                  <a:t>℃</a:t>
                </a:r>
              </a:p>
            </p:txBody>
          </p:sp>
        </p:grpSp>
        <p:grpSp>
          <p:nvGrpSpPr>
            <p:cNvPr id="78" name="グループ化 77"/>
            <p:cNvGrpSpPr/>
            <p:nvPr/>
          </p:nvGrpSpPr>
          <p:grpSpPr>
            <a:xfrm>
              <a:off x="6950075" y="1402172"/>
              <a:ext cx="1747838" cy="2484438"/>
              <a:chOff x="7216775" y="1304925"/>
              <a:chExt cx="1747838" cy="2484438"/>
            </a:xfrm>
          </p:grpSpPr>
          <p:cxnSp>
            <p:nvCxnSpPr>
              <p:cNvPr id="90" name="直線コネクタ 89"/>
              <p:cNvCxnSpPr/>
              <p:nvPr/>
            </p:nvCxnSpPr>
            <p:spPr bwMode="auto">
              <a:xfrm>
                <a:off x="7216775" y="1304925"/>
                <a:ext cx="1693863" cy="248443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bwMode="auto">
              <a:xfrm flipH="1">
                <a:off x="7270750" y="1304925"/>
                <a:ext cx="1693863" cy="248443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6537548" y="4117812"/>
              <a:ext cx="2227621" cy="2324919"/>
              <a:chOff x="6804248" y="3732372"/>
              <a:chExt cx="2227621" cy="2324919"/>
            </a:xfrm>
          </p:grpSpPr>
          <p:grpSp>
            <p:nvGrpSpPr>
              <p:cNvPr id="3" name="グループ化 2"/>
              <p:cNvGrpSpPr/>
              <p:nvPr/>
            </p:nvGrpSpPr>
            <p:grpSpPr>
              <a:xfrm>
                <a:off x="6804248" y="3732372"/>
                <a:ext cx="1148400" cy="1191600"/>
                <a:chOff x="6804248" y="4263720"/>
                <a:chExt cx="1148400" cy="1191600"/>
              </a:xfrm>
            </p:grpSpPr>
            <p:sp>
              <p:nvSpPr>
                <p:cNvPr id="91" name="Rectangle 12"/>
                <p:cNvSpPr>
                  <a:spLocks noChangeArrowheads="1"/>
                </p:cNvSpPr>
                <p:nvPr/>
              </p:nvSpPr>
              <p:spPr bwMode="auto">
                <a:xfrm>
                  <a:off x="6804248" y="4263720"/>
                  <a:ext cx="1148400" cy="11916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77" name="図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3600" y="4305600"/>
                  <a:ext cx="10795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p:cNvGrpSpPr/>
              <p:nvPr/>
            </p:nvGrpSpPr>
            <p:grpSpPr>
              <a:xfrm>
                <a:off x="7710669" y="4051212"/>
                <a:ext cx="1321200" cy="2006079"/>
                <a:chOff x="7710669" y="4051212"/>
                <a:chExt cx="1321200" cy="2006079"/>
              </a:xfrm>
            </p:grpSpPr>
            <p:sp>
              <p:nvSpPr>
                <p:cNvPr id="87" name="Rectangle 12"/>
                <p:cNvSpPr>
                  <a:spLocks noChangeArrowheads="1"/>
                </p:cNvSpPr>
                <p:nvPr/>
              </p:nvSpPr>
              <p:spPr bwMode="auto">
                <a:xfrm>
                  <a:off x="7710669" y="4051212"/>
                  <a:ext cx="1321200" cy="2006079"/>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93"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43900" y="4087676"/>
                  <a:ext cx="1242776"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8" name="Picture 4" descr="\\TS-XLD9B\share2\Z_その他\g_医療ガス学会\医療ガス研修会PPT2013\jpg\41_ポンプ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292" y="3969060"/>
                <a:ext cx="923925" cy="135590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グループ化 9"/>
          <p:cNvGrpSpPr/>
          <p:nvPr/>
        </p:nvGrpSpPr>
        <p:grpSpPr>
          <a:xfrm>
            <a:off x="4928696" y="2259825"/>
            <a:ext cx="867267" cy="2995536"/>
            <a:chOff x="5195396" y="1874385"/>
            <a:chExt cx="867267" cy="2995536"/>
          </a:xfrm>
        </p:grpSpPr>
        <p:cxnSp>
          <p:nvCxnSpPr>
            <p:cNvPr id="102" name="直線矢印コネクタ 101"/>
            <p:cNvCxnSpPr/>
            <p:nvPr/>
          </p:nvCxnSpPr>
          <p:spPr>
            <a:xfrm flipH="1">
              <a:off x="5195396" y="4869921"/>
              <a:ext cx="867267"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H="1">
              <a:off x="5195396" y="1874385"/>
              <a:ext cx="867267" cy="0"/>
            </a:xfrm>
            <a:prstGeom prst="straightConnector1">
              <a:avLst/>
            </a:prstGeom>
            <a:ln w="38100">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6062662" y="1874385"/>
              <a:ext cx="0" cy="2995536"/>
            </a:xfrm>
            <a:prstGeom prst="line">
              <a:avLst/>
            </a:prstGeom>
            <a:ln w="38100" cap="sq">
              <a:solidFill>
                <a:srgbClr val="00B050"/>
              </a:solidFill>
              <a:bevel/>
            </a:ln>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6"/>
          <p:cNvSpPr>
            <a:spLocks noGrp="1"/>
          </p:cNvSpPr>
          <p:nvPr>
            <p:ph type="sldNum" sz="quarter" idx="4"/>
          </p:nvPr>
        </p:nvSpPr>
        <p:spPr/>
        <p:txBody>
          <a:bodyPr/>
          <a:lstStyle/>
          <a:p>
            <a:r>
              <a:rPr lang="en-US" altLang="ja-JP"/>
              <a:t> </a:t>
            </a:r>
            <a:fld id="{90E175E1-062F-4F25-BA66-D77C2BA6B6E9}" type="slidenum">
              <a:rPr lang="ja-JP" altLang="en-US" smtClean="0"/>
              <a:pPr/>
              <a:t>40</a:t>
            </a:fld>
            <a:r>
              <a:rPr lang="en-US" altLang="ja-JP"/>
              <a:t> </a:t>
            </a:r>
            <a:endParaRPr lang="ja-JP" altLang="en-US" dirty="0"/>
          </a:p>
        </p:txBody>
      </p:sp>
      <p:sp>
        <p:nvSpPr>
          <p:cNvPr id="15" name="タイトル 14"/>
          <p:cNvSpPr>
            <a:spLocks noGrp="1"/>
          </p:cNvSpPr>
          <p:nvPr>
            <p:ph type="title"/>
          </p:nvPr>
        </p:nvSpPr>
        <p:spPr/>
        <p:txBody>
          <a:bodyPr/>
          <a:lstStyle/>
          <a:p>
            <a:pPr>
              <a:lnSpc>
                <a:spcPct val="90000"/>
              </a:lnSpc>
            </a:pPr>
            <a:r>
              <a:rPr lang="ja-JP" altLang="en-US" dirty="0">
                <a:solidFill>
                  <a:srgbClr val="4F81BD"/>
                </a:solidFill>
                <a:latin typeface="HGP創英角ｺﾞｼｯｸUB" pitchFamily="50" charset="-128"/>
                <a:ea typeface="HGP創英角ｺﾞｼｯｸUB" pitchFamily="50" charset="-128"/>
                <a:cs typeface="Arial" pitchFamily="34" charset="0"/>
              </a:rPr>
              <a:t>「大病院」</a:t>
            </a:r>
            <a:br>
              <a:rPr lang="en-US" altLang="ja-JP" dirty="0">
                <a:solidFill>
                  <a:srgbClr val="4F81BD"/>
                </a:solidFill>
                <a:latin typeface="HGP創英角ｺﾞｼｯｸUB" pitchFamily="50" charset="-128"/>
                <a:ea typeface="HGP創英角ｺﾞｼｯｸUB" pitchFamily="50" charset="-128"/>
                <a:cs typeface="Arial" pitchFamily="34" charset="0"/>
              </a:rPr>
            </a:br>
            <a:r>
              <a:rPr lang="ja-JP" altLang="en-US" dirty="0">
                <a:solidFill>
                  <a:srgbClr val="4F81BD"/>
                </a:solidFill>
                <a:latin typeface="HGP創英角ｺﾞｼｯｸUB" pitchFamily="50" charset="-128"/>
                <a:ea typeface="HGP創英角ｺﾞｼｯｸUB" pitchFamily="50" charset="-128"/>
                <a:cs typeface="Arial" pitchFamily="34" charset="0"/>
              </a:rPr>
              <a:t>　　　酸素途絶時の供給システム（逆送）</a:t>
            </a:r>
            <a:endParaRPr kumimoji="1" lang="ja-JP" altLang="en-US"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305399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392665" y="1412776"/>
            <a:ext cx="8247787" cy="4752528"/>
            <a:chOff x="563377" y="1196752"/>
            <a:chExt cx="8247787" cy="4752528"/>
          </a:xfrm>
        </p:grpSpPr>
        <p:grpSp>
          <p:nvGrpSpPr>
            <p:cNvPr id="2" name="グループ化 1"/>
            <p:cNvGrpSpPr/>
            <p:nvPr/>
          </p:nvGrpSpPr>
          <p:grpSpPr>
            <a:xfrm>
              <a:off x="647700" y="1572441"/>
              <a:ext cx="3985040" cy="3339648"/>
              <a:chOff x="431540" y="1736811"/>
              <a:chExt cx="4201200" cy="3520800"/>
            </a:xfrm>
          </p:grpSpPr>
          <p:sp>
            <p:nvSpPr>
              <p:cNvPr id="28" name="Rectangle 12"/>
              <p:cNvSpPr>
                <a:spLocks noChangeArrowheads="1"/>
              </p:cNvSpPr>
              <p:nvPr/>
            </p:nvSpPr>
            <p:spPr bwMode="auto">
              <a:xfrm>
                <a:off x="431540" y="1736811"/>
                <a:ext cx="4201200" cy="35208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600"/>
              </a:p>
            </p:txBody>
          </p:sp>
          <p:pic>
            <p:nvPicPr>
              <p:cNvPr id="30"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39" y="1767012"/>
                <a:ext cx="4141787"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テキスト ボックス 4"/>
            <p:cNvSpPr txBox="1">
              <a:spLocks noChangeArrowheads="1"/>
            </p:cNvSpPr>
            <p:nvPr/>
          </p:nvSpPr>
          <p:spPr bwMode="auto">
            <a:xfrm>
              <a:off x="563377" y="1196752"/>
              <a:ext cx="36845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r>
                <a:rPr lang="ja-JP" altLang="en-US" sz="1600" dirty="0">
                  <a:latin typeface="HGP創英角ｺﾞｼｯｸUB" pitchFamily="50" charset="-128"/>
                  <a:ea typeface="HGP創英角ｺﾞｼｯｸUB" pitchFamily="50" charset="-128"/>
                </a:rPr>
                <a:t>緊急導入口付シャットオフバルブ</a:t>
              </a:r>
              <a:endParaRPr lang="en-US" altLang="ja-JP" sz="1600" dirty="0">
                <a:latin typeface="HGP創英角ｺﾞｼｯｸUB" pitchFamily="50" charset="-128"/>
                <a:ea typeface="HGP創英角ｺﾞｼｯｸUB" pitchFamily="50" charset="-128"/>
              </a:endParaRPr>
            </a:p>
          </p:txBody>
        </p:sp>
        <p:grpSp>
          <p:nvGrpSpPr>
            <p:cNvPr id="4" name="グループ化 3"/>
            <p:cNvGrpSpPr/>
            <p:nvPr/>
          </p:nvGrpSpPr>
          <p:grpSpPr>
            <a:xfrm>
              <a:off x="610649" y="5013280"/>
              <a:ext cx="4069363" cy="936000"/>
              <a:chOff x="610649" y="5301312"/>
              <a:chExt cx="4069363" cy="936000"/>
            </a:xfrm>
          </p:grpSpPr>
          <p:grpSp>
            <p:nvGrpSpPr>
              <p:cNvPr id="43" name="グループ化 42"/>
              <p:cNvGrpSpPr/>
              <p:nvPr/>
            </p:nvGrpSpPr>
            <p:grpSpPr>
              <a:xfrm>
                <a:off x="610649" y="5301312"/>
                <a:ext cx="4069363" cy="936000"/>
                <a:chOff x="1763712" y="4762542"/>
                <a:chExt cx="4201177" cy="936000"/>
              </a:xfrm>
            </p:grpSpPr>
            <p:sp>
              <p:nvSpPr>
                <p:cNvPr id="48" name="角丸四角形 47"/>
                <p:cNvSpPr/>
                <p:nvPr/>
              </p:nvSpPr>
              <p:spPr>
                <a:xfrm>
                  <a:off x="1763712" y="4762542"/>
                  <a:ext cx="4201177" cy="936000"/>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49" name="角丸四角形 48"/>
                <p:cNvSpPr/>
                <p:nvPr/>
              </p:nvSpPr>
              <p:spPr>
                <a:xfrm>
                  <a:off x="1852829" y="4814881"/>
                  <a:ext cx="4014684" cy="810363"/>
                </a:xfrm>
                <a:prstGeom prst="roundRect">
                  <a:avLst>
                    <a:gd name="adj" fmla="val 4423"/>
                  </a:avLst>
                </a:prstGeom>
                <a:solidFill>
                  <a:srgbClr val="D0EBB3"/>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50" name="テキスト ボックス 49"/>
                <p:cNvSpPr txBox="1"/>
                <p:nvPr/>
              </p:nvSpPr>
              <p:spPr>
                <a:xfrm>
                  <a:off x="2842589" y="4978462"/>
                  <a:ext cx="2885514" cy="461665"/>
                </a:xfrm>
                <a:prstGeom prst="rect">
                  <a:avLst/>
                </a:prstGeom>
                <a:noFill/>
              </p:spPr>
              <p:txBody>
                <a:bodyPr wrap="square" rtlCol="0">
                  <a:spAutoFit/>
                </a:bodyPr>
                <a:lstStyle/>
                <a:p>
                  <a:pPr algn="just" eaLnBrk="1" hangingPunct="1">
                    <a:defRPr/>
                  </a:pPr>
                  <a:r>
                    <a:rPr lang="ja-JP" altLang="en-US" sz="1200" dirty="0">
                      <a:latin typeface="HGPｺﾞｼｯｸE" pitchFamily="50" charset="-128"/>
                      <a:ea typeface="HGPｺﾞｼｯｸE" pitchFamily="50" charset="-128"/>
                    </a:rPr>
                    <a:t>緊急導入口設置部所では酸素ボンベに接続してシャットオフバルブを閉鎖する</a:t>
                  </a:r>
                </a:p>
              </p:txBody>
            </p:sp>
          </p:grpSp>
          <p:grpSp>
            <p:nvGrpSpPr>
              <p:cNvPr id="44" name="グループ化 43"/>
              <p:cNvGrpSpPr>
                <a:grpSpLocks noChangeAspect="1"/>
              </p:cNvGrpSpPr>
              <p:nvPr/>
            </p:nvGrpSpPr>
            <p:grpSpPr>
              <a:xfrm>
                <a:off x="856387" y="5407930"/>
                <a:ext cx="691277" cy="691277"/>
                <a:chOff x="5211790" y="4431156"/>
                <a:chExt cx="1792916" cy="1792917"/>
              </a:xfrm>
            </p:grpSpPr>
            <p:sp>
              <p:nvSpPr>
                <p:cNvPr id="45" name="円/楕円 44"/>
                <p:cNvSpPr/>
                <p:nvPr/>
              </p:nvSpPr>
              <p:spPr>
                <a:xfrm>
                  <a:off x="5211790" y="4431156"/>
                  <a:ext cx="1792916" cy="1792917"/>
                </a:xfrm>
                <a:prstGeom prst="ellipse">
                  <a:avLst/>
                </a:prstGeom>
                <a:pattFill prst="solidDmnd">
                  <a:fgClr>
                    <a:srgbClr val="379F48"/>
                  </a:fgClr>
                  <a:bgClr>
                    <a:srgbClr val="0C7E2F"/>
                  </a:bgClr>
                </a:pattFill>
                <a:ln>
                  <a:noFill/>
                </a:ln>
                <a:effectLst>
                  <a:outerShdw blurRad="508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テキスト ボックス 45"/>
                <p:cNvSpPr txBox="1"/>
                <p:nvPr/>
              </p:nvSpPr>
              <p:spPr>
                <a:xfrm>
                  <a:off x="5502896" y="4800422"/>
                  <a:ext cx="1210690" cy="111756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sysClr val="window" lastClr="FFFFFF"/>
                      </a:solidFill>
                      <a:latin typeface="HGPｺﾞｼｯｸE" pitchFamily="50" charset="-128"/>
                      <a:ea typeface="HGPｺﾞｼｯｸE" pitchFamily="50" charset="-128"/>
                      <a:cs typeface="Arial" pitchFamily="34" charset="0"/>
                    </a:rPr>
                    <a:t>使用</a:t>
                  </a:r>
                  <a:endParaRPr kumimoji="0" lang="en-US" altLang="ja-JP" sz="1100" kern="0" dirty="0">
                    <a:solidFill>
                      <a:sysClr val="window" lastClr="FFFFFF"/>
                    </a:solidFill>
                    <a:latin typeface="HGPｺﾞｼｯｸE" pitchFamily="50" charset="-128"/>
                    <a:ea typeface="HGPｺﾞｼｯｸE" pitchFamily="50" charset="-128"/>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sysClr val="window" lastClr="FFFFFF"/>
                      </a:solidFill>
                      <a:latin typeface="HGPｺﾞｼｯｸE" pitchFamily="50" charset="-128"/>
                      <a:ea typeface="HGPｺﾞｼｯｸE" pitchFamily="50" charset="-128"/>
                      <a:cs typeface="Arial" pitchFamily="34" charset="0"/>
                    </a:rPr>
                    <a:t>方法</a:t>
                  </a:r>
                  <a:endParaRPr kumimoji="0" lang="en-US" altLang="ja-JP" sz="1100" kern="0" dirty="0">
                    <a:solidFill>
                      <a:sysClr val="window" lastClr="FFFFFF"/>
                    </a:solidFill>
                    <a:latin typeface="HGPｺﾞｼｯｸE" pitchFamily="50" charset="-128"/>
                    <a:ea typeface="HGPｺﾞｼｯｸE" pitchFamily="50" charset="-128"/>
                    <a:cs typeface="Arial" pitchFamily="34" charset="0"/>
                  </a:endParaRPr>
                </a:p>
              </p:txBody>
            </p:sp>
            <p:sp>
              <p:nvSpPr>
                <p:cNvPr id="47" name="円/楕円 46"/>
                <p:cNvSpPr/>
                <p:nvPr/>
              </p:nvSpPr>
              <p:spPr>
                <a:xfrm>
                  <a:off x="5992003" y="4474503"/>
                  <a:ext cx="232490" cy="234815"/>
                </a:xfrm>
                <a:prstGeom prst="ellipse">
                  <a:avLst/>
                </a:prstGeom>
                <a:solidFill>
                  <a:sysClr val="window" lastClr="FFFFFF"/>
                </a:solidFill>
                <a:ln w="25400" cap="flat" cmpd="sng" algn="ctr">
                  <a:noFill/>
                  <a:prstDash val="solid"/>
                </a:ln>
                <a:effectLst>
                  <a:innerShdw dist="25400" dir="17040000">
                    <a:prstClr val="black">
                      <a:alpha val="2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grpSp>
        <p:grpSp>
          <p:nvGrpSpPr>
            <p:cNvPr id="7" name="グループ化 6"/>
            <p:cNvGrpSpPr/>
            <p:nvPr/>
          </p:nvGrpSpPr>
          <p:grpSpPr>
            <a:xfrm>
              <a:off x="4860032" y="1276202"/>
              <a:ext cx="3413052" cy="3643480"/>
              <a:chOff x="4860032" y="1621724"/>
              <a:chExt cx="3413052" cy="3643480"/>
            </a:xfrm>
          </p:grpSpPr>
          <p:grpSp>
            <p:nvGrpSpPr>
              <p:cNvPr id="32" name="グループ化 31"/>
              <p:cNvGrpSpPr/>
              <p:nvPr/>
            </p:nvGrpSpPr>
            <p:grpSpPr>
              <a:xfrm>
                <a:off x="7128284" y="1621724"/>
                <a:ext cx="1144800" cy="1123200"/>
                <a:chOff x="7344309" y="1259662"/>
                <a:chExt cx="1144800" cy="1123200"/>
              </a:xfrm>
            </p:grpSpPr>
            <p:sp>
              <p:nvSpPr>
                <p:cNvPr id="56" name="Rectangle 12"/>
                <p:cNvSpPr>
                  <a:spLocks noChangeArrowheads="1"/>
                </p:cNvSpPr>
                <p:nvPr/>
              </p:nvSpPr>
              <p:spPr bwMode="auto">
                <a:xfrm>
                  <a:off x="7344309" y="1259662"/>
                  <a:ext cx="1144800" cy="11232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600"/>
                </a:p>
              </p:txBody>
            </p:sp>
            <p:pic>
              <p:nvPicPr>
                <p:cNvPr id="57"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2139" y="1291146"/>
                  <a:ext cx="10826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Rectangle 12"/>
              <p:cNvSpPr>
                <a:spLocks noChangeArrowheads="1"/>
              </p:cNvSpPr>
              <p:nvPr/>
            </p:nvSpPr>
            <p:spPr bwMode="auto">
              <a:xfrm>
                <a:off x="4875300" y="1626120"/>
                <a:ext cx="1980220" cy="3639083"/>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600"/>
              </a:p>
            </p:txBody>
          </p:sp>
          <p:pic>
            <p:nvPicPr>
              <p:cNvPr id="5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83665" y="2475037"/>
                <a:ext cx="179984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図 23" descr="http://www.central-uni.co.jp/wp-content/uploads/2012/06/img_sub513-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626121"/>
                <a:ext cx="199548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5796" y="2002114"/>
                <a:ext cx="540000" cy="2517235"/>
              </a:xfrm>
              <a:prstGeom prst="rect">
                <a:avLst/>
              </a:prstGeom>
            </p:spPr>
          </p:pic>
          <p:sp>
            <p:nvSpPr>
              <p:cNvPr id="55" name="Rectangle 12"/>
              <p:cNvSpPr>
                <a:spLocks noChangeArrowheads="1"/>
              </p:cNvSpPr>
              <p:nvPr/>
            </p:nvSpPr>
            <p:spPr bwMode="auto">
              <a:xfrm>
                <a:off x="4875300" y="1626120"/>
                <a:ext cx="1980220" cy="3639084"/>
              </a:xfrm>
              <a:prstGeom prst="rect">
                <a:avLst/>
              </a:prstGeom>
              <a:noFill/>
              <a:ln w="12700">
                <a:solidFill>
                  <a:srgbClr val="969696"/>
                </a:solidFill>
                <a:miter lim="800000"/>
                <a:headEnd/>
                <a:tailEnd/>
              </a:ln>
              <a:effectLst/>
            </p:spPr>
            <p:txBody>
              <a:bodyPr wrap="none" anchor="ctr"/>
              <a:lstStyle/>
              <a:p>
                <a:pPr>
                  <a:defRPr/>
                </a:pPr>
                <a:endParaRPr lang="ja-JP" altLang="en-US" sz="1600"/>
              </a:p>
            </p:txBody>
          </p:sp>
        </p:grpSp>
        <p:grpSp>
          <p:nvGrpSpPr>
            <p:cNvPr id="6" name="グループ化 5"/>
            <p:cNvGrpSpPr/>
            <p:nvPr/>
          </p:nvGrpSpPr>
          <p:grpSpPr>
            <a:xfrm>
              <a:off x="4851164" y="5013280"/>
              <a:ext cx="3960000" cy="936000"/>
              <a:chOff x="4851164" y="5301312"/>
              <a:chExt cx="3960000" cy="936000"/>
            </a:xfrm>
          </p:grpSpPr>
          <p:grpSp>
            <p:nvGrpSpPr>
              <p:cNvPr id="35" name="グループ化 34"/>
              <p:cNvGrpSpPr/>
              <p:nvPr/>
            </p:nvGrpSpPr>
            <p:grpSpPr>
              <a:xfrm>
                <a:off x="4851164" y="5301312"/>
                <a:ext cx="3960000" cy="936000"/>
                <a:chOff x="1763713" y="4762542"/>
                <a:chExt cx="3960000" cy="936000"/>
              </a:xfrm>
            </p:grpSpPr>
            <p:sp>
              <p:nvSpPr>
                <p:cNvPr id="40" name="角丸四角形 39"/>
                <p:cNvSpPr/>
                <p:nvPr/>
              </p:nvSpPr>
              <p:spPr>
                <a:xfrm>
                  <a:off x="1763713" y="4762542"/>
                  <a:ext cx="3960000" cy="936000"/>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41" name="角丸四角形 40"/>
                <p:cNvSpPr/>
                <p:nvPr/>
              </p:nvSpPr>
              <p:spPr>
                <a:xfrm>
                  <a:off x="1852829" y="4814881"/>
                  <a:ext cx="3808183" cy="810363"/>
                </a:xfrm>
                <a:prstGeom prst="roundRect">
                  <a:avLst>
                    <a:gd name="adj" fmla="val 4423"/>
                  </a:avLst>
                </a:prstGeom>
                <a:solidFill>
                  <a:srgbClr val="D0EBB3"/>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42" name="テキスト ボックス 41"/>
                <p:cNvSpPr txBox="1"/>
                <p:nvPr/>
              </p:nvSpPr>
              <p:spPr>
                <a:xfrm>
                  <a:off x="2766529" y="4795510"/>
                  <a:ext cx="2894483" cy="830997"/>
                </a:xfrm>
                <a:prstGeom prst="rect">
                  <a:avLst/>
                </a:prstGeom>
                <a:noFill/>
              </p:spPr>
              <p:txBody>
                <a:bodyPr wrap="square" rtlCol="0">
                  <a:spAutoFit/>
                </a:bodyPr>
                <a:lstStyle/>
                <a:p>
                  <a:pPr algn="just" eaLnBrk="1" hangingPunct="1"/>
                  <a:r>
                    <a:rPr lang="ja-JP" altLang="en-US" sz="1200" dirty="0">
                      <a:latin typeface="HGPｺﾞｼｯｸE" pitchFamily="50" charset="-128"/>
                      <a:ea typeface="HGPｺﾞｼｯｸE" pitchFamily="50" charset="-128"/>
                    </a:rPr>
                    <a:t>緊急導入口が設置されていない部所では、シャットオフバルブの供給区域を確認し、区域内の酸素アウトレットにボンベを接続して、シャットオフバルブを閉鎖する</a:t>
                  </a:r>
                </a:p>
              </p:txBody>
            </p:sp>
          </p:grpSp>
          <p:grpSp>
            <p:nvGrpSpPr>
              <p:cNvPr id="36" name="グループ化 35"/>
              <p:cNvGrpSpPr>
                <a:grpSpLocks noChangeAspect="1"/>
              </p:cNvGrpSpPr>
              <p:nvPr/>
            </p:nvGrpSpPr>
            <p:grpSpPr>
              <a:xfrm>
                <a:off x="5098826" y="5407930"/>
                <a:ext cx="691277" cy="691277"/>
                <a:chOff x="5211790" y="4431156"/>
                <a:chExt cx="1792916" cy="1792917"/>
              </a:xfrm>
            </p:grpSpPr>
            <p:sp>
              <p:nvSpPr>
                <p:cNvPr id="37" name="円/楕円 36"/>
                <p:cNvSpPr/>
                <p:nvPr/>
              </p:nvSpPr>
              <p:spPr>
                <a:xfrm>
                  <a:off x="5211790" y="4431156"/>
                  <a:ext cx="1792916" cy="1792917"/>
                </a:xfrm>
                <a:prstGeom prst="ellipse">
                  <a:avLst/>
                </a:prstGeom>
                <a:pattFill prst="solidDmnd">
                  <a:fgClr>
                    <a:srgbClr val="379F48"/>
                  </a:fgClr>
                  <a:bgClr>
                    <a:srgbClr val="0C7E2F"/>
                  </a:bgClr>
                </a:pattFill>
                <a:ln>
                  <a:noFill/>
                </a:ln>
                <a:effectLst>
                  <a:outerShdw blurRad="508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p:cNvSpPr txBox="1"/>
                <p:nvPr/>
              </p:nvSpPr>
              <p:spPr>
                <a:xfrm>
                  <a:off x="5502896" y="4800422"/>
                  <a:ext cx="1210690" cy="111756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sysClr val="window" lastClr="FFFFFF"/>
                      </a:solidFill>
                      <a:latin typeface="HGPｺﾞｼｯｸE" pitchFamily="50" charset="-128"/>
                      <a:ea typeface="HGPｺﾞｼｯｸE" pitchFamily="50" charset="-128"/>
                      <a:cs typeface="Arial" pitchFamily="34" charset="0"/>
                    </a:rPr>
                    <a:t>使用</a:t>
                  </a:r>
                  <a:endParaRPr kumimoji="0" lang="en-US" altLang="ja-JP" sz="1100" kern="0" dirty="0">
                    <a:solidFill>
                      <a:sysClr val="window" lastClr="FFFFFF"/>
                    </a:solidFill>
                    <a:latin typeface="HGPｺﾞｼｯｸE" pitchFamily="50" charset="-128"/>
                    <a:ea typeface="HGPｺﾞｼｯｸE" pitchFamily="50" charset="-128"/>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sysClr val="window" lastClr="FFFFFF"/>
                      </a:solidFill>
                      <a:latin typeface="HGPｺﾞｼｯｸE" pitchFamily="50" charset="-128"/>
                      <a:ea typeface="HGPｺﾞｼｯｸE" pitchFamily="50" charset="-128"/>
                      <a:cs typeface="Arial" pitchFamily="34" charset="0"/>
                    </a:rPr>
                    <a:t>方法</a:t>
                  </a:r>
                  <a:endParaRPr kumimoji="0" lang="en-US" altLang="ja-JP" sz="1100" kern="0" dirty="0">
                    <a:solidFill>
                      <a:sysClr val="window" lastClr="FFFFFF"/>
                    </a:solidFill>
                    <a:latin typeface="HGPｺﾞｼｯｸE" pitchFamily="50" charset="-128"/>
                    <a:ea typeface="HGPｺﾞｼｯｸE" pitchFamily="50" charset="-128"/>
                    <a:cs typeface="Arial" pitchFamily="34" charset="0"/>
                  </a:endParaRPr>
                </a:p>
              </p:txBody>
            </p:sp>
            <p:sp>
              <p:nvSpPr>
                <p:cNvPr id="39" name="円/楕円 38"/>
                <p:cNvSpPr/>
                <p:nvPr/>
              </p:nvSpPr>
              <p:spPr>
                <a:xfrm>
                  <a:off x="5992003" y="4474503"/>
                  <a:ext cx="232490" cy="234815"/>
                </a:xfrm>
                <a:prstGeom prst="ellipse">
                  <a:avLst/>
                </a:prstGeom>
                <a:solidFill>
                  <a:sysClr val="window" lastClr="FFFFFF"/>
                </a:solidFill>
                <a:ln w="25400" cap="flat" cmpd="sng" algn="ctr">
                  <a:noFill/>
                  <a:prstDash val="solid"/>
                </a:ln>
                <a:effectLst>
                  <a:innerShdw dist="25400" dir="17040000">
                    <a:prstClr val="black">
                      <a:alpha val="28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grpSp>
        </p:grpSp>
      </p:grpSp>
      <p:sp>
        <p:nvSpPr>
          <p:cNvPr id="12" name="タイトル 11"/>
          <p:cNvSpPr>
            <a:spLocks noGrp="1"/>
          </p:cNvSpPr>
          <p:nvPr>
            <p:ph type="title"/>
          </p:nvPr>
        </p:nvSpPr>
        <p:spPr/>
        <p:txBody>
          <a:bodyPr vert="horz" wrap="square" lIns="91440" tIns="72000" rIns="91440" bIns="0" rtlCol="0" anchor="ctr">
            <a:noAutofit/>
          </a:bodyPr>
          <a:lstStyle/>
          <a:p>
            <a:pPr>
              <a:lnSpc>
                <a:spcPct val="80000"/>
              </a:lnSpc>
            </a:pPr>
            <a:r>
              <a:rPr lang="ja-JP" altLang="en-US" dirty="0">
                <a:latin typeface="HGP創英角ｺﾞｼｯｸUB" pitchFamily="50" charset="-128"/>
                <a:ea typeface="HGP創英角ｺﾞｼｯｸUB" pitchFamily="50" charset="-128"/>
                <a:cs typeface="Arial" pitchFamily="34" charset="0"/>
              </a:rPr>
              <a:t>「大病院」</a:t>
            </a:r>
            <a:br>
              <a:rPr lang="en-US" altLang="ja-JP" dirty="0">
                <a:latin typeface="HGP創英角ｺﾞｼｯｸUB" pitchFamily="50" charset="-128"/>
                <a:ea typeface="HGP創英角ｺﾞｼｯｸUB" pitchFamily="50" charset="-128"/>
                <a:cs typeface="Arial" pitchFamily="34" charset="0"/>
              </a:rPr>
            </a:br>
            <a:r>
              <a:rPr lang="ja-JP" altLang="en-US" dirty="0">
                <a:latin typeface="HGP創英角ｺﾞｼｯｸUB" pitchFamily="50" charset="-128"/>
                <a:ea typeface="HGP創英角ｺﾞｼｯｸUB" pitchFamily="50" charset="-128"/>
                <a:cs typeface="Arial" pitchFamily="34" charset="0"/>
              </a:rPr>
              <a:t>　　　 　　　　　酸素の逆送法</a:t>
            </a:r>
          </a:p>
        </p:txBody>
      </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41</a:t>
            </a:fld>
            <a:r>
              <a:rPr lang="en-US" altLang="ja-JP"/>
              <a:t> </a:t>
            </a:r>
            <a:endParaRPr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312519"/>
            <a:ext cx="7128792" cy="1028249"/>
          </a:xfrm>
        </p:spPr>
        <p:txBody>
          <a:bodyPr/>
          <a:lstStyle/>
          <a:p>
            <a:pPr>
              <a:lnSpc>
                <a:spcPct val="90000"/>
              </a:lnSpc>
            </a:pPr>
            <a:r>
              <a:rPr lang="ja-JP" altLang="en-US" dirty="0">
                <a:latin typeface="HGP創英角ｺﾞｼｯｸUB" pitchFamily="50" charset="-128"/>
                <a:ea typeface="HGP創英角ｺﾞｼｯｸUB" pitchFamily="50" charset="-128"/>
                <a:cs typeface="Arial" pitchFamily="34" charset="0"/>
              </a:rPr>
              <a:t>酸素途絶</a:t>
            </a:r>
            <a:r>
              <a:rPr lang="ja-JP" altLang="en-US" dirty="0">
                <a:solidFill>
                  <a:srgbClr val="4F81BD"/>
                </a:solidFill>
                <a:latin typeface="HGP創英角ｺﾞｼｯｸUB" pitchFamily="50" charset="-128"/>
                <a:ea typeface="HGP創英角ｺﾞｼｯｸUB" pitchFamily="50" charset="-128"/>
                <a:cs typeface="Arial" pitchFamily="34" charset="0"/>
              </a:rPr>
              <a:t>時の</a:t>
            </a:r>
            <a:r>
              <a:rPr lang="ja-JP" altLang="en-US" dirty="0">
                <a:latin typeface="HGP創英角ｺﾞｼｯｸUB" pitchFamily="50" charset="-128"/>
                <a:ea typeface="HGP創英角ｺﾞｼｯｸUB" pitchFamily="50" charset="-128"/>
                <a:cs typeface="Arial" pitchFamily="34" charset="0"/>
              </a:rPr>
              <a:t>供給システム</a:t>
            </a:r>
            <a:r>
              <a:rPr lang="ja-JP" altLang="en-US" sz="2800" dirty="0">
                <a:latin typeface="HGP創英角ｺﾞｼｯｸUB" pitchFamily="50" charset="-128"/>
                <a:ea typeface="HGP創英角ｺﾞｼｯｸUB" pitchFamily="50" charset="-128"/>
                <a:cs typeface="Arial" pitchFamily="34" charset="0"/>
              </a:rPr>
              <a:t> （逆送） </a:t>
            </a:r>
            <a:r>
              <a:rPr lang="ja-JP" altLang="en-US" dirty="0">
                <a:latin typeface="HGP創英角ｺﾞｼｯｸUB" pitchFamily="50" charset="-128"/>
                <a:ea typeface="HGP創英角ｺﾞｼｯｸUB" pitchFamily="50" charset="-128"/>
                <a:cs typeface="Arial" pitchFamily="34" charset="0"/>
              </a:rPr>
              <a:t>を安全に行うために</a:t>
            </a:r>
            <a:endParaRPr kumimoji="1" lang="ja-JP" altLang="en-US" dirty="0">
              <a:latin typeface="HGP創英角ｺﾞｼｯｸUB" pitchFamily="50" charset="-128"/>
              <a:ea typeface="HGP創英角ｺﾞｼｯｸUB" pitchFamily="50" charset="-128"/>
            </a:endParaRPr>
          </a:p>
        </p:txBody>
      </p:sp>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42</a:t>
            </a:fld>
            <a:r>
              <a:rPr lang="en-US" altLang="ja-JP"/>
              <a:t> </a:t>
            </a:r>
            <a:endParaRPr lang="ja-JP" altLang="en-US" dirty="0"/>
          </a:p>
        </p:txBody>
      </p:sp>
      <p:grpSp>
        <p:nvGrpSpPr>
          <p:cNvPr id="50" name="グループ化 49"/>
          <p:cNvGrpSpPr/>
          <p:nvPr/>
        </p:nvGrpSpPr>
        <p:grpSpPr>
          <a:xfrm>
            <a:off x="458122" y="1572367"/>
            <a:ext cx="8254338" cy="4412917"/>
            <a:chOff x="683568" y="1752387"/>
            <a:chExt cx="8254338" cy="4412917"/>
          </a:xfrm>
        </p:grpSpPr>
        <p:grpSp>
          <p:nvGrpSpPr>
            <p:cNvPr id="51" name="グループ化 50"/>
            <p:cNvGrpSpPr/>
            <p:nvPr/>
          </p:nvGrpSpPr>
          <p:grpSpPr>
            <a:xfrm>
              <a:off x="6408202" y="1988840"/>
              <a:ext cx="2529704" cy="3620277"/>
              <a:chOff x="6408202" y="2237474"/>
              <a:chExt cx="2529704" cy="3620277"/>
            </a:xfrm>
          </p:grpSpPr>
          <p:grpSp>
            <p:nvGrpSpPr>
              <p:cNvPr id="70" name="グループ化 69"/>
              <p:cNvGrpSpPr/>
              <p:nvPr/>
            </p:nvGrpSpPr>
            <p:grpSpPr>
              <a:xfrm>
                <a:off x="6408202" y="2780876"/>
                <a:ext cx="2512800" cy="1864800"/>
                <a:chOff x="6408202" y="2960946"/>
                <a:chExt cx="2512800" cy="1864800"/>
              </a:xfrm>
            </p:grpSpPr>
            <p:sp>
              <p:nvSpPr>
                <p:cNvPr id="79" name="Rectangle 12"/>
                <p:cNvSpPr>
                  <a:spLocks noChangeArrowheads="1"/>
                </p:cNvSpPr>
                <p:nvPr/>
              </p:nvSpPr>
              <p:spPr bwMode="auto">
                <a:xfrm>
                  <a:off x="6408202" y="2960946"/>
                  <a:ext cx="2512800" cy="18648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8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6444456" y="2997200"/>
                  <a:ext cx="2447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グループ化 70"/>
              <p:cNvGrpSpPr/>
              <p:nvPr/>
            </p:nvGrpSpPr>
            <p:grpSpPr>
              <a:xfrm>
                <a:off x="6522442" y="2237474"/>
                <a:ext cx="2334677" cy="679371"/>
                <a:chOff x="6522442" y="2237474"/>
                <a:chExt cx="2334677" cy="679371"/>
              </a:xfrm>
            </p:grpSpPr>
            <p:sp>
              <p:nvSpPr>
                <p:cNvPr id="77" name="テキスト ボックス 8"/>
                <p:cNvSpPr>
                  <a:spLocks noChangeArrowheads="1"/>
                </p:cNvSpPr>
                <p:nvPr/>
              </p:nvSpPr>
              <p:spPr bwMode="auto">
                <a:xfrm>
                  <a:off x="6522442" y="2237474"/>
                  <a:ext cx="2334677" cy="340519"/>
                </a:xfrm>
                <a:prstGeom prst="roundRect">
                  <a:avLst>
                    <a:gd name="adj" fmla="val 16667"/>
                  </a:avLst>
                </a:prstGeom>
                <a:solidFill>
                  <a:srgbClr val="FF6600"/>
                </a:solidFill>
                <a:ln w="38100" algn="ctr">
                  <a:noFill/>
                  <a:round/>
                  <a:headEnd/>
                  <a:tailEnd/>
                </a:ln>
              </p:spPr>
              <p:txBody>
                <a:bodyPr wrap="square" anchor="ctr">
                  <a:spAutoFit/>
                </a:bodyPr>
                <a:lstStyle/>
                <a:p>
                  <a:pPr algn="ctr"/>
                  <a:r>
                    <a:rPr lang="ja-JP" altLang="en-US" sz="1400" dirty="0">
                      <a:solidFill>
                        <a:schemeClr val="bg1"/>
                      </a:solidFill>
                      <a:ea typeface="HGS創英角ｺﾞｼｯｸUB" pitchFamily="50" charset="-128"/>
                    </a:rPr>
                    <a:t>一次側圧力（ボンベ圧）</a:t>
                  </a:r>
                </a:p>
              </p:txBody>
            </p:sp>
            <p:cxnSp>
              <p:nvCxnSpPr>
                <p:cNvPr id="78" name="直線矢印コネクタ 4"/>
                <p:cNvCxnSpPr>
                  <a:cxnSpLocks noChangeShapeType="1"/>
                </p:cNvCxnSpPr>
                <p:nvPr/>
              </p:nvCxnSpPr>
              <p:spPr bwMode="auto">
                <a:xfrm flipH="1">
                  <a:off x="7380288" y="2492896"/>
                  <a:ext cx="71437" cy="423949"/>
                </a:xfrm>
                <a:prstGeom prst="straightConnector1">
                  <a:avLst/>
                </a:prstGeom>
                <a:noFill/>
                <a:ln w="38100" algn="ctr">
                  <a:solidFill>
                    <a:srgbClr val="FF6600"/>
                  </a:solidFill>
                  <a:round/>
                  <a:headEnd/>
                  <a:tailEnd type="oval" w="med" len="med"/>
                </a:ln>
              </p:spPr>
            </p:cxnSp>
          </p:grpSp>
          <p:grpSp>
            <p:nvGrpSpPr>
              <p:cNvPr id="72" name="グループ化 71"/>
              <p:cNvGrpSpPr/>
              <p:nvPr/>
            </p:nvGrpSpPr>
            <p:grpSpPr>
              <a:xfrm>
                <a:off x="6444456" y="3663153"/>
                <a:ext cx="1224136" cy="1699335"/>
                <a:chOff x="6444456" y="3663153"/>
                <a:chExt cx="1224136" cy="1699335"/>
              </a:xfrm>
            </p:grpSpPr>
            <p:sp>
              <p:nvSpPr>
                <p:cNvPr id="75" name="テキスト ボックス 8"/>
                <p:cNvSpPr>
                  <a:spLocks noChangeArrowheads="1"/>
                </p:cNvSpPr>
                <p:nvPr/>
              </p:nvSpPr>
              <p:spPr bwMode="auto">
                <a:xfrm>
                  <a:off x="6444456" y="5021969"/>
                  <a:ext cx="1224136" cy="340519"/>
                </a:xfrm>
                <a:prstGeom prst="roundRect">
                  <a:avLst>
                    <a:gd name="adj" fmla="val 16667"/>
                  </a:avLst>
                </a:prstGeom>
                <a:solidFill>
                  <a:srgbClr val="FF6600"/>
                </a:solidFill>
                <a:ln w="38100" algn="ctr">
                  <a:noFill/>
                  <a:round/>
                  <a:headEnd/>
                  <a:tailEnd/>
                </a:ln>
              </p:spPr>
              <p:txBody>
                <a:bodyPr wrap="square" anchor="ctr">
                  <a:spAutoFit/>
                </a:bodyPr>
                <a:lstStyle/>
                <a:p>
                  <a:pPr algn="ctr"/>
                  <a:r>
                    <a:rPr lang="ja-JP" altLang="en-US" sz="1400" dirty="0">
                      <a:solidFill>
                        <a:schemeClr val="bg1"/>
                      </a:solidFill>
                      <a:ea typeface="HGS創英角ｺﾞｼｯｸUB" pitchFamily="50" charset="-128"/>
                    </a:rPr>
                    <a:t>二次側圧力</a:t>
                  </a:r>
                </a:p>
              </p:txBody>
            </p:sp>
            <p:cxnSp>
              <p:nvCxnSpPr>
                <p:cNvPr id="76" name="直線矢印コネクタ 4"/>
                <p:cNvCxnSpPr>
                  <a:cxnSpLocks noChangeShapeType="1"/>
                </p:cNvCxnSpPr>
                <p:nvPr/>
              </p:nvCxnSpPr>
              <p:spPr bwMode="auto">
                <a:xfrm flipV="1">
                  <a:off x="6840252" y="3663153"/>
                  <a:ext cx="0" cy="1358816"/>
                </a:xfrm>
                <a:prstGeom prst="straightConnector1">
                  <a:avLst/>
                </a:prstGeom>
                <a:noFill/>
                <a:ln w="38100" algn="ctr">
                  <a:solidFill>
                    <a:srgbClr val="FF6600"/>
                  </a:solidFill>
                  <a:round/>
                  <a:headEnd/>
                  <a:tailEnd type="oval" w="med" len="med"/>
                </a:ln>
              </p:spPr>
            </p:cxnSp>
          </p:grpSp>
          <p:sp>
            <p:nvSpPr>
              <p:cNvPr id="73" name="テキスト ボックス 8"/>
              <p:cNvSpPr>
                <a:spLocks noChangeArrowheads="1"/>
              </p:cNvSpPr>
              <p:nvPr/>
            </p:nvSpPr>
            <p:spPr bwMode="auto">
              <a:xfrm>
                <a:off x="7125340" y="5517232"/>
                <a:ext cx="1812566" cy="340519"/>
              </a:xfrm>
              <a:prstGeom prst="roundRect">
                <a:avLst>
                  <a:gd name="adj" fmla="val 16667"/>
                </a:avLst>
              </a:prstGeom>
              <a:solidFill>
                <a:srgbClr val="FF6600"/>
              </a:solidFill>
              <a:ln w="38100" algn="ctr">
                <a:noFill/>
                <a:round/>
                <a:headEnd/>
                <a:tailEnd/>
              </a:ln>
            </p:spPr>
            <p:txBody>
              <a:bodyPr wrap="square" anchor="ctr">
                <a:spAutoFit/>
              </a:bodyPr>
              <a:lstStyle/>
              <a:p>
                <a:pPr algn="ctr"/>
                <a:r>
                  <a:rPr lang="ja-JP" altLang="en-US" sz="1400" dirty="0">
                    <a:solidFill>
                      <a:schemeClr val="bg1"/>
                    </a:solidFill>
                    <a:ea typeface="HGS創英角ｺﾞｼｯｸUB" pitchFamily="50" charset="-128"/>
                  </a:rPr>
                  <a:t>圧力調整ハンドル</a:t>
                </a:r>
              </a:p>
            </p:txBody>
          </p:sp>
          <p:cxnSp>
            <p:nvCxnSpPr>
              <p:cNvPr id="74" name="直線矢印コネクタ 4"/>
              <p:cNvCxnSpPr>
                <a:cxnSpLocks noChangeShapeType="1"/>
                <a:stCxn id="73" idx="0"/>
              </p:cNvCxnSpPr>
              <p:nvPr/>
            </p:nvCxnSpPr>
            <p:spPr bwMode="auto">
              <a:xfrm flipH="1" flipV="1">
                <a:off x="7451725" y="3964440"/>
                <a:ext cx="579898" cy="1552792"/>
              </a:xfrm>
              <a:prstGeom prst="straightConnector1">
                <a:avLst/>
              </a:prstGeom>
              <a:noFill/>
              <a:ln w="38100" algn="ctr">
                <a:solidFill>
                  <a:srgbClr val="FF6600"/>
                </a:solidFill>
                <a:round/>
                <a:headEnd/>
                <a:tailEnd type="oval" w="med" len="med"/>
              </a:ln>
            </p:spPr>
          </p:cxnSp>
        </p:grpSp>
        <p:grpSp>
          <p:nvGrpSpPr>
            <p:cNvPr id="52" name="グループ化 51"/>
            <p:cNvGrpSpPr/>
            <p:nvPr/>
          </p:nvGrpSpPr>
          <p:grpSpPr>
            <a:xfrm>
              <a:off x="683568" y="1752387"/>
              <a:ext cx="5544000" cy="2124237"/>
              <a:chOff x="1619672" y="1448778"/>
              <a:chExt cx="5544000" cy="2124237"/>
            </a:xfrm>
          </p:grpSpPr>
          <p:grpSp>
            <p:nvGrpSpPr>
              <p:cNvPr id="62" name="グループ化 61"/>
              <p:cNvGrpSpPr/>
              <p:nvPr/>
            </p:nvGrpSpPr>
            <p:grpSpPr>
              <a:xfrm>
                <a:off x="1619672" y="1448778"/>
                <a:ext cx="5544000" cy="2124237"/>
                <a:chOff x="1619672" y="1448778"/>
                <a:chExt cx="5544000" cy="2124237"/>
              </a:xfrm>
            </p:grpSpPr>
            <p:sp>
              <p:nvSpPr>
                <p:cNvPr id="67" name="角丸四角形 66"/>
                <p:cNvSpPr/>
                <p:nvPr/>
              </p:nvSpPr>
              <p:spPr>
                <a:xfrm>
                  <a:off x="1619672" y="1448778"/>
                  <a:ext cx="5544000" cy="2124237"/>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68" name="角丸四角形 67"/>
                <p:cNvSpPr/>
                <p:nvPr/>
              </p:nvSpPr>
              <p:spPr>
                <a:xfrm>
                  <a:off x="1679678" y="1501117"/>
                  <a:ext cx="5400000" cy="1980000"/>
                </a:xfrm>
                <a:prstGeom prst="roundRect">
                  <a:avLst>
                    <a:gd name="adj" fmla="val 4423"/>
                  </a:avLst>
                </a:prstGeom>
                <a:solidFill>
                  <a:srgbClr val="EBEBFF"/>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69" name="テキスト ボックス 68"/>
                <p:cNvSpPr txBox="1"/>
                <p:nvPr/>
              </p:nvSpPr>
              <p:spPr>
                <a:xfrm>
                  <a:off x="2600015" y="1591402"/>
                  <a:ext cx="4479663" cy="1785104"/>
                </a:xfrm>
                <a:prstGeom prst="rect">
                  <a:avLst/>
                </a:prstGeom>
                <a:noFill/>
              </p:spPr>
              <p:txBody>
                <a:bodyPr wrap="square" rIns="72000" rtlCol="0">
                  <a:spAutoFit/>
                </a:bodyPr>
                <a:lstStyle/>
                <a:p>
                  <a:pPr marL="285750" indent="-285750" eaLnBrk="1" hangingPunct="1">
                    <a:spcBef>
                      <a:spcPts val="1200"/>
                    </a:spcBef>
                    <a:buFont typeface="Wingdings" pitchFamily="2" charset="2"/>
                    <a:buChar char="l"/>
                  </a:pPr>
                  <a:r>
                    <a:rPr lang="ja-JP" altLang="en-US" dirty="0">
                      <a:latin typeface="HGP創英角ｺﾞｼｯｸUB" pitchFamily="50" charset="-128"/>
                      <a:ea typeface="HGP創英角ｺﾞｼｯｸUB" pitchFamily="50" charset="-128"/>
                    </a:rPr>
                    <a:t>酸素ボンベ、スパナ、ホース、圧力調整器は一緒に保管しておく</a:t>
                  </a:r>
                </a:p>
                <a:p>
                  <a:pPr marL="285750" indent="-285750" eaLnBrk="1" hangingPunct="1">
                    <a:spcBef>
                      <a:spcPts val="1200"/>
                    </a:spcBef>
                    <a:buFont typeface="Wingdings" pitchFamily="2" charset="2"/>
                    <a:buChar char="l"/>
                  </a:pPr>
                  <a:r>
                    <a:rPr lang="ja-JP" altLang="en-US" dirty="0">
                      <a:latin typeface="HGP創英角ｺﾞｼｯｸUB" pitchFamily="50" charset="-128"/>
                      <a:ea typeface="HGP創英角ｺﾞｼｯｸUB" pitchFamily="50" charset="-128"/>
                    </a:rPr>
                    <a:t>シャットオフバルブの供給領域を確認しておく</a:t>
                  </a:r>
                </a:p>
                <a:p>
                  <a:pPr marL="285750" indent="-285750" eaLnBrk="1" hangingPunct="1">
                    <a:spcBef>
                      <a:spcPts val="1200"/>
                    </a:spcBef>
                    <a:buFont typeface="Wingdings" pitchFamily="2" charset="2"/>
                    <a:buChar char="l"/>
                  </a:pPr>
                  <a:r>
                    <a:rPr lang="ja-JP" altLang="en-US" dirty="0">
                      <a:latin typeface="HGP創英角ｺﾞｼｯｸUB" pitchFamily="50" charset="-128"/>
                      <a:ea typeface="HGP創英角ｺﾞｼｯｸUB" pitchFamily="50" charset="-128"/>
                    </a:rPr>
                    <a:t>接続手順、交換手順を確認し、訓練を行う</a:t>
                  </a:r>
                </a:p>
              </p:txBody>
            </p:sp>
          </p:grpSp>
          <p:grpSp>
            <p:nvGrpSpPr>
              <p:cNvPr id="63" name="グループ化 62"/>
              <p:cNvGrpSpPr/>
              <p:nvPr/>
            </p:nvGrpSpPr>
            <p:grpSpPr>
              <a:xfrm>
                <a:off x="1795327" y="1628800"/>
                <a:ext cx="676482" cy="676482"/>
                <a:chOff x="3373227" y="5255264"/>
                <a:chExt cx="961350" cy="961350"/>
              </a:xfrm>
            </p:grpSpPr>
            <p:sp>
              <p:nvSpPr>
                <p:cNvPr id="64" name="円/楕円 63"/>
                <p:cNvSpPr/>
                <p:nvPr/>
              </p:nvSpPr>
              <p:spPr>
                <a:xfrm flipH="1">
                  <a:off x="3373227" y="5255264"/>
                  <a:ext cx="961350" cy="961350"/>
                </a:xfrm>
                <a:prstGeom prst="ellipse">
                  <a:avLst/>
                </a:prstGeom>
                <a:pattFill prst="solidDmnd">
                  <a:fgClr>
                    <a:srgbClr val="833EBC"/>
                  </a:fgClr>
                  <a:bgClr>
                    <a:srgbClr val="7030A0"/>
                  </a:bgClr>
                </a:pattFill>
                <a:ln>
                  <a:noFill/>
                </a:ln>
                <a:effectLst>
                  <a:outerShdw blurRad="508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テキスト ボックス 64"/>
                <p:cNvSpPr txBox="1"/>
                <p:nvPr/>
              </p:nvSpPr>
              <p:spPr>
                <a:xfrm flipH="1">
                  <a:off x="3467550" y="5475899"/>
                  <a:ext cx="772709" cy="437383"/>
                </a:xfrm>
                <a:prstGeom prst="rect">
                  <a:avLst/>
                </a:prstGeom>
                <a:noFill/>
              </p:spPr>
              <p:txBody>
                <a:bodyPr wrap="none" rtlCol="0">
                  <a:spAutoFit/>
                </a:bodyPr>
                <a:lstStyle/>
                <a:p>
                  <a:pPr marL="360363" indent="-360363" algn="ctr"/>
                  <a:r>
                    <a:rPr lang="ja-JP" altLang="en-US" sz="1400" dirty="0">
                      <a:solidFill>
                        <a:schemeClr val="bg1"/>
                      </a:solidFill>
                      <a:latin typeface="HGP創英角ｺﾞｼｯｸUB" pitchFamily="50" charset="-128"/>
                      <a:ea typeface="HGP創英角ｺﾞｼｯｸUB" pitchFamily="50" charset="-128"/>
                    </a:rPr>
                    <a:t>平時</a:t>
                  </a:r>
                </a:p>
              </p:txBody>
            </p:sp>
            <p:sp>
              <p:nvSpPr>
                <p:cNvPr id="66" name="円/楕円 65"/>
                <p:cNvSpPr/>
                <p:nvPr/>
              </p:nvSpPr>
              <p:spPr>
                <a:xfrm flipH="1">
                  <a:off x="3791572" y="5278507"/>
                  <a:ext cx="124660" cy="125906"/>
                </a:xfrm>
                <a:prstGeom prst="ellipse">
                  <a:avLst/>
                </a:prstGeom>
                <a:solidFill>
                  <a:schemeClr val="bg1"/>
                </a:solidFill>
                <a:ln>
                  <a:noFill/>
                </a:ln>
                <a:effectLst>
                  <a:innerShdw dist="25400" dir="1704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3" name="グループ化 52"/>
            <p:cNvGrpSpPr/>
            <p:nvPr/>
          </p:nvGrpSpPr>
          <p:grpSpPr>
            <a:xfrm>
              <a:off x="683568" y="4041067"/>
              <a:ext cx="5544000" cy="2124237"/>
              <a:chOff x="1619672" y="1448778"/>
              <a:chExt cx="5544000" cy="2124237"/>
            </a:xfrm>
          </p:grpSpPr>
          <p:grpSp>
            <p:nvGrpSpPr>
              <p:cNvPr id="54" name="グループ化 53"/>
              <p:cNvGrpSpPr/>
              <p:nvPr/>
            </p:nvGrpSpPr>
            <p:grpSpPr>
              <a:xfrm>
                <a:off x="1619672" y="1448778"/>
                <a:ext cx="5544000" cy="2124237"/>
                <a:chOff x="1619672" y="1448778"/>
                <a:chExt cx="5544000" cy="2124237"/>
              </a:xfrm>
            </p:grpSpPr>
            <p:sp>
              <p:nvSpPr>
                <p:cNvPr id="59" name="角丸四角形 58"/>
                <p:cNvSpPr/>
                <p:nvPr/>
              </p:nvSpPr>
              <p:spPr>
                <a:xfrm>
                  <a:off x="1619672" y="1448778"/>
                  <a:ext cx="5544000" cy="2124237"/>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60" name="角丸四角形 59"/>
                <p:cNvSpPr/>
                <p:nvPr/>
              </p:nvSpPr>
              <p:spPr>
                <a:xfrm>
                  <a:off x="1679678" y="1501117"/>
                  <a:ext cx="5400000" cy="1980000"/>
                </a:xfrm>
                <a:prstGeom prst="roundRect">
                  <a:avLst>
                    <a:gd name="adj" fmla="val 4423"/>
                  </a:avLst>
                </a:prstGeom>
                <a:solidFill>
                  <a:srgbClr val="EBEBFF"/>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61" name="テキスト ボックス 60"/>
                <p:cNvSpPr txBox="1"/>
                <p:nvPr/>
              </p:nvSpPr>
              <p:spPr>
                <a:xfrm>
                  <a:off x="2600015" y="1591402"/>
                  <a:ext cx="4321667" cy="1723549"/>
                </a:xfrm>
                <a:prstGeom prst="rect">
                  <a:avLst/>
                </a:prstGeom>
                <a:noFill/>
              </p:spPr>
              <p:txBody>
                <a:bodyPr wrap="square" rIns="72000" rtlCol="0">
                  <a:spAutoFit/>
                </a:bodyPr>
                <a:lstStyle/>
                <a:p>
                  <a:pPr marL="285750" indent="-285750" eaLnBrk="1" hangingPunct="1">
                    <a:spcBef>
                      <a:spcPts val="1200"/>
                    </a:spcBef>
                    <a:buFont typeface="Wingdings" pitchFamily="2" charset="2"/>
                    <a:buChar char="l"/>
                  </a:pPr>
                  <a:r>
                    <a:rPr lang="ja-JP" altLang="en-US" dirty="0">
                      <a:latin typeface="HGP創英角ｺﾞｼｯｸUB" pitchFamily="50" charset="-128"/>
                      <a:ea typeface="HGP創英角ｺﾞｼｯｸUB" pitchFamily="50" charset="-128"/>
                    </a:rPr>
                    <a:t>常時圧力を監視する</a:t>
                  </a:r>
                  <a:br>
                    <a:rPr lang="ja-JP" altLang="en-US" dirty="0">
                      <a:latin typeface="HGP創英角ｺﾞｼｯｸUB" pitchFamily="50" charset="-128"/>
                      <a:ea typeface="HGP創英角ｺﾞｼｯｸUB" pitchFamily="50" charset="-128"/>
                    </a:rPr>
                  </a:br>
                  <a:r>
                    <a:rPr lang="ja-JP" altLang="en-US" sz="1200" dirty="0">
                      <a:latin typeface="Arial" pitchFamily="34" charset="0"/>
                      <a:ea typeface="HGP創英角ｺﾞｼｯｸUB" pitchFamily="50" charset="-128"/>
                    </a:rPr>
                    <a:t>二次側圧力は</a:t>
                  </a:r>
                  <a:r>
                    <a:rPr lang="en-US" altLang="ja-JP" sz="1200" b="1" dirty="0">
                      <a:latin typeface="Arial" pitchFamily="34" charset="0"/>
                      <a:ea typeface="HGP創英角ｺﾞｼｯｸUB" pitchFamily="50" charset="-128"/>
                    </a:rPr>
                    <a:t>0.4MPa</a:t>
                  </a:r>
                  <a:r>
                    <a:rPr lang="ja-JP" altLang="en-US" sz="1200" dirty="0">
                      <a:latin typeface="Arial" pitchFamily="34" charset="0"/>
                      <a:ea typeface="HGP創英角ｺﾞｼｯｸUB" pitchFamily="50" charset="-128"/>
                    </a:rPr>
                    <a:t>になるように圧力調整ハンドルで調整</a:t>
                  </a:r>
                  <a:br>
                    <a:rPr lang="ja-JP" altLang="en-US" sz="1200" dirty="0">
                      <a:latin typeface="Arial" pitchFamily="34" charset="0"/>
                      <a:ea typeface="HGP創英角ｺﾞｼｯｸUB" pitchFamily="50" charset="-128"/>
                    </a:rPr>
                  </a:br>
                  <a:r>
                    <a:rPr lang="ja-JP" altLang="en-US" sz="1200" dirty="0">
                      <a:latin typeface="Arial" pitchFamily="34" charset="0"/>
                      <a:ea typeface="HGP創英角ｺﾞｼｯｸUB" pitchFamily="50" charset="-128"/>
                    </a:rPr>
                    <a:t>一次側圧力 （ボンベ圧） が</a:t>
                  </a:r>
                  <a:r>
                    <a:rPr lang="en-US" altLang="ja-JP" sz="1200" b="1" dirty="0">
                      <a:latin typeface="Arial" pitchFamily="34" charset="0"/>
                      <a:ea typeface="HGP創英角ｺﾞｼｯｸUB" pitchFamily="50" charset="-128"/>
                    </a:rPr>
                    <a:t>2MPa</a:t>
                  </a:r>
                  <a:r>
                    <a:rPr lang="ja-JP" altLang="en-US" sz="1200" dirty="0">
                      <a:latin typeface="Arial" pitchFamily="34" charset="0"/>
                      <a:ea typeface="HGP創英角ｺﾞｼｯｸUB" pitchFamily="50" charset="-128"/>
                    </a:rPr>
                    <a:t>以下になったらボンベ交換</a:t>
                  </a:r>
                </a:p>
                <a:p>
                  <a:pPr marL="285750" indent="-285750" eaLnBrk="1" hangingPunct="1">
                    <a:spcBef>
                      <a:spcPts val="1200"/>
                    </a:spcBef>
                    <a:buFont typeface="Wingdings" pitchFamily="2" charset="2"/>
                    <a:buChar char="l"/>
                  </a:pPr>
                  <a:r>
                    <a:rPr lang="ja-JP" altLang="en-US" dirty="0">
                      <a:latin typeface="HGP創英角ｺﾞｼｯｸUB" pitchFamily="50" charset="-128"/>
                      <a:ea typeface="HGP創英角ｺﾞｼｯｸUB" pitchFamily="50" charset="-128"/>
                    </a:rPr>
                    <a:t>ボンベ交換時に酸素遮断しないために、</a:t>
                  </a:r>
                  <a:r>
                    <a:rPr lang="en-US" altLang="ja-JP" b="1" dirty="0">
                      <a:latin typeface="Arial" pitchFamily="34" charset="0"/>
                      <a:ea typeface="HGP創英角ｺﾞｼｯｸUB" pitchFamily="50" charset="-128"/>
                    </a:rPr>
                    <a:t>2</a:t>
                  </a:r>
                  <a:r>
                    <a:rPr lang="ja-JP" altLang="en-US" dirty="0">
                      <a:latin typeface="HGP創英角ｺﾞｼｯｸUB" pitchFamily="50" charset="-128"/>
                      <a:ea typeface="HGP創英角ｺﾞｼｯｸUB" pitchFamily="50" charset="-128"/>
                    </a:rPr>
                    <a:t>本以上の酸素ボンベを</a:t>
                  </a:r>
                  <a:r>
                    <a:rPr lang="en-US" altLang="ja-JP" b="1" dirty="0">
                      <a:latin typeface="Arial" pitchFamily="34" charset="0"/>
                      <a:ea typeface="HGP創英角ｺﾞｼｯｸUB" pitchFamily="50" charset="-128"/>
                    </a:rPr>
                    <a:t>2</a:t>
                  </a:r>
                  <a:r>
                    <a:rPr lang="ja-JP" altLang="en-US" dirty="0">
                      <a:latin typeface="HGP創英角ｺﾞｼｯｸUB" pitchFamily="50" charset="-128"/>
                      <a:ea typeface="HGP創英角ｺﾞｼｯｸUB" pitchFamily="50" charset="-128"/>
                    </a:rPr>
                    <a:t>ヶ所以上で　　接続しておく</a:t>
                  </a:r>
                </a:p>
              </p:txBody>
            </p:sp>
          </p:grpSp>
          <p:grpSp>
            <p:nvGrpSpPr>
              <p:cNvPr id="55" name="グループ化 54"/>
              <p:cNvGrpSpPr/>
              <p:nvPr/>
            </p:nvGrpSpPr>
            <p:grpSpPr>
              <a:xfrm>
                <a:off x="1771932" y="1628800"/>
                <a:ext cx="723275" cy="676482"/>
                <a:chOff x="3339980" y="5255264"/>
                <a:chExt cx="1027848" cy="961350"/>
              </a:xfrm>
            </p:grpSpPr>
            <p:sp>
              <p:nvSpPr>
                <p:cNvPr id="56" name="円/楕円 55"/>
                <p:cNvSpPr/>
                <p:nvPr/>
              </p:nvSpPr>
              <p:spPr>
                <a:xfrm flipH="1">
                  <a:off x="3373227" y="5255264"/>
                  <a:ext cx="961350" cy="961350"/>
                </a:xfrm>
                <a:prstGeom prst="ellipse">
                  <a:avLst/>
                </a:prstGeom>
                <a:pattFill prst="solidDmnd">
                  <a:fgClr>
                    <a:srgbClr val="833EBC"/>
                  </a:fgClr>
                  <a:bgClr>
                    <a:srgbClr val="7030A0"/>
                  </a:bgClr>
                </a:pattFill>
                <a:ln>
                  <a:noFill/>
                </a:ln>
                <a:effectLst>
                  <a:outerShdw blurRad="508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テキスト ボックス 56"/>
                <p:cNvSpPr txBox="1"/>
                <p:nvPr/>
              </p:nvSpPr>
              <p:spPr>
                <a:xfrm flipH="1">
                  <a:off x="3339980" y="5475899"/>
                  <a:ext cx="1027848" cy="437383"/>
                </a:xfrm>
                <a:prstGeom prst="rect">
                  <a:avLst/>
                </a:prstGeom>
                <a:noFill/>
              </p:spPr>
              <p:txBody>
                <a:bodyPr wrap="none" rtlCol="0">
                  <a:spAutoFit/>
                </a:bodyPr>
                <a:lstStyle/>
                <a:p>
                  <a:pPr marL="360363" indent="-360363" algn="ctr"/>
                  <a:r>
                    <a:rPr lang="ja-JP" altLang="en-US" sz="1400" dirty="0">
                      <a:solidFill>
                        <a:schemeClr val="bg1"/>
                      </a:solidFill>
                      <a:latin typeface="HGP創英角ｺﾞｼｯｸUB" pitchFamily="50" charset="-128"/>
                      <a:ea typeface="HGP創英角ｺﾞｼｯｸUB" pitchFamily="50" charset="-128"/>
                    </a:rPr>
                    <a:t>逆送時</a:t>
                  </a:r>
                </a:p>
              </p:txBody>
            </p:sp>
            <p:sp>
              <p:nvSpPr>
                <p:cNvPr id="58" name="円/楕円 57"/>
                <p:cNvSpPr/>
                <p:nvPr/>
              </p:nvSpPr>
              <p:spPr>
                <a:xfrm flipH="1">
                  <a:off x="3791572" y="5278507"/>
                  <a:ext cx="124660" cy="125906"/>
                </a:xfrm>
                <a:prstGeom prst="ellipse">
                  <a:avLst/>
                </a:prstGeom>
                <a:solidFill>
                  <a:schemeClr val="bg1"/>
                </a:solidFill>
                <a:ln>
                  <a:noFill/>
                </a:ln>
                <a:effectLst>
                  <a:innerShdw dist="25400" dir="1704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Tree>
    <p:extLst>
      <p:ext uri="{BB962C8B-B14F-4D97-AF65-F5344CB8AC3E}">
        <p14:creationId xmlns:p14="http://schemas.microsoft.com/office/powerpoint/2010/main" val="2794410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43</a:t>
            </a:fld>
            <a:r>
              <a:rPr lang="en-US" altLang="ja-JP"/>
              <a:t> </a:t>
            </a:r>
            <a:endParaRPr lang="ja-JP" altLang="en-US" dirty="0"/>
          </a:p>
        </p:txBody>
      </p:sp>
      <p:grpSp>
        <p:nvGrpSpPr>
          <p:cNvPr id="19" name="グループ化 18"/>
          <p:cNvGrpSpPr/>
          <p:nvPr/>
        </p:nvGrpSpPr>
        <p:grpSpPr>
          <a:xfrm>
            <a:off x="1259632" y="3192209"/>
            <a:ext cx="6601360" cy="2973095"/>
            <a:chOff x="1320525" y="3091374"/>
            <a:chExt cx="6601360" cy="2973095"/>
          </a:xfrm>
        </p:grpSpPr>
        <p:grpSp>
          <p:nvGrpSpPr>
            <p:cNvPr id="32" name="グループ化 31"/>
            <p:cNvGrpSpPr/>
            <p:nvPr/>
          </p:nvGrpSpPr>
          <p:grpSpPr>
            <a:xfrm>
              <a:off x="1320525" y="3091374"/>
              <a:ext cx="2811600" cy="2888358"/>
              <a:chOff x="1320525" y="3091374"/>
              <a:chExt cx="2811600" cy="2888358"/>
            </a:xfrm>
          </p:grpSpPr>
          <p:grpSp>
            <p:nvGrpSpPr>
              <p:cNvPr id="38" name="グループ化 37"/>
              <p:cNvGrpSpPr/>
              <p:nvPr/>
            </p:nvGrpSpPr>
            <p:grpSpPr>
              <a:xfrm>
                <a:off x="1320525" y="3091374"/>
                <a:ext cx="2811600" cy="1483200"/>
                <a:chOff x="1320525" y="3091374"/>
                <a:chExt cx="2811600" cy="1483200"/>
              </a:xfrm>
            </p:grpSpPr>
            <p:sp>
              <p:nvSpPr>
                <p:cNvPr id="40" name="Rectangle 12"/>
                <p:cNvSpPr>
                  <a:spLocks noChangeArrowheads="1"/>
                </p:cNvSpPr>
                <p:nvPr/>
              </p:nvSpPr>
              <p:spPr bwMode="auto">
                <a:xfrm>
                  <a:off x="1320525" y="3091374"/>
                  <a:ext cx="2811600" cy="1483200"/>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4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2973" y="3143362"/>
                  <a:ext cx="272097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テキスト ボックス 3"/>
              <p:cNvSpPr txBox="1">
                <a:spLocks noChangeArrowheads="1"/>
              </p:cNvSpPr>
              <p:nvPr/>
            </p:nvSpPr>
            <p:spPr bwMode="auto">
              <a:xfrm>
                <a:off x="1411151" y="4594737"/>
                <a:ext cx="269279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en-US" altLang="ja-JP" sz="2000" b="1" dirty="0">
                    <a:solidFill>
                      <a:srgbClr val="FF0000"/>
                    </a:solidFill>
                    <a:latin typeface="Arial" pitchFamily="34" charset="0"/>
                    <a:ea typeface="HGP創英角ｺﾞｼｯｸUB" pitchFamily="50" charset="-128"/>
                  </a:rPr>
                  <a:t>Oxy-support</a:t>
                </a:r>
                <a:r>
                  <a:rPr lang="en-US" altLang="ja-JP" sz="1000" b="1" baseline="30000" dirty="0">
                    <a:solidFill>
                      <a:srgbClr val="FF0000"/>
                    </a:solidFill>
                    <a:latin typeface="Arial" pitchFamily="34" charset="0"/>
                    <a:ea typeface="HGP創英角ｺﾞｼｯｸUB" pitchFamily="50" charset="-128"/>
                  </a:rPr>
                  <a:t> </a:t>
                </a:r>
                <a:r>
                  <a:rPr lang="en-US" altLang="ja-JP" sz="2000" b="1" baseline="30000" dirty="0">
                    <a:solidFill>
                      <a:srgbClr val="FF0000"/>
                    </a:solidFill>
                    <a:latin typeface="Arial" pitchFamily="34" charset="0"/>
                    <a:ea typeface="HGP創英角ｺﾞｼｯｸUB" pitchFamily="50" charset="-128"/>
                  </a:rPr>
                  <a:t>®</a:t>
                </a:r>
              </a:p>
              <a:p>
                <a:pPr eaLnBrk="1" hangingPunct="1"/>
                <a:r>
                  <a:rPr lang="en-US" altLang="ja-JP" sz="1600" b="1" dirty="0">
                    <a:latin typeface="Arial" pitchFamily="34" charset="0"/>
                    <a:ea typeface="HGP創英角ｺﾞｼｯｸUB" pitchFamily="50" charset="-128"/>
                  </a:rPr>
                  <a:t>1</a:t>
                </a:r>
                <a:r>
                  <a:rPr lang="ja-JP" altLang="en-US" sz="1600" dirty="0">
                    <a:latin typeface="Arial" pitchFamily="34" charset="0"/>
                    <a:ea typeface="HGP創英角ｺﾞｼｯｸUB" pitchFamily="50" charset="-128"/>
                  </a:rPr>
                  <a:t>台に</a:t>
                </a:r>
                <a:r>
                  <a:rPr lang="en-US" altLang="ja-JP" sz="1600" b="1" dirty="0">
                    <a:latin typeface="Arial" pitchFamily="34" charset="0"/>
                    <a:ea typeface="HGP創英角ｺﾞｼｯｸUB" pitchFamily="50" charset="-128"/>
                  </a:rPr>
                  <a:t>5</a:t>
                </a:r>
                <a:r>
                  <a:rPr lang="ja-JP" altLang="en-US" sz="1600" dirty="0">
                    <a:latin typeface="Arial" pitchFamily="34" charset="0"/>
                    <a:ea typeface="HGP創英角ｺﾞｼｯｸUB" pitchFamily="50" charset="-128"/>
                  </a:rPr>
                  <a:t>ヶ所の酸素取り出し口がついていて、</a:t>
                </a:r>
                <a:r>
                  <a:rPr lang="en-US" altLang="ja-JP" sz="1600" b="1" dirty="0">
                    <a:latin typeface="Arial" pitchFamily="34" charset="0"/>
                    <a:ea typeface="HGP創英角ｺﾞｼｯｸUB" pitchFamily="50" charset="-128"/>
                  </a:rPr>
                  <a:t>2</a:t>
                </a:r>
                <a:r>
                  <a:rPr lang="ja-JP" altLang="en-US" sz="1600" dirty="0">
                    <a:latin typeface="Arial" pitchFamily="34" charset="0"/>
                    <a:ea typeface="HGP創英角ｺﾞｼｯｸUB" pitchFamily="50" charset="-128"/>
                  </a:rPr>
                  <a:t>台接続すると最大</a:t>
                </a:r>
                <a:r>
                  <a:rPr lang="en-US" altLang="ja-JP" sz="1600" b="1" dirty="0">
                    <a:latin typeface="Arial" pitchFamily="34" charset="0"/>
                    <a:ea typeface="HGP創英角ｺﾞｼｯｸUB" pitchFamily="50" charset="-128"/>
                  </a:rPr>
                  <a:t>9</a:t>
                </a:r>
                <a:r>
                  <a:rPr lang="ja-JP" altLang="en-US" sz="1600" dirty="0">
                    <a:latin typeface="Arial" pitchFamily="34" charset="0"/>
                    <a:ea typeface="HGP創英角ｺﾞｼｯｸUB" pitchFamily="50" charset="-128"/>
                  </a:rPr>
                  <a:t>個のアウトレットを使用可能</a:t>
                </a:r>
              </a:p>
            </p:txBody>
          </p:sp>
        </p:grpSp>
        <p:grpSp>
          <p:nvGrpSpPr>
            <p:cNvPr id="33" name="グループ化 32"/>
            <p:cNvGrpSpPr/>
            <p:nvPr/>
          </p:nvGrpSpPr>
          <p:grpSpPr>
            <a:xfrm>
              <a:off x="5009442" y="3091374"/>
              <a:ext cx="2912443" cy="2973095"/>
              <a:chOff x="5009442" y="3091374"/>
              <a:chExt cx="2912443" cy="2973095"/>
            </a:xfrm>
          </p:grpSpPr>
          <p:grpSp>
            <p:nvGrpSpPr>
              <p:cNvPr id="34" name="グループ化 33"/>
              <p:cNvGrpSpPr/>
              <p:nvPr/>
            </p:nvGrpSpPr>
            <p:grpSpPr>
              <a:xfrm>
                <a:off x="5148064" y="3091374"/>
                <a:ext cx="2635200" cy="2326764"/>
                <a:chOff x="5148064" y="3091374"/>
                <a:chExt cx="2635200" cy="2326764"/>
              </a:xfrm>
            </p:grpSpPr>
            <p:sp>
              <p:nvSpPr>
                <p:cNvPr id="36" name="Rectangle 12"/>
                <p:cNvSpPr>
                  <a:spLocks noChangeArrowheads="1"/>
                </p:cNvSpPr>
                <p:nvPr/>
              </p:nvSpPr>
              <p:spPr bwMode="auto">
                <a:xfrm>
                  <a:off x="5148064" y="3091374"/>
                  <a:ext cx="2635200" cy="2326764"/>
                </a:xfrm>
                <a:prstGeom prst="rect">
                  <a:avLst/>
                </a:prstGeom>
                <a:solidFill>
                  <a:schemeClr val="bg1"/>
                </a:solidFill>
                <a:ln w="12700">
                  <a:solidFill>
                    <a:srgbClr val="969696"/>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p>
              </p:txBody>
            </p:sp>
            <p:pic>
              <p:nvPicPr>
                <p:cNvPr id="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950" y="3143362"/>
                  <a:ext cx="256063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テキスト ボックス 5"/>
              <p:cNvSpPr txBox="1">
                <a:spLocks noChangeArrowheads="1"/>
              </p:cNvSpPr>
              <p:nvPr/>
            </p:nvSpPr>
            <p:spPr bwMode="auto">
              <a:xfrm>
                <a:off x="5009442" y="5418138"/>
                <a:ext cx="291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2000" dirty="0">
                    <a:solidFill>
                      <a:srgbClr val="FF0000"/>
                    </a:solidFill>
                    <a:latin typeface="Arial" pitchFamily="34" charset="0"/>
                    <a:ea typeface="HGP創英角ｺﾞｼｯｸUB" pitchFamily="50" charset="-128"/>
                  </a:rPr>
                  <a:t>マルチレータ</a:t>
                </a:r>
                <a:r>
                  <a:rPr lang="en-US" altLang="ja-JP" sz="2000" b="1" baseline="30000" dirty="0">
                    <a:solidFill>
                      <a:srgbClr val="FF0000"/>
                    </a:solidFill>
                    <a:latin typeface="Arial" pitchFamily="34" charset="0"/>
                    <a:ea typeface="HGP創英角ｺﾞｼｯｸUB" pitchFamily="50" charset="-128"/>
                  </a:rPr>
                  <a:t>®</a:t>
                </a:r>
              </a:p>
              <a:p>
                <a:pPr algn="ctr" eaLnBrk="1" hangingPunct="1"/>
                <a:r>
                  <a:rPr lang="ja-JP" altLang="en-US" sz="1600" dirty="0">
                    <a:latin typeface="Arial" pitchFamily="34" charset="0"/>
                    <a:ea typeface="HGP創英角ｺﾞｼｯｸUB" pitchFamily="50" charset="-128"/>
                  </a:rPr>
                  <a:t>１台で</a:t>
                </a:r>
                <a:r>
                  <a:rPr lang="en-US" altLang="ja-JP" sz="1600" b="1" dirty="0">
                    <a:latin typeface="Arial" pitchFamily="34" charset="0"/>
                    <a:ea typeface="HGP創英角ｺﾞｼｯｸUB" pitchFamily="50" charset="-128"/>
                  </a:rPr>
                  <a:t>8</a:t>
                </a:r>
                <a:r>
                  <a:rPr lang="ja-JP" altLang="en-US" sz="1600" dirty="0">
                    <a:latin typeface="Arial" pitchFamily="34" charset="0"/>
                    <a:ea typeface="HGP創英角ｺﾞｼｯｸUB" pitchFamily="50" charset="-128"/>
                  </a:rPr>
                  <a:t>人に酸素投与が可能</a:t>
                </a:r>
                <a:endParaRPr lang="en-US" altLang="ja-JP" sz="1600" dirty="0">
                  <a:latin typeface="Arial" pitchFamily="34" charset="0"/>
                  <a:ea typeface="HGP創英角ｺﾞｼｯｸUB" pitchFamily="50" charset="-128"/>
                </a:endParaRPr>
              </a:p>
            </p:txBody>
          </p:sp>
        </p:grpSp>
      </p:grpSp>
      <p:grpSp>
        <p:nvGrpSpPr>
          <p:cNvPr id="20" name="グループ化 19"/>
          <p:cNvGrpSpPr/>
          <p:nvPr/>
        </p:nvGrpSpPr>
        <p:grpSpPr>
          <a:xfrm>
            <a:off x="1272260" y="1448779"/>
            <a:ext cx="6450111" cy="1656000"/>
            <a:chOff x="1547664" y="1448779"/>
            <a:chExt cx="6450111" cy="1656000"/>
          </a:xfrm>
        </p:grpSpPr>
        <p:grpSp>
          <p:nvGrpSpPr>
            <p:cNvPr id="21" name="グループ化 20"/>
            <p:cNvGrpSpPr/>
            <p:nvPr/>
          </p:nvGrpSpPr>
          <p:grpSpPr>
            <a:xfrm>
              <a:off x="1547664" y="1448779"/>
              <a:ext cx="6450111" cy="1656000"/>
              <a:chOff x="1547664" y="1448779"/>
              <a:chExt cx="6450111" cy="1656000"/>
            </a:xfrm>
          </p:grpSpPr>
          <p:sp>
            <p:nvSpPr>
              <p:cNvPr id="29" name="角丸四角形 28"/>
              <p:cNvSpPr/>
              <p:nvPr/>
            </p:nvSpPr>
            <p:spPr>
              <a:xfrm>
                <a:off x="1547664" y="1448779"/>
                <a:ext cx="6450111" cy="1656000"/>
              </a:xfrm>
              <a:prstGeom prst="roundRect">
                <a:avLst>
                  <a:gd name="adj" fmla="val 3132"/>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30" name="角丸四角形 29"/>
              <p:cNvSpPr/>
              <p:nvPr/>
            </p:nvSpPr>
            <p:spPr>
              <a:xfrm>
                <a:off x="1641183" y="1501119"/>
                <a:ext cx="6273806" cy="1549976"/>
              </a:xfrm>
              <a:prstGeom prst="roundRect">
                <a:avLst>
                  <a:gd name="adj" fmla="val 4423"/>
                </a:avLst>
              </a:prstGeom>
              <a:solidFill>
                <a:srgbClr val="D9F5FF"/>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31" name="テキスト ボックス 30"/>
              <p:cNvSpPr txBox="1"/>
              <p:nvPr/>
            </p:nvSpPr>
            <p:spPr>
              <a:xfrm>
                <a:off x="2600015" y="1591402"/>
                <a:ext cx="5248349" cy="1323439"/>
              </a:xfrm>
              <a:prstGeom prst="rect">
                <a:avLst/>
              </a:prstGeom>
              <a:noFill/>
            </p:spPr>
            <p:txBody>
              <a:bodyPr wrap="square" rtlCol="0">
                <a:spAutoFit/>
              </a:bodyPr>
              <a:lstStyle/>
              <a:p>
                <a:pPr algn="just" eaLnBrk="1" hangingPunct="1"/>
                <a:r>
                  <a:rPr lang="ja-JP" altLang="en-US" sz="1600" dirty="0">
                    <a:latin typeface="HGP創英角ｺﾞｼｯｸUB" pitchFamily="50" charset="-128"/>
                    <a:ea typeface="HGP創英角ｺﾞｼｯｸUB" pitchFamily="50" charset="-128"/>
                  </a:rPr>
                  <a:t>酸素アウトレットのない場所で酸素投与を行うために、　　　集団災害用酸素吸入器を準備することが望ましい。</a:t>
                </a:r>
              </a:p>
              <a:p>
                <a:pPr algn="just" eaLnBrk="1" hangingPunct="1"/>
                <a:r>
                  <a:rPr lang="ja-JP" altLang="en-US" sz="1600" dirty="0">
                    <a:latin typeface="HGP創英角ｺﾞｼｯｸUB" pitchFamily="50" charset="-128"/>
                    <a:ea typeface="HGP創英角ｺﾞｼｯｸUB" pitchFamily="50" charset="-128"/>
                  </a:rPr>
                  <a:t>自施設の酸素アウトレットに接続できるアダプタプラグのついた酸素ホースと一緒に保管すると、一つのアウトレットから多くの患者に酸素供給が可能になる。</a:t>
                </a:r>
              </a:p>
            </p:txBody>
          </p:sp>
        </p:grpSp>
        <p:grpSp>
          <p:nvGrpSpPr>
            <p:cNvPr id="25" name="グループ化 24"/>
            <p:cNvGrpSpPr/>
            <p:nvPr/>
          </p:nvGrpSpPr>
          <p:grpSpPr>
            <a:xfrm>
              <a:off x="1795327" y="1628800"/>
              <a:ext cx="676482" cy="676482"/>
              <a:chOff x="3373227" y="5255264"/>
              <a:chExt cx="961350" cy="961350"/>
            </a:xfrm>
          </p:grpSpPr>
          <p:sp>
            <p:nvSpPr>
              <p:cNvPr id="26" name="円/楕円 25"/>
              <p:cNvSpPr/>
              <p:nvPr/>
            </p:nvSpPr>
            <p:spPr>
              <a:xfrm flipH="1">
                <a:off x="3373227" y="5255264"/>
                <a:ext cx="961350" cy="961350"/>
              </a:xfrm>
              <a:prstGeom prst="ellipse">
                <a:avLst/>
              </a:prstGeom>
              <a:pattFill prst="solidDmnd">
                <a:fgClr>
                  <a:srgbClr val="009BD2"/>
                </a:fgClr>
                <a:bgClr>
                  <a:srgbClr val="00B9FA"/>
                </a:bgClr>
              </a:pattFill>
              <a:ln>
                <a:noFill/>
              </a:ln>
              <a:effectLst>
                <a:outerShdw blurRad="508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flipH="1">
                <a:off x="3505089" y="5475899"/>
                <a:ext cx="69762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kern="0" dirty="0">
                    <a:solidFill>
                      <a:sysClr val="window" lastClr="FFFFFF"/>
                    </a:solidFill>
                    <a:latin typeface="Arial" pitchFamily="34" charset="0"/>
                    <a:ea typeface="ＭＳ Ｐゴシック" pitchFamily="50" charset="-128"/>
                    <a:cs typeface="Arial" pitchFamily="34" charset="0"/>
                  </a:rPr>
                  <a:t>Point</a:t>
                </a:r>
              </a:p>
            </p:txBody>
          </p:sp>
          <p:sp>
            <p:nvSpPr>
              <p:cNvPr id="28" name="円/楕円 27"/>
              <p:cNvSpPr/>
              <p:nvPr/>
            </p:nvSpPr>
            <p:spPr>
              <a:xfrm flipH="1">
                <a:off x="3791572" y="5278507"/>
                <a:ext cx="124660" cy="125906"/>
              </a:xfrm>
              <a:prstGeom prst="ellipse">
                <a:avLst/>
              </a:prstGeom>
              <a:solidFill>
                <a:schemeClr val="bg1"/>
              </a:solidFill>
              <a:ln>
                <a:noFill/>
              </a:ln>
              <a:effectLst>
                <a:innerShdw dist="25400" dir="17040000">
                  <a:prstClr val="black">
                    <a:alpha val="2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2" name="タイトル 1"/>
          <p:cNvSpPr txBox="1">
            <a:spLocks/>
          </p:cNvSpPr>
          <p:nvPr/>
        </p:nvSpPr>
        <p:spPr>
          <a:xfrm>
            <a:off x="468313" y="333376"/>
            <a:ext cx="8027988" cy="676800"/>
          </a:xfrm>
          <a:prstGeom prst="rect">
            <a:avLst/>
          </a:prstGeom>
        </p:spPr>
        <p:txBody>
          <a:bodyPr vert="horz" wrap="none" lIns="91440" tIns="0" rIns="91440" bIns="45720" rtlCol="0" anchor="ctr">
            <a:noAutofit/>
          </a:bodyPr>
          <a:lstStyle>
            <a:defPPr>
              <a:defRPr lang="ja-JP"/>
            </a:defPPr>
            <a:lvl1pPr marL="90488" defTabSz="914400" eaLnBrk="1" latinLnBrk="0" hangingPunct="1">
              <a:buNone/>
              <a:defRPr sz="3600" b="0">
                <a:solidFill>
                  <a:srgbClr val="1F497D"/>
                </a:solidFill>
                <a:latin typeface="HGS創英角ｺﾞｼｯｸUB" pitchFamily="50" charset="-128"/>
                <a:ea typeface="HGS創英角ｺﾞｼｯｸUB" pitchFamily="50" charset="-128"/>
                <a:cs typeface="+mj-cs"/>
              </a:defRPr>
            </a:lvl1pPr>
          </a:lstStyle>
          <a:p>
            <a:r>
              <a:rPr lang="zh-TW" altLang="en-US" dirty="0"/>
              <a:t>⑧ 集団災害用酸素吸入器</a:t>
            </a:r>
            <a:endParaRPr lang="ja-JP" altLang="en-US" dirty="0"/>
          </a:p>
        </p:txBody>
      </p:sp>
    </p:spTree>
    <p:extLst>
      <p:ext uri="{BB962C8B-B14F-4D97-AF65-F5344CB8AC3E}">
        <p14:creationId xmlns:p14="http://schemas.microsoft.com/office/powerpoint/2010/main" val="77232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44</a:t>
            </a:fld>
            <a:r>
              <a:rPr lang="en-US" altLang="ja-JP"/>
              <a:t> </a:t>
            </a:r>
            <a:endParaRPr lang="ja-JP" altLang="en-US" dirty="0"/>
          </a:p>
        </p:txBody>
      </p:sp>
      <p:sp>
        <p:nvSpPr>
          <p:cNvPr id="54" name="正方形/長方形 53"/>
          <p:cNvSpPr/>
          <p:nvPr/>
        </p:nvSpPr>
        <p:spPr>
          <a:xfrm>
            <a:off x="647564" y="1628800"/>
            <a:ext cx="5436604"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6" name="テキスト ボックス 1"/>
          <p:cNvSpPr txBox="1">
            <a:spLocks noChangeArrowheads="1"/>
          </p:cNvSpPr>
          <p:nvPr/>
        </p:nvSpPr>
        <p:spPr bwMode="auto">
          <a:xfrm>
            <a:off x="1043608" y="2171182"/>
            <a:ext cx="7194300" cy="9848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ts val="1200"/>
              </a:spcBef>
            </a:pPr>
            <a:r>
              <a:rPr lang="ja-JP" altLang="en-US" sz="2400" dirty="0">
                <a:latin typeface="HGPｺﾞｼｯｸE" pitchFamily="50" charset="-128"/>
                <a:ea typeface="HGPｺﾞｼｯｸE" pitchFamily="50" charset="-128"/>
              </a:rPr>
              <a:t>医療ガス安全・管理委員会委員、</a:t>
            </a:r>
          </a:p>
          <a:p>
            <a:pPr eaLnBrk="1" hangingPunct="1">
              <a:spcBef>
                <a:spcPts val="1200"/>
              </a:spcBef>
            </a:pPr>
            <a:r>
              <a:rPr lang="ja-JP" altLang="en-US" sz="2400" dirty="0">
                <a:latin typeface="HGPｺﾞｼｯｸE" pitchFamily="50" charset="-128"/>
                <a:ea typeface="HGPｺﾞｼｯｸE" pitchFamily="50" charset="-128"/>
              </a:rPr>
              <a:t>供給区域の責任者 （医長、師長、不在時は代理）</a:t>
            </a:r>
          </a:p>
        </p:txBody>
      </p:sp>
      <p:sp>
        <p:nvSpPr>
          <p:cNvPr id="48" name="Text Box 203"/>
          <p:cNvSpPr txBox="1">
            <a:spLocks noChangeArrowheads="1"/>
          </p:cNvSpPr>
          <p:nvPr/>
        </p:nvSpPr>
        <p:spPr bwMode="auto">
          <a:xfrm>
            <a:off x="647564" y="1635187"/>
            <a:ext cx="5544616" cy="461665"/>
          </a:xfrm>
          <a:prstGeom prst="rect">
            <a:avLst/>
          </a:prstGeom>
          <a:noFill/>
          <a:ln w="9525">
            <a:noFill/>
            <a:miter lim="800000"/>
            <a:headEnd/>
            <a:tailEnd/>
          </a:ln>
        </p:spPr>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シャットオフバルブ閉鎖操作実施者</a:t>
            </a:r>
          </a:p>
        </p:txBody>
      </p:sp>
      <p:sp>
        <p:nvSpPr>
          <p:cNvPr id="20" name="タイトル 1"/>
          <p:cNvSpPr txBox="1">
            <a:spLocks/>
          </p:cNvSpPr>
          <p:nvPr/>
        </p:nvSpPr>
        <p:spPr>
          <a:xfrm>
            <a:off x="468313" y="334112"/>
            <a:ext cx="8027988" cy="676800"/>
          </a:xfrm>
          <a:prstGeom prst="rect">
            <a:avLst/>
          </a:prstGeom>
        </p:spPr>
        <p:txBody>
          <a:bodyPr vert="horz" wrap="none" lIns="91440" tIns="45720" rIns="91440" bIns="45720" rtlCol="0" anchor="ctr">
            <a:noAutofit/>
          </a:bodyPr>
          <a:lstStyle>
            <a:defPPr>
              <a:defRPr lang="ja-JP"/>
            </a:defPPr>
            <a:lvl1pPr marL="90488" defTabSz="914400" eaLnBrk="1" latinLnBrk="0" hangingPunct="1">
              <a:buNone/>
              <a:defRPr sz="2800" b="0">
                <a:solidFill>
                  <a:srgbClr val="1F497D"/>
                </a:solidFill>
                <a:latin typeface="HGPｺﾞｼｯｸE" pitchFamily="50" charset="-128"/>
                <a:ea typeface="HGPｺﾞｼｯｸE" pitchFamily="50" charset="-128"/>
                <a:cs typeface="+mj-cs"/>
              </a:defRPr>
            </a:lvl1pPr>
          </a:lstStyle>
          <a:p>
            <a:r>
              <a:rPr lang="ja-JP" altLang="en-US" sz="3600" dirty="0">
                <a:latin typeface="HGP創英角ｺﾞｼｯｸUB" pitchFamily="50" charset="-128"/>
                <a:ea typeface="HGP創英角ｺﾞｼｯｸUB" pitchFamily="50" charset="-128"/>
              </a:rPr>
              <a:t>⑨ 緊急時シャットオフバルブの閉鎖、開放</a:t>
            </a:r>
          </a:p>
        </p:txBody>
      </p:sp>
      <p:grpSp>
        <p:nvGrpSpPr>
          <p:cNvPr id="7" name="グループ化 6"/>
          <p:cNvGrpSpPr/>
          <p:nvPr/>
        </p:nvGrpSpPr>
        <p:grpSpPr>
          <a:xfrm>
            <a:off x="647564" y="3690484"/>
            <a:ext cx="8028892" cy="2321244"/>
            <a:chOff x="647564" y="3690484"/>
            <a:chExt cx="8028892" cy="2321244"/>
          </a:xfrm>
        </p:grpSpPr>
        <p:sp>
          <p:nvSpPr>
            <p:cNvPr id="56" name="正方形/長方形 55"/>
            <p:cNvSpPr/>
            <p:nvPr/>
          </p:nvSpPr>
          <p:spPr>
            <a:xfrm>
              <a:off x="647564" y="3690484"/>
              <a:ext cx="6480720"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2" name="テキスト ボックス 51"/>
            <p:cNvSpPr txBox="1"/>
            <p:nvPr/>
          </p:nvSpPr>
          <p:spPr>
            <a:xfrm>
              <a:off x="1104202" y="4263479"/>
              <a:ext cx="4122568" cy="461665"/>
            </a:xfrm>
            <a:prstGeom prst="rect">
              <a:avLst/>
            </a:prstGeom>
            <a:noFill/>
          </p:spPr>
          <p:txBody>
            <a:bodyPr wrap="square" rtlCol="0">
              <a:spAutoFit/>
            </a:bodyPr>
            <a:lstStyle/>
            <a:p>
              <a:pPr eaLnBrk="1" hangingPunct="1">
                <a:spcBef>
                  <a:spcPts val="1200"/>
                </a:spcBef>
              </a:pPr>
              <a:r>
                <a:rPr lang="ja-JP" altLang="en-US" sz="2400" dirty="0">
                  <a:latin typeface="HGPｺﾞｼｯｸE" pitchFamily="50" charset="-128"/>
                  <a:ea typeface="HGPｺﾞｼｯｸE" pitchFamily="50" charset="-128"/>
                </a:rPr>
                <a:t>区域において、</a:t>
              </a:r>
            </a:p>
          </p:txBody>
        </p:sp>
        <p:sp>
          <p:nvSpPr>
            <p:cNvPr id="49" name="Text Box 203"/>
            <p:cNvSpPr txBox="1">
              <a:spLocks noChangeArrowheads="1"/>
            </p:cNvSpPr>
            <p:nvPr/>
          </p:nvSpPr>
          <p:spPr bwMode="auto">
            <a:xfrm>
              <a:off x="647564" y="3717032"/>
              <a:ext cx="6480720" cy="461665"/>
            </a:xfrm>
            <a:prstGeom prst="rect">
              <a:avLst/>
            </a:prstGeom>
            <a:noFill/>
            <a:ln w="9525">
              <a:noFill/>
              <a:miter lim="800000"/>
              <a:headEnd/>
              <a:tailEnd/>
            </a:ln>
          </p:spPr>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シャットオフバルブ閉鎖が必要な状況とは</a:t>
              </a:r>
            </a:p>
          </p:txBody>
        </p:sp>
        <p:grpSp>
          <p:nvGrpSpPr>
            <p:cNvPr id="3" name="グループ化 2"/>
            <p:cNvGrpSpPr/>
            <p:nvPr/>
          </p:nvGrpSpPr>
          <p:grpSpPr>
            <a:xfrm>
              <a:off x="1230127" y="4836848"/>
              <a:ext cx="7446329" cy="500364"/>
              <a:chOff x="791580" y="4986732"/>
              <a:chExt cx="7446329" cy="500364"/>
            </a:xfrm>
          </p:grpSpPr>
          <p:sp>
            <p:nvSpPr>
              <p:cNvPr id="29" name="角丸四角形 28"/>
              <p:cNvSpPr/>
              <p:nvPr/>
            </p:nvSpPr>
            <p:spPr bwMode="auto">
              <a:xfrm>
                <a:off x="791580" y="4986732"/>
                <a:ext cx="7446329" cy="500364"/>
              </a:xfrm>
              <a:prstGeom prst="roundRect">
                <a:avLst>
                  <a:gd name="adj" fmla="val 18821"/>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30" name="正方形/長方形 29"/>
              <p:cNvSpPr/>
              <p:nvPr/>
            </p:nvSpPr>
            <p:spPr bwMode="auto">
              <a:xfrm>
                <a:off x="899620" y="509369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sp>
            <p:nvSpPr>
              <p:cNvPr id="31" name="テキスト プレースホルダー 2"/>
              <p:cNvSpPr txBox="1">
                <a:spLocks/>
              </p:cNvSpPr>
              <p:nvPr/>
            </p:nvSpPr>
            <p:spPr bwMode="auto">
              <a:xfrm>
                <a:off x="1223629" y="5015816"/>
                <a:ext cx="7014280" cy="3934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ts val="1200"/>
                  </a:spcBef>
                  <a:buNone/>
                </a:pPr>
                <a:r>
                  <a:rPr lang="ja-JP" altLang="en-US" sz="2200" dirty="0">
                    <a:solidFill>
                      <a:prstClr val="black"/>
                    </a:solidFill>
                    <a:latin typeface="HGPｺﾞｼｯｸE" pitchFamily="50" charset="-128"/>
                    <a:ea typeface="HGPｺﾞｼｯｸE" pitchFamily="50" charset="-128"/>
                  </a:rPr>
                  <a:t>医療ガス配管やアウトレットからガスが噴出している場合</a:t>
                </a:r>
              </a:p>
            </p:txBody>
          </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74" y="5125162"/>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1230127" y="5511364"/>
              <a:ext cx="7446328" cy="500364"/>
              <a:chOff x="791580" y="5628936"/>
              <a:chExt cx="7446328" cy="500364"/>
            </a:xfrm>
          </p:grpSpPr>
          <p:sp>
            <p:nvSpPr>
              <p:cNvPr id="35" name="角丸四角形 34"/>
              <p:cNvSpPr/>
              <p:nvPr/>
            </p:nvSpPr>
            <p:spPr bwMode="auto">
              <a:xfrm>
                <a:off x="791580" y="5628936"/>
                <a:ext cx="7446328" cy="500364"/>
              </a:xfrm>
              <a:prstGeom prst="roundRect">
                <a:avLst>
                  <a:gd name="adj" fmla="val 18821"/>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36" name="正方形/長方形 35"/>
              <p:cNvSpPr/>
              <p:nvPr/>
            </p:nvSpPr>
            <p:spPr bwMode="auto">
              <a:xfrm>
                <a:off x="899620" y="5735896"/>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sp>
            <p:nvSpPr>
              <p:cNvPr id="37" name="テキスト プレースホルダー 2"/>
              <p:cNvSpPr txBox="1">
                <a:spLocks/>
              </p:cNvSpPr>
              <p:nvPr/>
            </p:nvSpPr>
            <p:spPr bwMode="auto">
              <a:xfrm>
                <a:off x="1223628" y="5663888"/>
                <a:ext cx="6768372" cy="3934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ts val="1200"/>
                  </a:spcBef>
                  <a:buNone/>
                </a:pPr>
                <a:r>
                  <a:rPr lang="ja-JP" altLang="en-US" sz="2200" dirty="0">
                    <a:solidFill>
                      <a:prstClr val="black"/>
                    </a:solidFill>
                    <a:latin typeface="HGPｺﾞｼｯｸE" pitchFamily="50" charset="-128"/>
                    <a:ea typeface="HGPｺﾞｼｯｸE" pitchFamily="50" charset="-128"/>
                  </a:rPr>
                  <a:t>火災発生、または類焼の危険がある場合</a:t>
                </a:r>
              </a:p>
            </p:txBody>
          </p:sp>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74" y="5789424"/>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990607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4"/>
          </p:nvPr>
        </p:nvSpPr>
        <p:spPr/>
        <p:txBody>
          <a:bodyPr/>
          <a:lstStyle/>
          <a:p>
            <a:r>
              <a:rPr lang="en-US" altLang="ja-JP"/>
              <a:t> </a:t>
            </a:r>
            <a:fld id="{90E175E1-062F-4F25-BA66-D77C2BA6B6E9}" type="slidenum">
              <a:rPr lang="ja-JP" altLang="en-US" smtClean="0"/>
              <a:pPr/>
              <a:t>45</a:t>
            </a:fld>
            <a:r>
              <a:rPr lang="en-US" altLang="ja-JP"/>
              <a:t> </a:t>
            </a:r>
            <a:endParaRPr lang="ja-JP" altLang="en-US" dirty="0"/>
          </a:p>
        </p:txBody>
      </p:sp>
      <p:grpSp>
        <p:nvGrpSpPr>
          <p:cNvPr id="3" name="グループ化 2"/>
          <p:cNvGrpSpPr/>
          <p:nvPr/>
        </p:nvGrpSpPr>
        <p:grpSpPr>
          <a:xfrm>
            <a:off x="809582" y="1196752"/>
            <a:ext cx="7398822" cy="4716524"/>
            <a:chOff x="809582" y="1232756"/>
            <a:chExt cx="7398822" cy="4716524"/>
          </a:xfrm>
        </p:grpSpPr>
        <p:sp>
          <p:nvSpPr>
            <p:cNvPr id="4" name="テキスト プレースホルダー 2"/>
            <p:cNvSpPr txBox="1">
              <a:spLocks/>
            </p:cNvSpPr>
            <p:nvPr/>
          </p:nvSpPr>
          <p:spPr bwMode="auto">
            <a:xfrm>
              <a:off x="809582" y="1232756"/>
              <a:ext cx="7110790" cy="1158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Aft>
                  <a:spcPts val="0"/>
                </a:spcAft>
                <a:buFont typeface="Arial" charset="0"/>
                <a:buNone/>
              </a:pPr>
              <a:r>
                <a:rPr lang="ja-JP" altLang="ja-JP" sz="2800" dirty="0">
                  <a:latin typeface="HGPｺﾞｼｯｸE" pitchFamily="50" charset="-128"/>
                  <a:ea typeface="HGPｺﾞｼｯｸE" pitchFamily="50" charset="-128"/>
                </a:rPr>
                <a:t>瞬時を争う緊急時</a:t>
              </a:r>
              <a:r>
                <a:rPr lang="ja-JP" altLang="en-US" sz="2800" dirty="0">
                  <a:latin typeface="HGPｺﾞｼｯｸE" pitchFamily="50" charset="-128"/>
                  <a:ea typeface="HGPｺﾞｼｯｸE" pitchFamily="50" charset="-128"/>
                </a:rPr>
                <a:t>に</a:t>
              </a:r>
              <a:r>
                <a:rPr lang="ja-JP" altLang="ja-JP" sz="2800" dirty="0">
                  <a:latin typeface="HGPｺﾞｼｯｸE" pitchFamily="50" charset="-128"/>
                  <a:ea typeface="HGPｺﾞｼｯｸE" pitchFamily="50" charset="-128"/>
                </a:rPr>
                <a:t>は</a:t>
              </a:r>
              <a:r>
                <a:rPr lang="ja-JP" altLang="en-US" sz="2800" dirty="0">
                  <a:latin typeface="HGPｺﾞｼｯｸE" pitchFamily="50" charset="-128"/>
                  <a:ea typeface="HGPｺﾞｼｯｸE" pitchFamily="50" charset="-128"/>
                </a:rPr>
                <a:t>、</a:t>
              </a:r>
              <a:endParaRPr lang="en-US" altLang="ja-JP" sz="2800" dirty="0">
                <a:latin typeface="HGPｺﾞｼｯｸE" pitchFamily="50" charset="-128"/>
                <a:ea typeface="HGPｺﾞｼｯｸE" pitchFamily="50" charset="-128"/>
              </a:endParaRPr>
            </a:p>
            <a:p>
              <a:pPr marL="0" indent="0" eaLnBrk="1" hangingPunct="1">
                <a:spcBef>
                  <a:spcPts val="0"/>
                </a:spcBef>
                <a:spcAft>
                  <a:spcPts val="600"/>
                </a:spcAft>
                <a:buFont typeface="Arial" charset="0"/>
                <a:buNone/>
              </a:pPr>
              <a:r>
                <a:rPr lang="ja-JP" altLang="ja-JP" sz="2800" dirty="0">
                  <a:latin typeface="HGPｺﾞｼｯｸE" pitchFamily="50" charset="-128"/>
                  <a:ea typeface="HGPｺﾞｼｯｸE" pitchFamily="50" charset="-128"/>
                </a:rPr>
                <a:t>下記</a:t>
              </a:r>
              <a:r>
                <a:rPr lang="ja-JP" altLang="en-US" sz="2800" dirty="0">
                  <a:latin typeface="HGPｺﾞｼｯｸE" pitchFamily="50" charset="-128"/>
                  <a:ea typeface="HGPｺﾞｼｯｸE" pitchFamily="50" charset="-128"/>
                </a:rPr>
                <a:t>の</a:t>
              </a:r>
              <a:r>
                <a:rPr lang="ja-JP" altLang="ja-JP" sz="2800" dirty="0">
                  <a:latin typeface="HGPｺﾞｼｯｸE" pitchFamily="50" charset="-128"/>
                  <a:ea typeface="HGPｺﾞｼｯｸE" pitchFamily="50" charset="-128"/>
                </a:rPr>
                <a:t>手順でシャットオフバルブを閉鎖する</a:t>
              </a:r>
              <a:r>
                <a:rPr lang="ja-JP" altLang="en-US" sz="2800" dirty="0">
                  <a:latin typeface="HGPｺﾞｼｯｸE" pitchFamily="50" charset="-128"/>
                  <a:ea typeface="HGPｺﾞｼｯｸE" pitchFamily="50" charset="-128"/>
                </a:rPr>
                <a:t>。</a:t>
              </a:r>
            </a:p>
          </p:txBody>
        </p:sp>
        <p:grpSp>
          <p:nvGrpSpPr>
            <p:cNvPr id="9" name="グループ化 8"/>
            <p:cNvGrpSpPr/>
            <p:nvPr/>
          </p:nvGrpSpPr>
          <p:grpSpPr>
            <a:xfrm>
              <a:off x="1749034" y="2392375"/>
              <a:ext cx="6459370" cy="3556905"/>
              <a:chOff x="2015764" y="2752415"/>
              <a:chExt cx="6459370" cy="3556905"/>
            </a:xfrm>
          </p:grpSpPr>
          <p:sp>
            <p:nvSpPr>
              <p:cNvPr id="16" name="テキスト プレースホルダー 2"/>
              <p:cNvSpPr txBox="1">
                <a:spLocks/>
              </p:cNvSpPr>
              <p:nvPr/>
            </p:nvSpPr>
            <p:spPr bwMode="auto">
              <a:xfrm>
                <a:off x="2570479" y="2752415"/>
                <a:ext cx="5904655" cy="3556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1" indent="0" eaLnBrk="1" hangingPunct="1">
                  <a:spcBef>
                    <a:spcPts val="1100"/>
                  </a:spcBef>
                  <a:buNone/>
                </a:pPr>
                <a:r>
                  <a:rPr lang="ja-JP" altLang="ja-JP" dirty="0">
                    <a:solidFill>
                      <a:srgbClr val="63B5BA"/>
                    </a:solidFill>
                    <a:latin typeface="Arial" pitchFamily="34" charset="0"/>
                  </a:rPr>
                  <a:t>発見の連絡</a:t>
                </a:r>
                <a:r>
                  <a:rPr lang="en-US" altLang="ja-JP" dirty="0">
                    <a:solidFill>
                      <a:srgbClr val="63B5BA"/>
                    </a:solidFill>
                    <a:latin typeface="Arial" pitchFamily="34" charset="0"/>
                  </a:rPr>
                  <a:t> </a:t>
                </a:r>
                <a:r>
                  <a:rPr lang="ja-JP" altLang="en-US" sz="2000" dirty="0">
                    <a:latin typeface="Arial" pitchFamily="34" charset="0"/>
                  </a:rPr>
                  <a:t>（発見者、責任者）</a:t>
                </a:r>
                <a:endParaRPr lang="en-US" altLang="ja-JP" sz="2000" dirty="0">
                  <a:latin typeface="Arial" pitchFamily="34" charset="0"/>
                </a:endParaRPr>
              </a:p>
              <a:p>
                <a:pPr marL="0" lvl="1" indent="0" eaLnBrk="1" hangingPunct="1">
                  <a:spcBef>
                    <a:spcPts val="1100"/>
                  </a:spcBef>
                  <a:buNone/>
                </a:pPr>
                <a:r>
                  <a:rPr lang="ja-JP" altLang="ja-JP" dirty="0">
                    <a:solidFill>
                      <a:srgbClr val="63B5BA"/>
                    </a:solidFill>
                    <a:latin typeface="Arial" pitchFamily="34" charset="0"/>
                  </a:rPr>
                  <a:t>全員への周知</a:t>
                </a:r>
                <a:r>
                  <a:rPr lang="en-US" altLang="ja-JP" dirty="0">
                    <a:solidFill>
                      <a:srgbClr val="63B5BA"/>
                    </a:solidFill>
                    <a:latin typeface="Arial" pitchFamily="34" charset="0"/>
                  </a:rPr>
                  <a:t> </a:t>
                </a:r>
                <a:r>
                  <a:rPr lang="ja-JP" altLang="ja-JP" sz="2000" dirty="0">
                    <a:latin typeface="Arial" pitchFamily="34" charset="0"/>
                  </a:rPr>
                  <a:t>（リスクマネジャー）</a:t>
                </a:r>
                <a:endParaRPr lang="en-US" altLang="ja-JP" sz="2000" dirty="0">
                  <a:latin typeface="Arial" pitchFamily="34" charset="0"/>
                </a:endParaRPr>
              </a:p>
              <a:p>
                <a:pPr marL="0" lvl="1" indent="0" eaLnBrk="1" hangingPunct="1">
                  <a:spcBef>
                    <a:spcPts val="1100"/>
                  </a:spcBef>
                  <a:buNone/>
                </a:pPr>
                <a:r>
                  <a:rPr lang="ja-JP" altLang="ja-JP" dirty="0">
                    <a:solidFill>
                      <a:srgbClr val="63B5BA"/>
                    </a:solidFill>
                    <a:latin typeface="Arial" pitchFamily="34" charset="0"/>
                  </a:rPr>
                  <a:t>安全の確認</a:t>
                </a:r>
                <a:r>
                  <a:rPr lang="en-US" altLang="ja-JP" dirty="0">
                    <a:solidFill>
                      <a:srgbClr val="63B5BA"/>
                    </a:solidFill>
                    <a:latin typeface="Arial" pitchFamily="34" charset="0"/>
                  </a:rPr>
                  <a:t> </a:t>
                </a:r>
                <a:r>
                  <a:rPr lang="ja-JP" altLang="ja-JP" sz="2000" dirty="0">
                    <a:latin typeface="Arial" pitchFamily="34" charset="0"/>
                  </a:rPr>
                  <a:t>（責任者</a:t>
                </a:r>
                <a:r>
                  <a:rPr lang="ja-JP" altLang="en-US" sz="2000" dirty="0">
                    <a:latin typeface="Arial" pitchFamily="34" charset="0"/>
                  </a:rPr>
                  <a:t>）</a:t>
                </a:r>
                <a:endParaRPr lang="en-US" altLang="ja-JP" sz="2000" dirty="0">
                  <a:latin typeface="Arial" pitchFamily="34" charset="0"/>
                </a:endParaRPr>
              </a:p>
              <a:p>
                <a:pPr marL="0" lvl="1" indent="0" eaLnBrk="1" hangingPunct="1">
                  <a:spcBef>
                    <a:spcPts val="1100"/>
                  </a:spcBef>
                  <a:buNone/>
                </a:pPr>
                <a:r>
                  <a:rPr lang="ja-JP" altLang="ja-JP" dirty="0">
                    <a:solidFill>
                      <a:srgbClr val="63B5BA"/>
                    </a:solidFill>
                    <a:latin typeface="Arial" pitchFamily="34" charset="0"/>
                  </a:rPr>
                  <a:t>閉鎖の宣言</a:t>
                </a:r>
                <a:r>
                  <a:rPr lang="en-US" altLang="ja-JP" dirty="0">
                    <a:solidFill>
                      <a:srgbClr val="63B5BA"/>
                    </a:solidFill>
                    <a:latin typeface="Arial" pitchFamily="34" charset="0"/>
                  </a:rPr>
                  <a:t> </a:t>
                </a:r>
                <a:r>
                  <a:rPr lang="ja-JP" altLang="ja-JP" sz="2000" dirty="0">
                    <a:latin typeface="Arial" pitchFamily="34" charset="0"/>
                  </a:rPr>
                  <a:t>（責任者）</a:t>
                </a:r>
                <a:endParaRPr lang="en-US" altLang="ja-JP" sz="2000" dirty="0">
                  <a:latin typeface="Arial" pitchFamily="34" charset="0"/>
                </a:endParaRPr>
              </a:p>
              <a:p>
                <a:pPr marL="0" lvl="1" indent="0" eaLnBrk="1" hangingPunct="1">
                  <a:spcBef>
                    <a:spcPts val="1100"/>
                  </a:spcBef>
                  <a:buNone/>
                </a:pPr>
                <a:r>
                  <a:rPr lang="ja-JP" altLang="ja-JP" dirty="0">
                    <a:solidFill>
                      <a:srgbClr val="63B5BA"/>
                    </a:solidFill>
                    <a:latin typeface="Arial" pitchFamily="34" charset="0"/>
                  </a:rPr>
                  <a:t>安全の確認</a:t>
                </a:r>
                <a:r>
                  <a:rPr lang="en-US" altLang="ja-JP" dirty="0">
                    <a:solidFill>
                      <a:srgbClr val="63B5BA"/>
                    </a:solidFill>
                    <a:latin typeface="Arial" pitchFamily="34" charset="0"/>
                  </a:rPr>
                  <a:t> </a:t>
                </a:r>
                <a:r>
                  <a:rPr lang="ja-JP" altLang="ja-JP" sz="2000" dirty="0">
                    <a:latin typeface="Arial" pitchFamily="34" charset="0"/>
                  </a:rPr>
                  <a:t>（責任者）</a:t>
                </a:r>
                <a:endParaRPr lang="en-US" altLang="ja-JP" sz="2000" dirty="0">
                  <a:latin typeface="Arial" pitchFamily="34" charset="0"/>
                </a:endParaRPr>
              </a:p>
              <a:p>
                <a:pPr marL="0" lvl="1" indent="0" eaLnBrk="1" hangingPunct="1">
                  <a:spcBef>
                    <a:spcPts val="1100"/>
                  </a:spcBef>
                  <a:buNone/>
                </a:pPr>
                <a:r>
                  <a:rPr lang="ja-JP" altLang="ja-JP" dirty="0">
                    <a:solidFill>
                      <a:srgbClr val="63B5BA"/>
                    </a:solidFill>
                    <a:latin typeface="Arial" pitchFamily="34" charset="0"/>
                  </a:rPr>
                  <a:t>報告</a:t>
                </a:r>
                <a:r>
                  <a:rPr lang="en-US" altLang="ja-JP" dirty="0">
                    <a:solidFill>
                      <a:srgbClr val="63B5BA"/>
                    </a:solidFill>
                    <a:latin typeface="Arial" pitchFamily="34" charset="0"/>
                  </a:rPr>
                  <a:t> </a:t>
                </a:r>
                <a:r>
                  <a:rPr lang="ja-JP" altLang="ja-JP" sz="2000" dirty="0">
                    <a:latin typeface="Arial" pitchFamily="34" charset="0"/>
                  </a:rPr>
                  <a:t>（責任者）</a:t>
                </a:r>
              </a:p>
            </p:txBody>
          </p:sp>
          <p:grpSp>
            <p:nvGrpSpPr>
              <p:cNvPr id="8" name="グループ化 7"/>
              <p:cNvGrpSpPr/>
              <p:nvPr/>
            </p:nvGrpSpPr>
            <p:grpSpPr>
              <a:xfrm>
                <a:off x="2015764" y="2845731"/>
                <a:ext cx="432000" cy="479559"/>
                <a:chOff x="2015764" y="2593703"/>
                <a:chExt cx="432000" cy="479559"/>
              </a:xfrm>
            </p:grpSpPr>
            <p:sp>
              <p:nvSpPr>
                <p:cNvPr id="7" name="ホームベース 6"/>
                <p:cNvSpPr/>
                <p:nvPr/>
              </p:nvSpPr>
              <p:spPr bwMode="auto">
                <a:xfrm rot="5400000">
                  <a:off x="1997764" y="2623262"/>
                  <a:ext cx="468000" cy="432000"/>
                </a:xfrm>
                <a:prstGeom prst="homePlate">
                  <a:avLst>
                    <a:gd name="adj" fmla="val 36772"/>
                  </a:avLst>
                </a:prstGeom>
                <a:gradFill flip="none" rotWithShape="1">
                  <a:gsLst>
                    <a:gs pos="0">
                      <a:srgbClr val="63B5BA"/>
                    </a:gs>
                    <a:gs pos="35000">
                      <a:srgbClr val="63B5BA"/>
                    </a:gs>
                    <a:gs pos="100000">
                      <a:srgbClr val="FFFFFF"/>
                    </a:gs>
                  </a:gsLst>
                  <a:lin ang="0" scaled="0"/>
                  <a:tileRect/>
                </a:gradFill>
                <a:ln w="12700">
                  <a:solidFill>
                    <a:srgbClr val="63B5BA"/>
                  </a:solidFill>
                  <a:miter lim="800000"/>
                  <a:headEnd/>
                  <a:tailEnd/>
                </a:ln>
              </p:spPr>
              <p:txBody>
                <a:bodyPr wrap="none" lIns="0" rIns="0" bIns="0" rtlCol="0" anchor="ctr" anchorCtr="0">
                  <a:noAutofit/>
                </a:bodyPr>
                <a:lstStyle/>
                <a:p>
                  <a:pPr marL="360363" indent="-360363" algn="ctr"/>
                  <a:endParaRPr kumimoji="1" lang="ja-JP" altLang="en-US" sz="2000" b="1" dirty="0">
                    <a:solidFill>
                      <a:srgbClr val="63B5BA"/>
                    </a:solidFill>
                    <a:latin typeface="Arial" pitchFamily="34" charset="0"/>
                    <a:ea typeface="HGS創英角ｺﾞｼｯｸUB" pitchFamily="50" charset="-128"/>
                    <a:cs typeface="Arial" pitchFamily="34" charset="0"/>
                  </a:endParaRPr>
                </a:p>
              </p:txBody>
            </p:sp>
            <p:sp>
              <p:nvSpPr>
                <p:cNvPr id="10" name="テキスト ボックス 9"/>
                <p:cNvSpPr txBox="1"/>
                <p:nvPr/>
              </p:nvSpPr>
              <p:spPr>
                <a:xfrm>
                  <a:off x="2015764" y="2593703"/>
                  <a:ext cx="432000" cy="396045"/>
                </a:xfrm>
                <a:prstGeom prst="rect">
                  <a:avLst/>
                </a:prstGeom>
                <a:noFill/>
              </p:spPr>
              <p:txBody>
                <a:bodyPr wrap="square" rtlCol="0" anchor="ctr" anchorCtr="0">
                  <a:noAutofit/>
                </a:bodyPr>
                <a:lstStyle/>
                <a:p>
                  <a:pPr algn="ctr"/>
                  <a:r>
                    <a:rPr lang="en-US" altLang="ja-JP" sz="2000" b="1" dirty="0">
                      <a:solidFill>
                        <a:schemeClr val="bg1"/>
                      </a:solidFill>
                      <a:latin typeface="Arial" pitchFamily="34" charset="0"/>
                      <a:ea typeface="HGP創英角ｺﾞｼｯｸUB" pitchFamily="50" charset="-128"/>
                      <a:cs typeface="Arial" pitchFamily="34" charset="0"/>
                    </a:rPr>
                    <a:t>1</a:t>
                  </a:r>
                  <a:endParaRPr lang="ja-JP" altLang="en-US" sz="2000" b="1" dirty="0">
                    <a:solidFill>
                      <a:schemeClr val="bg1"/>
                    </a:solidFill>
                    <a:latin typeface="Arial" pitchFamily="34" charset="0"/>
                    <a:ea typeface="HGP創英角ｺﾞｼｯｸUB" pitchFamily="50" charset="-128"/>
                    <a:cs typeface="Arial" pitchFamily="34" charset="0"/>
                  </a:endParaRPr>
                </a:p>
              </p:txBody>
            </p:sp>
          </p:grpSp>
          <p:grpSp>
            <p:nvGrpSpPr>
              <p:cNvPr id="53" name="グループ化 52"/>
              <p:cNvGrpSpPr/>
              <p:nvPr/>
            </p:nvGrpSpPr>
            <p:grpSpPr>
              <a:xfrm>
                <a:off x="2015764" y="3408834"/>
                <a:ext cx="432000" cy="479559"/>
                <a:chOff x="2015764" y="2593703"/>
                <a:chExt cx="432000" cy="479559"/>
              </a:xfrm>
            </p:grpSpPr>
            <p:sp>
              <p:nvSpPr>
                <p:cNvPr id="54" name="ホームベース 53"/>
                <p:cNvSpPr/>
                <p:nvPr/>
              </p:nvSpPr>
              <p:spPr bwMode="auto">
                <a:xfrm rot="5400000">
                  <a:off x="1997764" y="2623262"/>
                  <a:ext cx="468000" cy="432000"/>
                </a:xfrm>
                <a:prstGeom prst="homePlate">
                  <a:avLst>
                    <a:gd name="adj" fmla="val 36772"/>
                  </a:avLst>
                </a:prstGeom>
                <a:gradFill flip="none" rotWithShape="1">
                  <a:gsLst>
                    <a:gs pos="0">
                      <a:srgbClr val="63B5BA"/>
                    </a:gs>
                    <a:gs pos="35000">
                      <a:srgbClr val="63B5BA"/>
                    </a:gs>
                    <a:gs pos="100000">
                      <a:srgbClr val="FFFFFF"/>
                    </a:gs>
                  </a:gsLst>
                  <a:lin ang="0" scaled="0"/>
                  <a:tileRect/>
                </a:gradFill>
                <a:ln w="12700">
                  <a:solidFill>
                    <a:srgbClr val="63B5BA"/>
                  </a:solidFill>
                  <a:miter lim="800000"/>
                  <a:headEnd/>
                  <a:tailEnd/>
                </a:ln>
              </p:spPr>
              <p:txBody>
                <a:bodyPr wrap="none" lIns="0" rIns="0" bIns="0" rtlCol="0" anchor="ctr" anchorCtr="0">
                  <a:noAutofit/>
                </a:bodyPr>
                <a:lstStyle/>
                <a:p>
                  <a:pPr marL="360363" indent="-360363" algn="ctr"/>
                  <a:endParaRPr lang="ja-JP" altLang="en-US" sz="2000" b="1" dirty="0">
                    <a:solidFill>
                      <a:srgbClr val="63B5BA"/>
                    </a:solidFill>
                    <a:latin typeface="Arial" pitchFamily="34" charset="0"/>
                    <a:ea typeface="HGS創英角ｺﾞｼｯｸUB" pitchFamily="50" charset="-128"/>
                    <a:cs typeface="Arial" pitchFamily="34" charset="0"/>
                  </a:endParaRPr>
                </a:p>
              </p:txBody>
            </p:sp>
            <p:sp>
              <p:nvSpPr>
                <p:cNvPr id="55" name="テキスト ボックス 54"/>
                <p:cNvSpPr txBox="1"/>
                <p:nvPr/>
              </p:nvSpPr>
              <p:spPr>
                <a:xfrm>
                  <a:off x="2015764" y="2593703"/>
                  <a:ext cx="432000" cy="396045"/>
                </a:xfrm>
                <a:prstGeom prst="rect">
                  <a:avLst/>
                </a:prstGeom>
                <a:noFill/>
              </p:spPr>
              <p:txBody>
                <a:bodyPr wrap="square" rtlCol="0" anchor="ctr" anchorCtr="0">
                  <a:noAutofit/>
                </a:bodyPr>
                <a:lstStyle/>
                <a:p>
                  <a:pPr algn="ctr"/>
                  <a:r>
                    <a:rPr lang="en-US" altLang="ja-JP" sz="2000" b="1" dirty="0">
                      <a:solidFill>
                        <a:schemeClr val="bg1"/>
                      </a:solidFill>
                      <a:latin typeface="Arial" pitchFamily="34" charset="0"/>
                      <a:ea typeface="HGP創英角ｺﾞｼｯｸUB" pitchFamily="50" charset="-128"/>
                      <a:cs typeface="Arial" pitchFamily="34" charset="0"/>
                    </a:rPr>
                    <a:t>2</a:t>
                  </a:r>
                  <a:endParaRPr lang="ja-JP" altLang="en-US" sz="2000" b="1" dirty="0">
                    <a:solidFill>
                      <a:schemeClr val="bg1"/>
                    </a:solidFill>
                    <a:latin typeface="Arial" pitchFamily="34" charset="0"/>
                    <a:ea typeface="HGP創英角ｺﾞｼｯｸUB" pitchFamily="50" charset="-128"/>
                    <a:cs typeface="Arial" pitchFamily="34" charset="0"/>
                  </a:endParaRPr>
                </a:p>
              </p:txBody>
            </p:sp>
          </p:grpSp>
          <p:grpSp>
            <p:nvGrpSpPr>
              <p:cNvPr id="56" name="グループ化 55"/>
              <p:cNvGrpSpPr/>
              <p:nvPr/>
            </p:nvGrpSpPr>
            <p:grpSpPr>
              <a:xfrm>
                <a:off x="2015764" y="3971937"/>
                <a:ext cx="432000" cy="479559"/>
                <a:chOff x="2015764" y="2593703"/>
                <a:chExt cx="432000" cy="479559"/>
              </a:xfrm>
            </p:grpSpPr>
            <p:sp>
              <p:nvSpPr>
                <p:cNvPr id="57" name="ホームベース 56"/>
                <p:cNvSpPr/>
                <p:nvPr/>
              </p:nvSpPr>
              <p:spPr bwMode="auto">
                <a:xfrm rot="5400000">
                  <a:off x="1997764" y="2623262"/>
                  <a:ext cx="468000" cy="432000"/>
                </a:xfrm>
                <a:prstGeom prst="homePlate">
                  <a:avLst>
                    <a:gd name="adj" fmla="val 36772"/>
                  </a:avLst>
                </a:prstGeom>
                <a:gradFill flip="none" rotWithShape="1">
                  <a:gsLst>
                    <a:gs pos="0">
                      <a:srgbClr val="63B5BA"/>
                    </a:gs>
                    <a:gs pos="35000">
                      <a:srgbClr val="63B5BA"/>
                    </a:gs>
                    <a:gs pos="100000">
                      <a:srgbClr val="FFFFFF"/>
                    </a:gs>
                  </a:gsLst>
                  <a:lin ang="0" scaled="0"/>
                  <a:tileRect/>
                </a:gradFill>
                <a:ln w="12700">
                  <a:solidFill>
                    <a:srgbClr val="63B5BA"/>
                  </a:solidFill>
                  <a:miter lim="800000"/>
                  <a:headEnd/>
                  <a:tailEnd/>
                </a:ln>
              </p:spPr>
              <p:txBody>
                <a:bodyPr wrap="none" lIns="0" rIns="0" bIns="0" rtlCol="0" anchor="ctr" anchorCtr="0">
                  <a:noAutofit/>
                </a:bodyPr>
                <a:lstStyle/>
                <a:p>
                  <a:pPr marL="360363" indent="-360363" algn="ctr"/>
                  <a:endParaRPr lang="ja-JP" altLang="en-US" sz="2000" b="1" dirty="0">
                    <a:solidFill>
                      <a:srgbClr val="63B5BA"/>
                    </a:solidFill>
                    <a:latin typeface="Arial" pitchFamily="34" charset="0"/>
                    <a:ea typeface="HGS創英角ｺﾞｼｯｸUB" pitchFamily="50" charset="-128"/>
                    <a:cs typeface="Arial" pitchFamily="34" charset="0"/>
                  </a:endParaRPr>
                </a:p>
              </p:txBody>
            </p:sp>
            <p:sp>
              <p:nvSpPr>
                <p:cNvPr id="58" name="テキスト ボックス 57"/>
                <p:cNvSpPr txBox="1"/>
                <p:nvPr/>
              </p:nvSpPr>
              <p:spPr>
                <a:xfrm>
                  <a:off x="2015764" y="2593703"/>
                  <a:ext cx="432000" cy="396045"/>
                </a:xfrm>
                <a:prstGeom prst="rect">
                  <a:avLst/>
                </a:prstGeom>
                <a:noFill/>
              </p:spPr>
              <p:txBody>
                <a:bodyPr wrap="square" rtlCol="0" anchor="ctr" anchorCtr="0">
                  <a:noAutofit/>
                </a:bodyPr>
                <a:lstStyle/>
                <a:p>
                  <a:pPr algn="ctr"/>
                  <a:r>
                    <a:rPr lang="en-US" altLang="ja-JP" sz="2000" b="1" dirty="0">
                      <a:solidFill>
                        <a:schemeClr val="bg1"/>
                      </a:solidFill>
                      <a:latin typeface="Arial" pitchFamily="34" charset="0"/>
                      <a:ea typeface="HGP創英角ｺﾞｼｯｸUB" pitchFamily="50" charset="-128"/>
                      <a:cs typeface="Arial" pitchFamily="34" charset="0"/>
                    </a:rPr>
                    <a:t>3</a:t>
                  </a:r>
                  <a:endParaRPr lang="ja-JP" altLang="en-US" sz="2000" b="1" dirty="0">
                    <a:solidFill>
                      <a:schemeClr val="bg1"/>
                    </a:solidFill>
                    <a:latin typeface="Arial" pitchFamily="34" charset="0"/>
                    <a:ea typeface="HGP創英角ｺﾞｼｯｸUB" pitchFamily="50" charset="-128"/>
                    <a:cs typeface="Arial" pitchFamily="34" charset="0"/>
                  </a:endParaRPr>
                </a:p>
              </p:txBody>
            </p:sp>
          </p:grpSp>
          <p:grpSp>
            <p:nvGrpSpPr>
              <p:cNvPr id="59" name="グループ化 58"/>
              <p:cNvGrpSpPr/>
              <p:nvPr/>
            </p:nvGrpSpPr>
            <p:grpSpPr>
              <a:xfrm>
                <a:off x="2015764" y="4535040"/>
                <a:ext cx="432000" cy="479559"/>
                <a:chOff x="2015764" y="2593703"/>
                <a:chExt cx="432000" cy="479559"/>
              </a:xfrm>
            </p:grpSpPr>
            <p:sp>
              <p:nvSpPr>
                <p:cNvPr id="60" name="ホームベース 59"/>
                <p:cNvSpPr/>
                <p:nvPr/>
              </p:nvSpPr>
              <p:spPr bwMode="auto">
                <a:xfrm rot="5400000">
                  <a:off x="1997764" y="2623262"/>
                  <a:ext cx="468000" cy="432000"/>
                </a:xfrm>
                <a:prstGeom prst="homePlate">
                  <a:avLst>
                    <a:gd name="adj" fmla="val 36772"/>
                  </a:avLst>
                </a:prstGeom>
                <a:gradFill flip="none" rotWithShape="1">
                  <a:gsLst>
                    <a:gs pos="0">
                      <a:srgbClr val="63B5BA"/>
                    </a:gs>
                    <a:gs pos="35000">
                      <a:srgbClr val="63B5BA"/>
                    </a:gs>
                    <a:gs pos="100000">
                      <a:srgbClr val="FFFFFF"/>
                    </a:gs>
                  </a:gsLst>
                  <a:lin ang="0" scaled="0"/>
                  <a:tileRect/>
                </a:gradFill>
                <a:ln w="12700">
                  <a:solidFill>
                    <a:srgbClr val="63B5BA"/>
                  </a:solidFill>
                  <a:miter lim="800000"/>
                  <a:headEnd/>
                  <a:tailEnd/>
                </a:ln>
              </p:spPr>
              <p:txBody>
                <a:bodyPr wrap="none" lIns="0" rIns="0" bIns="0" rtlCol="0" anchor="ctr" anchorCtr="0">
                  <a:noAutofit/>
                </a:bodyPr>
                <a:lstStyle/>
                <a:p>
                  <a:pPr marL="360363" indent="-360363" algn="ctr"/>
                  <a:endParaRPr lang="ja-JP" altLang="en-US" sz="2000" b="1" dirty="0">
                    <a:solidFill>
                      <a:srgbClr val="63B5BA"/>
                    </a:solidFill>
                    <a:latin typeface="Arial" pitchFamily="34" charset="0"/>
                    <a:ea typeface="HGS創英角ｺﾞｼｯｸUB" pitchFamily="50" charset="-128"/>
                    <a:cs typeface="Arial" pitchFamily="34" charset="0"/>
                  </a:endParaRPr>
                </a:p>
              </p:txBody>
            </p:sp>
            <p:sp>
              <p:nvSpPr>
                <p:cNvPr id="61" name="テキスト ボックス 60"/>
                <p:cNvSpPr txBox="1"/>
                <p:nvPr/>
              </p:nvSpPr>
              <p:spPr>
                <a:xfrm>
                  <a:off x="2015764" y="2593703"/>
                  <a:ext cx="432000" cy="396045"/>
                </a:xfrm>
                <a:prstGeom prst="rect">
                  <a:avLst/>
                </a:prstGeom>
                <a:noFill/>
              </p:spPr>
              <p:txBody>
                <a:bodyPr wrap="square" rtlCol="0" anchor="ctr" anchorCtr="0">
                  <a:noAutofit/>
                </a:bodyPr>
                <a:lstStyle/>
                <a:p>
                  <a:pPr algn="ctr"/>
                  <a:r>
                    <a:rPr lang="en-US" altLang="ja-JP" sz="2000" b="1" dirty="0">
                      <a:solidFill>
                        <a:schemeClr val="bg1"/>
                      </a:solidFill>
                      <a:latin typeface="Arial" pitchFamily="34" charset="0"/>
                      <a:ea typeface="HGP創英角ｺﾞｼｯｸUB" pitchFamily="50" charset="-128"/>
                      <a:cs typeface="Arial" pitchFamily="34" charset="0"/>
                    </a:rPr>
                    <a:t>4</a:t>
                  </a:r>
                  <a:endParaRPr lang="ja-JP" altLang="en-US" sz="2000" b="1" dirty="0">
                    <a:solidFill>
                      <a:schemeClr val="bg1"/>
                    </a:solidFill>
                    <a:latin typeface="Arial" pitchFamily="34" charset="0"/>
                    <a:ea typeface="HGP創英角ｺﾞｼｯｸUB" pitchFamily="50" charset="-128"/>
                    <a:cs typeface="Arial" pitchFamily="34" charset="0"/>
                  </a:endParaRPr>
                </a:p>
              </p:txBody>
            </p:sp>
          </p:grpSp>
          <p:grpSp>
            <p:nvGrpSpPr>
              <p:cNvPr id="62" name="グループ化 61"/>
              <p:cNvGrpSpPr/>
              <p:nvPr/>
            </p:nvGrpSpPr>
            <p:grpSpPr>
              <a:xfrm>
                <a:off x="2015764" y="5098143"/>
                <a:ext cx="432000" cy="479559"/>
                <a:chOff x="2015764" y="2593703"/>
                <a:chExt cx="432000" cy="479559"/>
              </a:xfrm>
            </p:grpSpPr>
            <p:sp>
              <p:nvSpPr>
                <p:cNvPr id="63" name="ホームベース 62"/>
                <p:cNvSpPr/>
                <p:nvPr/>
              </p:nvSpPr>
              <p:spPr bwMode="auto">
                <a:xfrm rot="5400000">
                  <a:off x="1997764" y="2623262"/>
                  <a:ext cx="468000" cy="432000"/>
                </a:xfrm>
                <a:prstGeom prst="homePlate">
                  <a:avLst>
                    <a:gd name="adj" fmla="val 36772"/>
                  </a:avLst>
                </a:prstGeom>
                <a:gradFill flip="none" rotWithShape="1">
                  <a:gsLst>
                    <a:gs pos="0">
                      <a:srgbClr val="63B5BA"/>
                    </a:gs>
                    <a:gs pos="35000">
                      <a:srgbClr val="63B5BA"/>
                    </a:gs>
                    <a:gs pos="100000">
                      <a:srgbClr val="FFFFFF"/>
                    </a:gs>
                  </a:gsLst>
                  <a:lin ang="0" scaled="0"/>
                  <a:tileRect/>
                </a:gradFill>
                <a:ln w="12700">
                  <a:solidFill>
                    <a:srgbClr val="63B5BA"/>
                  </a:solidFill>
                  <a:miter lim="800000"/>
                  <a:headEnd/>
                  <a:tailEnd/>
                </a:ln>
              </p:spPr>
              <p:txBody>
                <a:bodyPr wrap="none" lIns="0" rIns="0" bIns="0" rtlCol="0" anchor="ctr" anchorCtr="0">
                  <a:noAutofit/>
                </a:bodyPr>
                <a:lstStyle/>
                <a:p>
                  <a:pPr marL="360363" indent="-360363" algn="ctr"/>
                  <a:endParaRPr lang="ja-JP" altLang="en-US" sz="2000" b="1" dirty="0">
                    <a:solidFill>
                      <a:srgbClr val="63B5BA"/>
                    </a:solidFill>
                    <a:latin typeface="Arial" pitchFamily="34" charset="0"/>
                    <a:ea typeface="HGS創英角ｺﾞｼｯｸUB" pitchFamily="50" charset="-128"/>
                    <a:cs typeface="Arial" pitchFamily="34" charset="0"/>
                  </a:endParaRPr>
                </a:p>
              </p:txBody>
            </p:sp>
            <p:sp>
              <p:nvSpPr>
                <p:cNvPr id="64" name="テキスト ボックス 63"/>
                <p:cNvSpPr txBox="1"/>
                <p:nvPr/>
              </p:nvSpPr>
              <p:spPr>
                <a:xfrm>
                  <a:off x="2015764" y="2593703"/>
                  <a:ext cx="432000" cy="396045"/>
                </a:xfrm>
                <a:prstGeom prst="rect">
                  <a:avLst/>
                </a:prstGeom>
                <a:noFill/>
              </p:spPr>
              <p:txBody>
                <a:bodyPr wrap="square" rtlCol="0" anchor="ctr" anchorCtr="0">
                  <a:noAutofit/>
                </a:bodyPr>
                <a:lstStyle/>
                <a:p>
                  <a:pPr algn="ctr"/>
                  <a:r>
                    <a:rPr lang="en-US" altLang="ja-JP" sz="2000" b="1" dirty="0">
                      <a:solidFill>
                        <a:schemeClr val="bg1"/>
                      </a:solidFill>
                      <a:latin typeface="Arial" pitchFamily="34" charset="0"/>
                      <a:ea typeface="HGP創英角ｺﾞｼｯｸUB" pitchFamily="50" charset="-128"/>
                      <a:cs typeface="Arial" pitchFamily="34" charset="0"/>
                    </a:rPr>
                    <a:t>5</a:t>
                  </a:r>
                  <a:endParaRPr lang="ja-JP" altLang="en-US" sz="2000" b="1" dirty="0">
                    <a:solidFill>
                      <a:schemeClr val="bg1"/>
                    </a:solidFill>
                    <a:latin typeface="Arial" pitchFamily="34" charset="0"/>
                    <a:ea typeface="HGP創英角ｺﾞｼｯｸUB" pitchFamily="50" charset="-128"/>
                    <a:cs typeface="Arial" pitchFamily="34" charset="0"/>
                  </a:endParaRPr>
                </a:p>
              </p:txBody>
            </p:sp>
          </p:grpSp>
          <p:grpSp>
            <p:nvGrpSpPr>
              <p:cNvPr id="65" name="グループ化 64"/>
              <p:cNvGrpSpPr/>
              <p:nvPr/>
            </p:nvGrpSpPr>
            <p:grpSpPr>
              <a:xfrm>
                <a:off x="2015764" y="5661248"/>
                <a:ext cx="432000" cy="479559"/>
                <a:chOff x="2015764" y="2593703"/>
                <a:chExt cx="432000" cy="479559"/>
              </a:xfrm>
            </p:grpSpPr>
            <p:sp>
              <p:nvSpPr>
                <p:cNvPr id="66" name="ホームベース 65"/>
                <p:cNvSpPr/>
                <p:nvPr/>
              </p:nvSpPr>
              <p:spPr bwMode="auto">
                <a:xfrm rot="5400000">
                  <a:off x="1997764" y="2623262"/>
                  <a:ext cx="468000" cy="432000"/>
                </a:xfrm>
                <a:prstGeom prst="homePlate">
                  <a:avLst>
                    <a:gd name="adj" fmla="val 36772"/>
                  </a:avLst>
                </a:prstGeom>
                <a:gradFill flip="none" rotWithShape="1">
                  <a:gsLst>
                    <a:gs pos="0">
                      <a:srgbClr val="63B5BA"/>
                    </a:gs>
                    <a:gs pos="35000">
                      <a:srgbClr val="63B5BA"/>
                    </a:gs>
                    <a:gs pos="100000">
                      <a:srgbClr val="FFFFFF"/>
                    </a:gs>
                  </a:gsLst>
                  <a:lin ang="0" scaled="0"/>
                  <a:tileRect/>
                </a:gradFill>
                <a:ln w="12700">
                  <a:solidFill>
                    <a:srgbClr val="63B5BA"/>
                  </a:solidFill>
                  <a:miter lim="800000"/>
                  <a:headEnd/>
                  <a:tailEnd/>
                </a:ln>
              </p:spPr>
              <p:txBody>
                <a:bodyPr wrap="none" lIns="0" rIns="0" bIns="0" rtlCol="0" anchor="ctr" anchorCtr="0">
                  <a:noAutofit/>
                </a:bodyPr>
                <a:lstStyle/>
                <a:p>
                  <a:pPr marL="360363" indent="-360363" algn="ctr"/>
                  <a:endParaRPr lang="ja-JP" altLang="en-US" sz="2000" b="1" dirty="0">
                    <a:solidFill>
                      <a:srgbClr val="63B5BA"/>
                    </a:solidFill>
                    <a:latin typeface="Arial" pitchFamily="34" charset="0"/>
                    <a:ea typeface="HGS創英角ｺﾞｼｯｸUB" pitchFamily="50" charset="-128"/>
                    <a:cs typeface="Arial" pitchFamily="34" charset="0"/>
                  </a:endParaRPr>
                </a:p>
              </p:txBody>
            </p:sp>
            <p:sp>
              <p:nvSpPr>
                <p:cNvPr id="67" name="テキスト ボックス 66"/>
                <p:cNvSpPr txBox="1"/>
                <p:nvPr/>
              </p:nvSpPr>
              <p:spPr>
                <a:xfrm>
                  <a:off x="2015764" y="2593703"/>
                  <a:ext cx="432000" cy="396045"/>
                </a:xfrm>
                <a:prstGeom prst="rect">
                  <a:avLst/>
                </a:prstGeom>
                <a:noFill/>
              </p:spPr>
              <p:txBody>
                <a:bodyPr wrap="square" rtlCol="0" anchor="ctr" anchorCtr="0">
                  <a:noAutofit/>
                </a:bodyPr>
                <a:lstStyle/>
                <a:p>
                  <a:pPr algn="ctr"/>
                  <a:r>
                    <a:rPr lang="en-US" altLang="ja-JP" sz="2000" b="1" dirty="0">
                      <a:solidFill>
                        <a:schemeClr val="bg1"/>
                      </a:solidFill>
                      <a:latin typeface="Arial" pitchFamily="34" charset="0"/>
                      <a:ea typeface="HGP創英角ｺﾞｼｯｸUB" pitchFamily="50" charset="-128"/>
                      <a:cs typeface="Arial" pitchFamily="34" charset="0"/>
                    </a:rPr>
                    <a:t>6</a:t>
                  </a:r>
                  <a:endParaRPr lang="ja-JP" altLang="en-US" sz="2000" b="1" dirty="0">
                    <a:solidFill>
                      <a:schemeClr val="bg1"/>
                    </a:solidFill>
                    <a:latin typeface="Arial" pitchFamily="34" charset="0"/>
                    <a:ea typeface="HGP創英角ｺﾞｼｯｸUB" pitchFamily="50" charset="-128"/>
                    <a:cs typeface="Arial" pitchFamily="34" charset="0"/>
                  </a:endParaRPr>
                </a:p>
              </p:txBody>
            </p:sp>
          </p:grpSp>
        </p:grpSp>
      </p:grpSp>
      <p:sp>
        <p:nvSpPr>
          <p:cNvPr id="33" name="タイトル 1"/>
          <p:cNvSpPr>
            <a:spLocks noGrp="1"/>
          </p:cNvSpPr>
          <p:nvPr>
            <p:ph type="title"/>
          </p:nvPr>
        </p:nvSpPr>
        <p:spPr>
          <a:xfrm>
            <a:off x="467544" y="333375"/>
            <a:ext cx="7056784" cy="676800"/>
          </a:xfrm>
        </p:spPr>
        <p:txBody>
          <a:bodyPr/>
          <a:lstStyle/>
          <a:p>
            <a:r>
              <a:rPr lang="ja-JP" altLang="en-US" dirty="0"/>
              <a:t>閉鎖手順</a:t>
            </a:r>
          </a:p>
        </p:txBody>
      </p:sp>
    </p:spTree>
    <p:extLst>
      <p:ext uri="{BB962C8B-B14F-4D97-AF65-F5344CB8AC3E}">
        <p14:creationId xmlns:p14="http://schemas.microsoft.com/office/powerpoint/2010/main" val="2932218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発見者の役割</a:t>
            </a:r>
          </a:p>
        </p:txBody>
      </p:sp>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46</a:t>
            </a:fld>
            <a:r>
              <a:rPr lang="en-US" altLang="ja-JP"/>
              <a:t> </a:t>
            </a:r>
            <a:endParaRPr lang="ja-JP" altLang="en-US" dirty="0"/>
          </a:p>
        </p:txBody>
      </p:sp>
      <p:grpSp>
        <p:nvGrpSpPr>
          <p:cNvPr id="5" name="グループ化 4"/>
          <p:cNvGrpSpPr/>
          <p:nvPr/>
        </p:nvGrpSpPr>
        <p:grpSpPr>
          <a:xfrm>
            <a:off x="791580" y="2150120"/>
            <a:ext cx="7524836" cy="2371807"/>
            <a:chOff x="791580" y="1489241"/>
            <a:chExt cx="7524836" cy="2371807"/>
          </a:xfrm>
        </p:grpSpPr>
        <p:grpSp>
          <p:nvGrpSpPr>
            <p:cNvPr id="11" name="グループ化 10"/>
            <p:cNvGrpSpPr/>
            <p:nvPr/>
          </p:nvGrpSpPr>
          <p:grpSpPr>
            <a:xfrm>
              <a:off x="791580" y="1489241"/>
              <a:ext cx="7524836" cy="720080"/>
              <a:chOff x="1115616" y="1489241"/>
              <a:chExt cx="7524836" cy="720080"/>
            </a:xfrm>
          </p:grpSpPr>
          <p:sp>
            <p:nvSpPr>
              <p:cNvPr id="12" name="角丸四角形 11"/>
              <p:cNvSpPr/>
              <p:nvPr/>
            </p:nvSpPr>
            <p:spPr bwMode="auto">
              <a:xfrm>
                <a:off x="1115616" y="1489241"/>
                <a:ext cx="7524836" cy="720080"/>
              </a:xfrm>
              <a:prstGeom prst="roundRect">
                <a:avLst>
                  <a:gd name="adj" fmla="val 1613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13" name="テキスト プレースホルダー 2"/>
              <p:cNvSpPr txBox="1">
                <a:spLocks/>
              </p:cNvSpPr>
              <p:nvPr/>
            </p:nvSpPr>
            <p:spPr bwMode="auto">
              <a:xfrm>
                <a:off x="1115616" y="1632456"/>
                <a:ext cx="7524836" cy="5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6088" indent="0" eaLnBrk="1" hangingPunct="1">
                  <a:buNone/>
                </a:pPr>
                <a:r>
                  <a:rPr lang="ja-JP" altLang="en-US" sz="2000" dirty="0">
                    <a:latin typeface="HGPｺﾞｼｯｸE" pitchFamily="50" charset="-128"/>
                    <a:ea typeface="HGPｺﾞｼｯｸE" pitchFamily="50" charset="-128"/>
                  </a:rPr>
                  <a:t>発見者は、責任者に報告する。</a:t>
                </a:r>
              </a:p>
            </p:txBody>
          </p:sp>
          <p:sp>
            <p:nvSpPr>
              <p:cNvPr id="17" name="正方形/長方形 16"/>
              <p:cNvSpPr/>
              <p:nvPr/>
            </p:nvSpPr>
            <p:spPr bwMode="auto">
              <a:xfrm>
                <a:off x="1259660" y="1723281"/>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grpSp>
        <p:grpSp>
          <p:nvGrpSpPr>
            <p:cNvPr id="18" name="グループ化 17"/>
            <p:cNvGrpSpPr/>
            <p:nvPr/>
          </p:nvGrpSpPr>
          <p:grpSpPr>
            <a:xfrm>
              <a:off x="2141729" y="2456892"/>
              <a:ext cx="4734527" cy="1404156"/>
              <a:chOff x="2375756" y="2276872"/>
              <a:chExt cx="4734527" cy="1404156"/>
            </a:xfrm>
          </p:grpSpPr>
          <p:sp>
            <p:nvSpPr>
              <p:cNvPr id="19" name="角丸四角形吹き出し 18"/>
              <p:cNvSpPr/>
              <p:nvPr/>
            </p:nvSpPr>
            <p:spPr bwMode="auto">
              <a:xfrm>
                <a:off x="2375757" y="2276872"/>
                <a:ext cx="4734526" cy="1404156"/>
              </a:xfrm>
              <a:prstGeom prst="wedgeRoundRectCallout">
                <a:avLst>
                  <a:gd name="adj1" fmla="val -46092"/>
                  <a:gd name="adj2" fmla="val -78403"/>
                  <a:gd name="adj3" fmla="val 16667"/>
                </a:avLst>
              </a:prstGeom>
              <a:solidFill>
                <a:srgbClr val="FFFFE1"/>
              </a:solidFill>
              <a:ln w="19050">
                <a:solidFill>
                  <a:srgbClr val="63B5BA"/>
                </a:solidFill>
                <a:miter lim="800000"/>
                <a:headEnd/>
                <a:tailEnd/>
              </a:ln>
              <a:effectLst>
                <a:outerShdw dist="35921" dir="2700000" algn="ctr" rotWithShape="0">
                  <a:schemeClr val="bg2">
                    <a:alpha val="50000"/>
                  </a:schemeClr>
                </a:outerShdw>
              </a:effectLst>
            </p:spPr>
            <p:txBody>
              <a:bodyPr wrap="none" rtlCol="0" anchor="ctr"/>
              <a:lstStyle/>
              <a:p>
                <a:pPr algn="ctr"/>
                <a:endParaRPr kumimoji="1" lang="ja-JP" altLang="en-US"/>
              </a:p>
            </p:txBody>
          </p:sp>
          <p:sp>
            <p:nvSpPr>
              <p:cNvPr id="20" name="テキスト ボックス 19"/>
              <p:cNvSpPr txBox="1"/>
              <p:nvPr/>
            </p:nvSpPr>
            <p:spPr>
              <a:xfrm>
                <a:off x="2375756" y="2420888"/>
                <a:ext cx="4732269" cy="1138773"/>
              </a:xfrm>
              <a:prstGeom prst="rect">
                <a:avLst/>
              </a:prstGeom>
              <a:noFill/>
              <a:ln>
                <a:noFill/>
              </a:ln>
            </p:spPr>
            <p:txBody>
              <a:bodyPr wrap="square" rtlCol="0">
                <a:spAutoFit/>
              </a:bodyPr>
              <a:lstStyle/>
              <a:p>
                <a:pPr marL="0" lvl="1" algn="ctr" eaLnBrk="1" hangingPunct="1">
                  <a:spcBef>
                    <a:spcPct val="20000"/>
                  </a:spcBef>
                </a:pPr>
                <a:r>
                  <a:rPr lang="ja-JP" altLang="en-US" sz="2000" dirty="0">
                    <a:latin typeface="HGPｺﾞｼｯｸE" pitchFamily="50" charset="-128"/>
                    <a:ea typeface="HGPｺﾞｼｯｸE" pitchFamily="50" charset="-128"/>
                  </a:rPr>
                  <a:t>○○から酸素が噴出しています</a:t>
                </a:r>
              </a:p>
              <a:p>
                <a:pPr marL="0" lvl="1" algn="ctr" eaLnBrk="1" hangingPunct="1">
                  <a:spcBef>
                    <a:spcPct val="20000"/>
                  </a:spcBef>
                </a:pPr>
                <a:r>
                  <a:rPr lang="ja-JP" altLang="en-US" sz="2000" dirty="0">
                    <a:latin typeface="HGPｺﾞｼｯｸE" pitchFamily="50" charset="-128"/>
                    <a:ea typeface="HGPｺﾞｼｯｸE" pitchFamily="50" charset="-128"/>
                  </a:rPr>
                  <a:t> （○○で火災が発生しました）</a:t>
                </a:r>
              </a:p>
              <a:p>
                <a:pPr marL="0" lvl="1" algn="ctr" eaLnBrk="1" hangingPunct="1">
                  <a:spcBef>
                    <a:spcPct val="20000"/>
                  </a:spcBef>
                </a:pPr>
                <a:r>
                  <a:rPr lang="ja-JP" altLang="en-US" sz="2000" dirty="0">
                    <a:latin typeface="HGPｺﾞｼｯｸE" pitchFamily="50" charset="-128"/>
                    <a:ea typeface="HGPｺﾞｼｯｸE" pitchFamily="50" charset="-128"/>
                  </a:rPr>
                  <a:t>すぐ確認に来てください</a:t>
                </a:r>
                <a:endParaRPr lang="ja-JP" altLang="ja-JP" sz="2000" dirty="0">
                  <a:latin typeface="HGPｺﾞｼｯｸE" pitchFamily="50" charset="-128"/>
                  <a:ea typeface="HGPｺﾞｼｯｸE" pitchFamily="50" charset="-128"/>
                </a:endParaRPr>
              </a:p>
            </p:txBody>
          </p:sp>
        </p:gr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311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61028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47</a:t>
            </a:fld>
            <a:r>
              <a:rPr lang="en-US" altLang="ja-JP"/>
              <a:t> </a:t>
            </a:r>
            <a:endParaRPr lang="ja-JP" altLang="en-US" dirty="0"/>
          </a:p>
        </p:txBody>
      </p:sp>
      <p:grpSp>
        <p:nvGrpSpPr>
          <p:cNvPr id="7" name="グループ化 6"/>
          <p:cNvGrpSpPr/>
          <p:nvPr/>
        </p:nvGrpSpPr>
        <p:grpSpPr>
          <a:xfrm>
            <a:off x="791580" y="1304764"/>
            <a:ext cx="7524836" cy="720080"/>
            <a:chOff x="791580" y="1556792"/>
            <a:chExt cx="7524836" cy="720080"/>
          </a:xfrm>
        </p:grpSpPr>
        <p:sp>
          <p:nvSpPr>
            <p:cNvPr id="29" name="角丸四角形 28"/>
            <p:cNvSpPr/>
            <p:nvPr/>
          </p:nvSpPr>
          <p:spPr bwMode="auto">
            <a:xfrm>
              <a:off x="791580" y="1556792"/>
              <a:ext cx="7524836" cy="720080"/>
            </a:xfrm>
            <a:prstGeom prst="roundRect">
              <a:avLst>
                <a:gd name="adj" fmla="val 1613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30" name="テキスト プレースホルダー 2"/>
            <p:cNvSpPr txBox="1">
              <a:spLocks/>
            </p:cNvSpPr>
            <p:nvPr/>
          </p:nvSpPr>
          <p:spPr bwMode="auto">
            <a:xfrm>
              <a:off x="791580" y="1556792"/>
              <a:ext cx="7524836"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6088" indent="0" eaLnBrk="1" hangingPunct="1">
                <a:buNone/>
              </a:pPr>
              <a:r>
                <a:rPr lang="ja-JP" altLang="en-US" sz="2000" dirty="0">
                  <a:latin typeface="HGPｺﾞｼｯｸE" pitchFamily="50" charset="-128"/>
                  <a:ea typeface="HGPｺﾞｼｯｸE" pitchFamily="50" charset="-128"/>
                </a:rPr>
                <a:t>酸素の噴出、火災の報告を受けた責任者は、リスクマネジャーに報告する。</a:t>
              </a:r>
              <a:endParaRPr lang="ja-JP" altLang="ja-JP" sz="2000" dirty="0">
                <a:latin typeface="HGPｺﾞｼｯｸE" pitchFamily="50" charset="-128"/>
                <a:ea typeface="HGPｺﾞｼｯｸE" pitchFamily="50" charset="-128"/>
              </a:endParaRPr>
            </a:p>
          </p:txBody>
        </p:sp>
        <p:sp>
          <p:nvSpPr>
            <p:cNvPr id="31" name="正方形/長方形 30"/>
            <p:cNvSpPr/>
            <p:nvPr/>
          </p:nvSpPr>
          <p:spPr bwMode="auto">
            <a:xfrm>
              <a:off x="899592" y="166483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68" y="170080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グループ化 5"/>
          <p:cNvGrpSpPr/>
          <p:nvPr/>
        </p:nvGrpSpPr>
        <p:grpSpPr>
          <a:xfrm>
            <a:off x="791580" y="2171425"/>
            <a:ext cx="7524836" cy="720080"/>
            <a:chOff x="791580" y="2346706"/>
            <a:chExt cx="7524836" cy="720080"/>
          </a:xfrm>
        </p:grpSpPr>
        <p:grpSp>
          <p:nvGrpSpPr>
            <p:cNvPr id="32" name="グループ化 31"/>
            <p:cNvGrpSpPr/>
            <p:nvPr/>
          </p:nvGrpSpPr>
          <p:grpSpPr>
            <a:xfrm>
              <a:off x="791580" y="2346706"/>
              <a:ext cx="7524836" cy="720080"/>
              <a:chOff x="1115616" y="1952836"/>
              <a:chExt cx="7524836" cy="720080"/>
            </a:xfrm>
          </p:grpSpPr>
          <p:sp>
            <p:nvSpPr>
              <p:cNvPr id="79" name="角丸四角形 78"/>
              <p:cNvSpPr/>
              <p:nvPr/>
            </p:nvSpPr>
            <p:spPr bwMode="auto">
              <a:xfrm>
                <a:off x="1115616" y="1952836"/>
                <a:ext cx="7524836" cy="720080"/>
              </a:xfrm>
              <a:prstGeom prst="roundRect">
                <a:avLst>
                  <a:gd name="adj" fmla="val 1613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80" name="正方形/長方形 79"/>
              <p:cNvSpPr/>
              <p:nvPr/>
            </p:nvSpPr>
            <p:spPr bwMode="auto">
              <a:xfrm>
                <a:off x="1223656" y="206017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sp>
            <p:nvSpPr>
              <p:cNvPr id="81" name="テキスト プレースホルダー 2"/>
              <p:cNvSpPr txBox="1">
                <a:spLocks/>
              </p:cNvSpPr>
              <p:nvPr/>
            </p:nvSpPr>
            <p:spPr bwMode="auto">
              <a:xfrm>
                <a:off x="1115616" y="1952836"/>
                <a:ext cx="7524836"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6088" indent="0" eaLnBrk="1" hangingPunct="1">
                  <a:buNone/>
                </a:pPr>
                <a:r>
                  <a:rPr lang="ja-JP" altLang="en-US" sz="2000" dirty="0">
                    <a:latin typeface="HGPｺﾞｼｯｸE" pitchFamily="50" charset="-128"/>
                    <a:ea typeface="HGPｺﾞｼｯｸE" pitchFamily="50" charset="-128"/>
                  </a:rPr>
                  <a:t>報告者に、</a:t>
                </a:r>
                <a:r>
                  <a:rPr lang="ja-JP" altLang="ja-JP" sz="2000" dirty="0">
                    <a:latin typeface="HGPｺﾞｼｯｸE" pitchFamily="50" charset="-128"/>
                    <a:ea typeface="HGPｺﾞｼｯｸE" pitchFamily="50" charset="-128"/>
                  </a:rPr>
                  <a:t>周囲に人を近づけないようにして</a:t>
                </a:r>
                <a:r>
                  <a:rPr lang="ja-JP" altLang="en-US" sz="2000" dirty="0">
                    <a:latin typeface="HGPｺﾞｼｯｸE" pitchFamily="50" charset="-128"/>
                    <a:ea typeface="HGPｺﾞｼｯｸE" pitchFamily="50" charset="-128"/>
                  </a:rPr>
                  <a:t>、</a:t>
                </a:r>
                <a:r>
                  <a:rPr lang="ja-JP" altLang="ja-JP" sz="2000" dirty="0">
                    <a:latin typeface="HGPｺﾞｼｯｸE" pitchFamily="50" charset="-128"/>
                    <a:ea typeface="HGPｺﾞｼｯｸE" pitchFamily="50" charset="-128"/>
                  </a:rPr>
                  <a:t>安全な場所で待機</a:t>
                </a:r>
                <a:r>
                  <a:rPr lang="ja-JP" altLang="en-US" sz="2000" dirty="0">
                    <a:latin typeface="HGPｺﾞｼｯｸE" pitchFamily="50" charset="-128"/>
                    <a:ea typeface="HGPｺﾞｼｯｸE" pitchFamily="50" charset="-128"/>
                  </a:rPr>
                  <a:t>するよう指示し、現場に急行する。</a:t>
                </a:r>
                <a:endParaRPr lang="ja-JP" altLang="ja-JP" sz="2000" dirty="0">
                  <a:latin typeface="HGPｺﾞｼｯｸE" pitchFamily="50" charset="-128"/>
                  <a:ea typeface="HGPｺﾞｼｯｸE" pitchFamily="50" charset="-128"/>
                </a:endParaRPr>
              </a:p>
            </p:txBody>
          </p:sp>
        </p:grpSp>
        <p:pic>
          <p:nvPicPr>
            <p:cNvPr id="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74" y="2491355"/>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791580" y="3033347"/>
            <a:ext cx="7524836" cy="1192480"/>
            <a:chOff x="791580" y="3136620"/>
            <a:chExt cx="7524836" cy="1192480"/>
          </a:xfrm>
        </p:grpSpPr>
        <p:sp>
          <p:nvSpPr>
            <p:cNvPr id="76" name="角丸四角形 75"/>
            <p:cNvSpPr/>
            <p:nvPr/>
          </p:nvSpPr>
          <p:spPr bwMode="auto">
            <a:xfrm>
              <a:off x="791580" y="3136620"/>
              <a:ext cx="7524836" cy="1192480"/>
            </a:xfrm>
            <a:prstGeom prst="roundRect">
              <a:avLst>
                <a:gd name="adj" fmla="val 8363"/>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77" name="正方形/長方形 76"/>
            <p:cNvSpPr/>
            <p:nvPr/>
          </p:nvSpPr>
          <p:spPr bwMode="auto">
            <a:xfrm>
              <a:off x="899620" y="3243962"/>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sp>
          <p:nvSpPr>
            <p:cNvPr id="78" name="テキスト プレースホルダー 2"/>
            <p:cNvSpPr txBox="1">
              <a:spLocks/>
            </p:cNvSpPr>
            <p:nvPr/>
          </p:nvSpPr>
          <p:spPr bwMode="auto">
            <a:xfrm>
              <a:off x="791580" y="3136620"/>
              <a:ext cx="7524836"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6088" indent="0" eaLnBrk="1" hangingPunct="1">
                <a:buNone/>
              </a:pPr>
              <a:r>
                <a:rPr lang="ja-JP" altLang="ja-JP" sz="2000" dirty="0">
                  <a:latin typeface="HGPｺﾞｼｯｸE" pitchFamily="50" charset="-128"/>
                  <a:ea typeface="HGPｺﾞｼｯｸE" pitchFamily="50" charset="-128"/>
                </a:rPr>
                <a:t>スタッフに</a:t>
              </a:r>
              <a:r>
                <a:rPr lang="ja-JP" altLang="en-US" sz="2000" dirty="0">
                  <a:latin typeface="HGPｺﾞｼｯｸE" pitchFamily="50" charset="-128"/>
                  <a:ea typeface="HGPｺﾞｼｯｸE" pitchFamily="50" charset="-128"/>
                </a:rPr>
                <a:t>以下の</a:t>
              </a:r>
              <a:r>
                <a:rPr lang="ja-JP" altLang="ja-JP" sz="2000" dirty="0">
                  <a:latin typeface="HGPｺﾞｼｯｸE" pitchFamily="50" charset="-128"/>
                  <a:ea typeface="HGPｺﾞｼｯｸE" pitchFamily="50" charset="-128"/>
                </a:rPr>
                <a:t>指示</a:t>
              </a:r>
              <a:r>
                <a:rPr lang="ja-JP" altLang="en-US" sz="2000" dirty="0">
                  <a:latin typeface="HGPｺﾞｼｯｸE" pitchFamily="50" charset="-128"/>
                  <a:ea typeface="HGPｺﾞｼｯｸE" pitchFamily="50" charset="-128"/>
                </a:rPr>
                <a:t>を行う。</a:t>
              </a:r>
              <a:endParaRPr lang="ja-JP" altLang="ja-JP" sz="2000" dirty="0">
                <a:latin typeface="HGPｺﾞｼｯｸE" pitchFamily="50" charset="-128"/>
                <a:ea typeface="HGPｺﾞｼｯｸE" pitchFamily="50" charset="-128"/>
              </a:endParaRPr>
            </a:p>
            <a:p>
              <a:pPr marL="712788" lvl="1" indent="0" eaLnBrk="1" hangingPunct="1">
                <a:buFont typeface="Arial" charset="0"/>
                <a:buChar char="•"/>
              </a:pPr>
              <a:r>
                <a:rPr lang="ja-JP" altLang="ja-JP" sz="1400" dirty="0">
                  <a:latin typeface="HGPｺﾞｼｯｸE" pitchFamily="50" charset="-128"/>
                  <a:ea typeface="HGPｺﾞｼｯｸE" pitchFamily="50" charset="-128"/>
                </a:rPr>
                <a:t>直ちにガス噴出</a:t>
              </a:r>
              <a:r>
                <a:rPr lang="ja-JP" altLang="en-US" sz="1400" dirty="0">
                  <a:latin typeface="HGPｺﾞｼｯｸE" pitchFamily="50" charset="-128"/>
                  <a:ea typeface="HGPｺﾞｼｯｸE" pitchFamily="50" charset="-128"/>
                </a:rPr>
                <a:t> </a:t>
              </a:r>
              <a:r>
                <a:rPr lang="ja-JP" altLang="ja-JP" sz="1400" dirty="0">
                  <a:latin typeface="HGPｺﾞｼｯｸE" pitchFamily="50" charset="-128"/>
                  <a:ea typeface="HGPｺﾞｼｯｸE" pitchFamily="50" charset="-128"/>
                </a:rPr>
                <a:t>（火災）</a:t>
              </a:r>
              <a:r>
                <a:rPr lang="ja-JP" altLang="en-US" sz="1400" dirty="0">
                  <a:latin typeface="HGPｺﾞｼｯｸE" pitchFamily="50" charset="-128"/>
                  <a:ea typeface="HGPｺﾞｼｯｸE" pitchFamily="50" charset="-128"/>
                </a:rPr>
                <a:t> </a:t>
              </a:r>
              <a:r>
                <a:rPr lang="ja-JP" altLang="ja-JP" sz="1400" dirty="0">
                  <a:latin typeface="HGPｺﾞｼｯｸE" pitchFamily="50" charset="-128"/>
                  <a:ea typeface="HGPｺﾞｼｯｸE" pitchFamily="50" charset="-128"/>
                </a:rPr>
                <a:t>から患者を遠ざける</a:t>
              </a:r>
              <a:r>
                <a:rPr lang="ja-JP" altLang="en-US" sz="1400" dirty="0">
                  <a:latin typeface="HGPｺﾞｼｯｸE" pitchFamily="50" charset="-128"/>
                  <a:ea typeface="HGPｺﾞｼｯｸE" pitchFamily="50" charset="-128"/>
                </a:rPr>
                <a:t>。</a:t>
              </a:r>
              <a:r>
                <a:rPr lang="ja-JP" altLang="ja-JP" sz="1400" dirty="0">
                  <a:latin typeface="HGPｺﾞｼｯｸE" pitchFamily="50" charset="-128"/>
                  <a:ea typeface="HGPｺﾞｼｯｸE" pitchFamily="50" charset="-128"/>
                </a:rPr>
                <a:t>（区域外への移動を考慮する）</a:t>
              </a:r>
            </a:p>
            <a:p>
              <a:pPr marL="712788" lvl="1" indent="0" eaLnBrk="1" hangingPunct="1">
                <a:buFont typeface="Arial" charset="0"/>
                <a:buChar char="•"/>
              </a:pPr>
              <a:r>
                <a:rPr lang="ja-JP" altLang="ja-JP" sz="1400" dirty="0">
                  <a:latin typeface="HGPｺﾞｼｯｸE" pitchFamily="50" charset="-128"/>
                  <a:ea typeface="HGPｺﾞｼｯｸE" pitchFamily="50" charset="-128"/>
                </a:rPr>
                <a:t>供給区域内で酸素投与を受けている</a:t>
              </a:r>
              <a:r>
                <a:rPr lang="ja-JP" altLang="en-US" sz="1400" dirty="0">
                  <a:latin typeface="HGPｺﾞｼｯｸE" pitchFamily="50" charset="-128"/>
                  <a:ea typeface="HGPｺﾞｼｯｸE" pitchFamily="50" charset="-128"/>
                </a:rPr>
                <a:t>患者に対して</a:t>
              </a:r>
              <a:r>
                <a:rPr lang="ja-JP" altLang="ja-JP" sz="1400" dirty="0">
                  <a:latin typeface="HGPｺﾞｼｯｸE" pitchFamily="50" charset="-128"/>
                  <a:ea typeface="HGPｺﾞｼｯｸE" pitchFamily="50" charset="-128"/>
                </a:rPr>
                <a:t>、携帯用酸素ボンベに切り替える</a:t>
              </a:r>
              <a:r>
                <a:rPr lang="ja-JP" altLang="en-US" sz="1400" dirty="0">
                  <a:latin typeface="HGPｺﾞｼｯｸE" pitchFamily="50" charset="-128"/>
                  <a:ea typeface="HGPｺﾞｼｯｸE" pitchFamily="50" charset="-128"/>
                </a:rPr>
                <a:t>。</a:t>
              </a:r>
              <a:endParaRPr lang="ja-JP" altLang="ja-JP" sz="1400" dirty="0">
                <a:latin typeface="HGPｺﾞｼｯｸE" pitchFamily="50" charset="-128"/>
                <a:ea typeface="HGPｺﾞｼｯｸE" pitchFamily="50" charset="-128"/>
              </a:endParaRPr>
            </a:p>
            <a:p>
              <a:pPr marL="712788" lvl="1" indent="0" eaLnBrk="1" hangingPunct="1">
                <a:spcAft>
                  <a:spcPts val="1200"/>
                </a:spcAft>
                <a:buFont typeface="Arial" charset="0"/>
                <a:buChar char="•"/>
              </a:pPr>
              <a:r>
                <a:rPr lang="ja-JP" altLang="ja-JP" sz="1400" dirty="0">
                  <a:latin typeface="HGPｺﾞｼｯｸE" pitchFamily="50" charset="-128"/>
                  <a:ea typeface="HGPｺﾞｼｯｸE" pitchFamily="50" charset="-128"/>
                </a:rPr>
                <a:t>人工呼吸器装着患者</a:t>
              </a:r>
              <a:r>
                <a:rPr lang="ja-JP" altLang="en-US" sz="1400" dirty="0">
                  <a:latin typeface="HGPｺﾞｼｯｸE" pitchFamily="50" charset="-128"/>
                  <a:ea typeface="HGPｺﾞｼｯｸE" pitchFamily="50" charset="-128"/>
                </a:rPr>
                <a:t>に</a:t>
              </a:r>
              <a:r>
                <a:rPr lang="ja-JP" altLang="ja-JP" sz="1400" dirty="0">
                  <a:latin typeface="HGPｺﾞｼｯｸE" pitchFamily="50" charset="-128"/>
                  <a:ea typeface="HGPｺﾞｼｯｸE" pitchFamily="50" charset="-128"/>
                </a:rPr>
                <a:t>は</a:t>
              </a:r>
              <a:r>
                <a:rPr lang="ja-JP" altLang="en-US" sz="1400" dirty="0">
                  <a:latin typeface="HGPｺﾞｼｯｸE" pitchFamily="50" charset="-128"/>
                  <a:ea typeface="HGPｺﾞｼｯｸE" pitchFamily="50" charset="-128"/>
                </a:rPr>
                <a:t>、バッグバルブマスク</a:t>
              </a:r>
              <a:r>
                <a:rPr lang="ja-JP" altLang="ja-JP" sz="1400" dirty="0">
                  <a:latin typeface="HGPｺﾞｼｯｸE" pitchFamily="50" charset="-128"/>
                  <a:ea typeface="HGPｺﾞｼｯｸE" pitchFamily="50" charset="-128"/>
                </a:rPr>
                <a:t>で</a:t>
              </a:r>
              <a:r>
                <a:rPr lang="ja-JP" altLang="en-US" sz="1400" dirty="0">
                  <a:latin typeface="HGPｺﾞｼｯｸE" pitchFamily="50" charset="-128"/>
                  <a:ea typeface="HGPｺﾞｼｯｸE" pitchFamily="50" charset="-128"/>
                </a:rPr>
                <a:t>　</a:t>
              </a:r>
              <a:r>
                <a:rPr lang="ja-JP" altLang="ja-JP" sz="1400" dirty="0">
                  <a:latin typeface="HGPｺﾞｼｯｸE" pitchFamily="50" charset="-128"/>
                  <a:ea typeface="HGPｺﾞｼｯｸE" pitchFamily="50" charset="-128"/>
                </a:rPr>
                <a:t>換気を確保する</a:t>
              </a:r>
              <a:r>
                <a:rPr lang="ja-JP" altLang="en-US" sz="1400" dirty="0">
                  <a:latin typeface="HGPｺﾞｼｯｸE" pitchFamily="50" charset="-128"/>
                  <a:ea typeface="HGPｺﾞｼｯｸE" pitchFamily="50" charset="-128"/>
                </a:rPr>
                <a:t>。</a:t>
              </a:r>
              <a:endParaRPr lang="ja-JP" altLang="ja-JP" sz="1400" dirty="0">
                <a:latin typeface="HGPｺﾞｼｯｸE" pitchFamily="50" charset="-128"/>
                <a:ea typeface="HGPｺﾞｼｯｸE" pitchFamily="50" charset="-128"/>
              </a:endParaRPr>
            </a:p>
          </p:txBody>
        </p:sp>
        <p:pic>
          <p:nvPicPr>
            <p:cNvPr id="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74" y="328561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グループ化 8"/>
          <p:cNvGrpSpPr/>
          <p:nvPr/>
        </p:nvGrpSpPr>
        <p:grpSpPr>
          <a:xfrm>
            <a:off x="791580" y="4344526"/>
            <a:ext cx="7524836" cy="500364"/>
            <a:chOff x="791580" y="4344526"/>
            <a:chExt cx="7524836" cy="500364"/>
          </a:xfrm>
        </p:grpSpPr>
        <p:grpSp>
          <p:nvGrpSpPr>
            <p:cNvPr id="34" name="グループ化 33"/>
            <p:cNvGrpSpPr/>
            <p:nvPr/>
          </p:nvGrpSpPr>
          <p:grpSpPr>
            <a:xfrm>
              <a:off x="791580" y="4344526"/>
              <a:ext cx="7524836" cy="500364"/>
              <a:chOff x="1115616" y="4473498"/>
              <a:chExt cx="7524836" cy="500364"/>
            </a:xfrm>
          </p:grpSpPr>
          <p:sp>
            <p:nvSpPr>
              <p:cNvPr id="73" name="角丸四角形 72"/>
              <p:cNvSpPr/>
              <p:nvPr/>
            </p:nvSpPr>
            <p:spPr bwMode="auto">
              <a:xfrm>
                <a:off x="1115616" y="4473498"/>
                <a:ext cx="7524836" cy="500364"/>
              </a:xfrm>
              <a:prstGeom prst="roundRect">
                <a:avLst>
                  <a:gd name="adj" fmla="val 18821"/>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74" name="正方形/長方形 73"/>
              <p:cNvSpPr/>
              <p:nvPr/>
            </p:nvSpPr>
            <p:spPr bwMode="auto">
              <a:xfrm>
                <a:off x="1223656" y="458045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sp>
            <p:nvSpPr>
              <p:cNvPr id="75" name="テキスト プレースホルダー 2"/>
              <p:cNvSpPr txBox="1">
                <a:spLocks/>
              </p:cNvSpPr>
              <p:nvPr/>
            </p:nvSpPr>
            <p:spPr bwMode="auto">
              <a:xfrm>
                <a:off x="1115616" y="4509120"/>
                <a:ext cx="7524836" cy="39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6088" indent="0" eaLnBrk="1" hangingPunct="1">
                  <a:buNone/>
                </a:pPr>
                <a:r>
                  <a:rPr lang="ja-JP" altLang="ja-JP" sz="2000" dirty="0">
                    <a:latin typeface="HGPｺﾞｼｯｸE" pitchFamily="50" charset="-128"/>
                    <a:ea typeface="HGPｺﾞｼｯｸE" pitchFamily="50" charset="-128"/>
                  </a:rPr>
                  <a:t>「シャットオフバルブを閉鎖します」と宣言し、閉鎖する</a:t>
                </a:r>
                <a:r>
                  <a:rPr lang="ja-JP" altLang="en-US" sz="2000" dirty="0">
                    <a:latin typeface="HGPｺﾞｼｯｸE" pitchFamily="50" charset="-128"/>
                    <a:ea typeface="HGPｺﾞｼｯｸE" pitchFamily="50" charset="-128"/>
                  </a:rPr>
                  <a:t>。</a:t>
                </a:r>
                <a:endParaRPr lang="ja-JP" altLang="ja-JP" sz="2000" dirty="0">
                  <a:latin typeface="HGPｺﾞｼｯｸE" pitchFamily="50" charset="-128"/>
                  <a:ea typeface="HGPｺﾞｼｯｸE" pitchFamily="50" charset="-128"/>
                </a:endParaRPr>
              </a:p>
            </p:txBody>
          </p:sp>
        </p:grpSp>
        <p:pic>
          <p:nvPicPr>
            <p:cNvPr id="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74" y="4509120"/>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グループ化 9"/>
          <p:cNvGrpSpPr/>
          <p:nvPr/>
        </p:nvGrpSpPr>
        <p:grpSpPr>
          <a:xfrm>
            <a:off x="791580" y="4986732"/>
            <a:ext cx="7524836" cy="500364"/>
            <a:chOff x="791580" y="4914724"/>
            <a:chExt cx="7524836" cy="500364"/>
          </a:xfrm>
        </p:grpSpPr>
        <p:grpSp>
          <p:nvGrpSpPr>
            <p:cNvPr id="35" name="グループ化 34"/>
            <p:cNvGrpSpPr/>
            <p:nvPr/>
          </p:nvGrpSpPr>
          <p:grpSpPr>
            <a:xfrm>
              <a:off x="791580" y="4914724"/>
              <a:ext cx="7524836" cy="500364"/>
              <a:chOff x="1115616" y="4473498"/>
              <a:chExt cx="7524836" cy="500364"/>
            </a:xfrm>
          </p:grpSpPr>
          <p:sp>
            <p:nvSpPr>
              <p:cNvPr id="70" name="角丸四角形 69"/>
              <p:cNvSpPr/>
              <p:nvPr/>
            </p:nvSpPr>
            <p:spPr bwMode="auto">
              <a:xfrm>
                <a:off x="1115616" y="4473498"/>
                <a:ext cx="7524836" cy="500364"/>
              </a:xfrm>
              <a:prstGeom prst="roundRect">
                <a:avLst>
                  <a:gd name="adj" fmla="val 18821"/>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71" name="正方形/長方形 70"/>
              <p:cNvSpPr/>
              <p:nvPr/>
            </p:nvSpPr>
            <p:spPr bwMode="auto">
              <a:xfrm>
                <a:off x="1223656" y="458045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sp>
            <p:nvSpPr>
              <p:cNvPr id="72" name="テキスト プレースホルダー 2"/>
              <p:cNvSpPr txBox="1">
                <a:spLocks/>
              </p:cNvSpPr>
              <p:nvPr/>
            </p:nvSpPr>
            <p:spPr bwMode="auto">
              <a:xfrm>
                <a:off x="1115616" y="4509120"/>
                <a:ext cx="7524836" cy="39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6088" indent="0" eaLnBrk="1" hangingPunct="1">
                  <a:buNone/>
                </a:pPr>
                <a:r>
                  <a:rPr lang="ja-JP" altLang="ja-JP" sz="2000" dirty="0">
                    <a:latin typeface="HGPｺﾞｼｯｸE" pitchFamily="50" charset="-128"/>
                    <a:ea typeface="HGPｺﾞｼｯｸE" pitchFamily="50" charset="-128"/>
                  </a:rPr>
                  <a:t>該当区域の安全を確認する</a:t>
                </a:r>
                <a:r>
                  <a:rPr lang="ja-JP" altLang="en-US" sz="2000" dirty="0">
                    <a:latin typeface="HGPｺﾞｼｯｸE" pitchFamily="50" charset="-128"/>
                    <a:ea typeface="HGPｺﾞｼｯｸE" pitchFamily="50" charset="-128"/>
                  </a:rPr>
                  <a:t>。</a:t>
                </a:r>
                <a:endParaRPr lang="ja-JP" altLang="ja-JP" sz="2000" dirty="0">
                  <a:latin typeface="HGPｺﾞｼｯｸE" pitchFamily="50" charset="-128"/>
                  <a:ea typeface="HGPｺﾞｼｯｸE" pitchFamily="50" charset="-128"/>
                </a:endParaRPr>
              </a:p>
            </p:txBody>
          </p:sp>
        </p:grpSp>
        <p:pic>
          <p:nvPicPr>
            <p:cNvPr id="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74" y="5053154"/>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グループ化 10"/>
          <p:cNvGrpSpPr/>
          <p:nvPr/>
        </p:nvGrpSpPr>
        <p:grpSpPr>
          <a:xfrm>
            <a:off x="791580" y="5628936"/>
            <a:ext cx="7524836" cy="500364"/>
            <a:chOff x="791580" y="5484920"/>
            <a:chExt cx="7524836" cy="500364"/>
          </a:xfrm>
        </p:grpSpPr>
        <p:grpSp>
          <p:nvGrpSpPr>
            <p:cNvPr id="36" name="グループ化 35"/>
            <p:cNvGrpSpPr/>
            <p:nvPr/>
          </p:nvGrpSpPr>
          <p:grpSpPr>
            <a:xfrm>
              <a:off x="791580" y="5484920"/>
              <a:ext cx="7524836" cy="500364"/>
              <a:chOff x="1115616" y="4473498"/>
              <a:chExt cx="7524836" cy="500364"/>
            </a:xfrm>
          </p:grpSpPr>
          <p:sp>
            <p:nvSpPr>
              <p:cNvPr id="67" name="角丸四角形 66"/>
              <p:cNvSpPr/>
              <p:nvPr/>
            </p:nvSpPr>
            <p:spPr bwMode="auto">
              <a:xfrm>
                <a:off x="1115616" y="4473498"/>
                <a:ext cx="7524836" cy="500364"/>
              </a:xfrm>
              <a:prstGeom prst="roundRect">
                <a:avLst>
                  <a:gd name="adj" fmla="val 18821"/>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68" name="正方形/長方形 67"/>
              <p:cNvSpPr/>
              <p:nvPr/>
            </p:nvSpPr>
            <p:spPr bwMode="auto">
              <a:xfrm>
                <a:off x="1223656" y="458045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sp>
            <p:nvSpPr>
              <p:cNvPr id="69" name="テキスト プレースホルダー 2"/>
              <p:cNvSpPr txBox="1">
                <a:spLocks/>
              </p:cNvSpPr>
              <p:nvPr/>
            </p:nvSpPr>
            <p:spPr bwMode="auto">
              <a:xfrm>
                <a:off x="1115616" y="4509120"/>
                <a:ext cx="7524836" cy="39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6088" indent="0" eaLnBrk="1" hangingPunct="1">
                  <a:buNone/>
                </a:pPr>
                <a:r>
                  <a:rPr lang="ja-JP" altLang="ja-JP" sz="2000" dirty="0">
                    <a:latin typeface="HGPｺﾞｼｯｸE" pitchFamily="50" charset="-128"/>
                    <a:ea typeface="HGPｺﾞｼｯｸE" pitchFamily="50" charset="-128"/>
                  </a:rPr>
                  <a:t>医療ガス安全</a:t>
                </a:r>
                <a:r>
                  <a:rPr lang="ja-JP" altLang="en-US" sz="2000" dirty="0">
                    <a:latin typeface="HGPｺﾞｼｯｸE" pitchFamily="50" charset="-128"/>
                    <a:ea typeface="HGPｺﾞｼｯｸE" pitchFamily="50" charset="-128"/>
                  </a:rPr>
                  <a:t>・</a:t>
                </a:r>
                <a:r>
                  <a:rPr lang="ja-JP" altLang="ja-JP" sz="2000" dirty="0">
                    <a:latin typeface="HGPｺﾞｼｯｸE" pitchFamily="50" charset="-128"/>
                    <a:ea typeface="HGPｺﾞｼｯｸE" pitchFamily="50" charset="-128"/>
                  </a:rPr>
                  <a:t>管理委員会に報告する</a:t>
                </a:r>
                <a:r>
                  <a:rPr lang="ja-JP" altLang="en-US" sz="2000" dirty="0">
                    <a:latin typeface="HGPｺﾞｼｯｸE" pitchFamily="50" charset="-128"/>
                    <a:ea typeface="HGPｺﾞｼｯｸE" pitchFamily="50" charset="-128"/>
                  </a:rPr>
                  <a:t>。</a:t>
                </a:r>
                <a:endParaRPr lang="ja-JP" altLang="ja-JP" sz="2000" dirty="0">
                  <a:latin typeface="HGPｺﾞｼｯｸE" pitchFamily="50" charset="-128"/>
                  <a:ea typeface="HGPｺﾞｼｯｸE" pitchFamily="50" charset="-128"/>
                </a:endParaRPr>
              </a:p>
            </p:txBody>
          </p:sp>
        </p:grpSp>
        <p:pic>
          <p:nvPicPr>
            <p:cNvPr id="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74" y="564540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タイトル 1"/>
          <p:cNvSpPr>
            <a:spLocks noGrp="1"/>
          </p:cNvSpPr>
          <p:nvPr>
            <p:ph type="title"/>
          </p:nvPr>
        </p:nvSpPr>
        <p:spPr>
          <a:xfrm>
            <a:off x="467544" y="333375"/>
            <a:ext cx="7056784" cy="676800"/>
          </a:xfrm>
        </p:spPr>
        <p:txBody>
          <a:bodyPr>
            <a:normAutofit/>
          </a:bodyPr>
          <a:lstStyle/>
          <a:p>
            <a:r>
              <a:rPr lang="ja-JP" altLang="en-US" dirty="0"/>
              <a:t>責任者の役割</a:t>
            </a:r>
          </a:p>
        </p:txBody>
      </p:sp>
    </p:spTree>
    <p:extLst>
      <p:ext uri="{BB962C8B-B14F-4D97-AF65-F5344CB8AC3E}">
        <p14:creationId xmlns:p14="http://schemas.microsoft.com/office/powerpoint/2010/main" val="145303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48</a:t>
            </a:fld>
            <a:r>
              <a:rPr lang="en-US" altLang="ja-JP"/>
              <a:t> </a:t>
            </a:r>
            <a:endParaRPr lang="ja-JP" altLang="en-US" dirty="0"/>
          </a:p>
        </p:txBody>
      </p:sp>
      <p:sp>
        <p:nvSpPr>
          <p:cNvPr id="25" name="タイトル 1"/>
          <p:cNvSpPr>
            <a:spLocks noGrp="1"/>
          </p:cNvSpPr>
          <p:nvPr>
            <p:ph type="title"/>
          </p:nvPr>
        </p:nvSpPr>
        <p:spPr>
          <a:xfrm>
            <a:off x="467544" y="333375"/>
            <a:ext cx="7056784" cy="676800"/>
          </a:xfrm>
        </p:spPr>
        <p:txBody>
          <a:bodyPr>
            <a:normAutofit/>
          </a:bodyPr>
          <a:lstStyle/>
          <a:p>
            <a:r>
              <a:rPr lang="ja-JP" altLang="en-US" dirty="0"/>
              <a:t>リスクマネジャーの役割</a:t>
            </a:r>
          </a:p>
        </p:txBody>
      </p:sp>
      <p:grpSp>
        <p:nvGrpSpPr>
          <p:cNvPr id="5" name="グループ化 4"/>
          <p:cNvGrpSpPr/>
          <p:nvPr/>
        </p:nvGrpSpPr>
        <p:grpSpPr>
          <a:xfrm>
            <a:off x="791580" y="1484313"/>
            <a:ext cx="7524836" cy="4147820"/>
            <a:chOff x="791580" y="1484313"/>
            <a:chExt cx="7524836" cy="4147820"/>
          </a:xfrm>
        </p:grpSpPr>
        <p:grpSp>
          <p:nvGrpSpPr>
            <p:cNvPr id="3" name="グループ化 2"/>
            <p:cNvGrpSpPr/>
            <p:nvPr/>
          </p:nvGrpSpPr>
          <p:grpSpPr>
            <a:xfrm>
              <a:off x="791580" y="1484313"/>
              <a:ext cx="7524836" cy="720080"/>
              <a:chOff x="791580" y="1232756"/>
              <a:chExt cx="7524836" cy="720080"/>
            </a:xfrm>
          </p:grpSpPr>
          <p:grpSp>
            <p:nvGrpSpPr>
              <p:cNvPr id="45" name="グループ化 44"/>
              <p:cNvGrpSpPr/>
              <p:nvPr/>
            </p:nvGrpSpPr>
            <p:grpSpPr>
              <a:xfrm>
                <a:off x="791580" y="1232756"/>
                <a:ext cx="7524836" cy="720080"/>
                <a:chOff x="1115616" y="1489241"/>
                <a:chExt cx="7524836" cy="720080"/>
              </a:xfrm>
            </p:grpSpPr>
            <p:sp>
              <p:nvSpPr>
                <p:cNvPr id="50" name="角丸四角形 49"/>
                <p:cNvSpPr/>
                <p:nvPr/>
              </p:nvSpPr>
              <p:spPr bwMode="auto">
                <a:xfrm>
                  <a:off x="1115616" y="1489241"/>
                  <a:ext cx="7524836" cy="720080"/>
                </a:xfrm>
                <a:prstGeom prst="roundRect">
                  <a:avLst>
                    <a:gd name="adj" fmla="val 1613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51" name="テキスト プレースホルダー 2"/>
                <p:cNvSpPr txBox="1">
                  <a:spLocks/>
                </p:cNvSpPr>
                <p:nvPr/>
              </p:nvSpPr>
              <p:spPr bwMode="auto">
                <a:xfrm>
                  <a:off x="1115616" y="1632456"/>
                  <a:ext cx="7524836" cy="5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6088" indent="0" eaLnBrk="1" hangingPunct="1">
                    <a:buNone/>
                  </a:pPr>
                  <a:r>
                    <a:rPr lang="ja-JP" altLang="en-US" sz="2000" dirty="0">
                      <a:latin typeface="HGPｺﾞｼｯｸE" pitchFamily="50" charset="-128"/>
                      <a:ea typeface="HGPｺﾞｼｯｸE" pitchFamily="50" charset="-128"/>
                    </a:rPr>
                    <a:t>中央監視室と臨床工学技士室に連絡し、現場に急行させる。</a:t>
                  </a:r>
                </a:p>
              </p:txBody>
            </p:sp>
            <p:sp>
              <p:nvSpPr>
                <p:cNvPr id="52" name="正方形/長方形 51"/>
                <p:cNvSpPr/>
                <p:nvPr/>
              </p:nvSpPr>
              <p:spPr bwMode="auto">
                <a:xfrm>
                  <a:off x="1259660" y="1723281"/>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grpSp>
          <p:pic>
            <p:nvPicPr>
              <p:cNvPr id="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16633"/>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7" name="グループ化 56"/>
            <p:cNvGrpSpPr/>
            <p:nvPr/>
          </p:nvGrpSpPr>
          <p:grpSpPr>
            <a:xfrm>
              <a:off x="791580" y="2456421"/>
              <a:ext cx="7524836" cy="720080"/>
              <a:chOff x="791580" y="1232756"/>
              <a:chExt cx="7524836" cy="720080"/>
            </a:xfrm>
          </p:grpSpPr>
          <p:grpSp>
            <p:nvGrpSpPr>
              <p:cNvPr id="58" name="グループ化 57"/>
              <p:cNvGrpSpPr/>
              <p:nvPr/>
            </p:nvGrpSpPr>
            <p:grpSpPr>
              <a:xfrm>
                <a:off x="791580" y="1232756"/>
                <a:ext cx="7524836" cy="720080"/>
                <a:chOff x="1115616" y="1489241"/>
                <a:chExt cx="7524836" cy="720080"/>
              </a:xfrm>
            </p:grpSpPr>
            <p:sp>
              <p:nvSpPr>
                <p:cNvPr id="60" name="角丸四角形 59"/>
                <p:cNvSpPr/>
                <p:nvPr/>
              </p:nvSpPr>
              <p:spPr bwMode="auto">
                <a:xfrm>
                  <a:off x="1115616" y="1489241"/>
                  <a:ext cx="7524836" cy="720080"/>
                </a:xfrm>
                <a:prstGeom prst="roundRect">
                  <a:avLst>
                    <a:gd name="adj" fmla="val 1613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61" name="テキスト プレースホルダー 2"/>
                <p:cNvSpPr txBox="1">
                  <a:spLocks/>
                </p:cNvSpPr>
                <p:nvPr/>
              </p:nvSpPr>
              <p:spPr bwMode="auto">
                <a:xfrm>
                  <a:off x="1115616" y="1632456"/>
                  <a:ext cx="7524836" cy="5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6088" indent="0" eaLnBrk="1" hangingPunct="1">
                    <a:buNone/>
                  </a:pPr>
                  <a:r>
                    <a:rPr lang="ja-JP" altLang="en-US" sz="2000" dirty="0">
                      <a:latin typeface="HGPｺﾞｼｯｸE" pitchFamily="50" charset="-128"/>
                      <a:ea typeface="HGPｺﾞｼｯｸE" pitchFamily="50" charset="-128"/>
                    </a:rPr>
                    <a:t>院内一斉放送で、全員に危険を周知させる。</a:t>
                  </a:r>
                  <a:endParaRPr lang="en-US" altLang="ja-JP" sz="2000" dirty="0">
                    <a:latin typeface="HGPｺﾞｼｯｸE" pitchFamily="50" charset="-128"/>
                    <a:ea typeface="HGPｺﾞｼｯｸE" pitchFamily="50" charset="-128"/>
                  </a:endParaRPr>
                </a:p>
              </p:txBody>
            </p:sp>
            <p:sp>
              <p:nvSpPr>
                <p:cNvPr id="62" name="正方形/長方形 61"/>
                <p:cNvSpPr/>
                <p:nvPr/>
              </p:nvSpPr>
              <p:spPr bwMode="auto">
                <a:xfrm>
                  <a:off x="1259660" y="1723281"/>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grpSp>
          <p:pic>
            <p:nvPicPr>
              <p:cNvPr id="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16633"/>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グループ化 32"/>
            <p:cNvGrpSpPr/>
            <p:nvPr/>
          </p:nvGrpSpPr>
          <p:grpSpPr>
            <a:xfrm>
              <a:off x="1825566" y="3392488"/>
              <a:ext cx="5184576" cy="2239645"/>
              <a:chOff x="2149602" y="2492896"/>
              <a:chExt cx="5184576" cy="2239645"/>
            </a:xfrm>
          </p:grpSpPr>
          <p:grpSp>
            <p:nvGrpSpPr>
              <p:cNvPr id="34" name="グループ化 33"/>
              <p:cNvGrpSpPr/>
              <p:nvPr/>
            </p:nvGrpSpPr>
            <p:grpSpPr>
              <a:xfrm>
                <a:off x="2375756" y="2492896"/>
                <a:ext cx="4734527" cy="1785158"/>
                <a:chOff x="2375756" y="2492896"/>
                <a:chExt cx="4734527" cy="1785158"/>
              </a:xfrm>
            </p:grpSpPr>
            <p:sp>
              <p:nvSpPr>
                <p:cNvPr id="36" name="角丸四角形吹き出し 35"/>
                <p:cNvSpPr/>
                <p:nvPr/>
              </p:nvSpPr>
              <p:spPr bwMode="auto">
                <a:xfrm>
                  <a:off x="2375757" y="2492896"/>
                  <a:ext cx="4734526" cy="1785158"/>
                </a:xfrm>
                <a:prstGeom prst="wedgeRoundRectCallout">
                  <a:avLst>
                    <a:gd name="adj1" fmla="val -34273"/>
                    <a:gd name="adj2" fmla="val -72571"/>
                    <a:gd name="adj3" fmla="val 16667"/>
                  </a:avLst>
                </a:prstGeom>
                <a:solidFill>
                  <a:srgbClr val="FFFFE1"/>
                </a:solidFill>
                <a:ln w="19050">
                  <a:solidFill>
                    <a:srgbClr val="63B5BA"/>
                  </a:solidFill>
                  <a:miter lim="800000"/>
                  <a:headEnd/>
                  <a:tailEnd/>
                </a:ln>
                <a:effectLst>
                  <a:outerShdw dist="35921" dir="2700000" algn="ctr" rotWithShape="0">
                    <a:schemeClr val="bg2">
                      <a:alpha val="50000"/>
                    </a:schemeClr>
                  </a:outerShdw>
                </a:effectLst>
              </p:spPr>
              <p:txBody>
                <a:bodyPr wrap="none" rtlCol="0" anchor="ctr"/>
                <a:lstStyle/>
                <a:p>
                  <a:pPr algn="ctr"/>
                  <a:endParaRPr lang="ja-JP" altLang="en-US"/>
                </a:p>
              </p:txBody>
            </p:sp>
            <p:sp>
              <p:nvSpPr>
                <p:cNvPr id="37" name="テキスト ボックス 36"/>
                <p:cNvSpPr txBox="1"/>
                <p:nvPr/>
              </p:nvSpPr>
              <p:spPr>
                <a:xfrm>
                  <a:off x="2375756" y="2753633"/>
                  <a:ext cx="4732269" cy="1323439"/>
                </a:xfrm>
                <a:prstGeom prst="rect">
                  <a:avLst/>
                </a:prstGeom>
                <a:noFill/>
              </p:spPr>
              <p:txBody>
                <a:bodyPr wrap="square" rtlCol="0">
                  <a:spAutoFit/>
                </a:bodyPr>
                <a:lstStyle/>
                <a:p>
                  <a:pPr marL="0" lvl="1" algn="ctr" eaLnBrk="1" hangingPunct="1">
                    <a:spcBef>
                      <a:spcPts val="0"/>
                    </a:spcBef>
                  </a:pPr>
                  <a:r>
                    <a:rPr lang="ja-JP" altLang="ja-JP" sz="2000" dirty="0">
                      <a:latin typeface="HGPｺﾞｼｯｸE" pitchFamily="50" charset="-128"/>
                      <a:ea typeface="HGPｺﾞｼｯｸE" pitchFamily="50" charset="-128"/>
                    </a:rPr>
                    <a:t>○○から酸素が噴出しています</a:t>
                  </a:r>
                  <a:endParaRPr lang="en-US" altLang="ja-JP" sz="2000" dirty="0">
                    <a:latin typeface="HGPｺﾞｼｯｸE" pitchFamily="50" charset="-128"/>
                    <a:ea typeface="HGPｺﾞｼｯｸE" pitchFamily="50" charset="-128"/>
                  </a:endParaRPr>
                </a:p>
                <a:p>
                  <a:pPr marL="0" lvl="1" algn="ctr" eaLnBrk="1" hangingPunct="1">
                    <a:spcBef>
                      <a:spcPts val="0"/>
                    </a:spcBef>
                  </a:pPr>
                  <a:r>
                    <a:rPr lang="en-US" altLang="ja-JP" sz="2000" dirty="0">
                      <a:latin typeface="HGPｺﾞｼｯｸE" pitchFamily="50" charset="-128"/>
                      <a:ea typeface="HGPｺﾞｼｯｸE" pitchFamily="50" charset="-128"/>
                    </a:rPr>
                    <a:t> </a:t>
                  </a:r>
                  <a:r>
                    <a:rPr lang="ja-JP" altLang="ja-JP" sz="2000" dirty="0">
                      <a:latin typeface="HGPｺﾞｼｯｸE" pitchFamily="50" charset="-128"/>
                      <a:ea typeface="HGPｺﾞｼｯｸE" pitchFamily="50" charset="-128"/>
                    </a:rPr>
                    <a:t>（○○で火災が発生しました）</a:t>
                  </a:r>
                  <a:endParaRPr lang="en-US" altLang="ja-JP" sz="2000" dirty="0">
                    <a:latin typeface="HGPｺﾞｼｯｸE" pitchFamily="50" charset="-128"/>
                    <a:ea typeface="HGPｺﾞｼｯｸE" pitchFamily="50" charset="-128"/>
                  </a:endParaRPr>
                </a:p>
                <a:p>
                  <a:pPr marL="0" lvl="1" algn="ctr" eaLnBrk="1" hangingPunct="1">
                    <a:spcBef>
                      <a:spcPts val="0"/>
                    </a:spcBef>
                  </a:pPr>
                  <a:r>
                    <a:rPr lang="ja-JP" altLang="en-US" sz="2000" dirty="0">
                      <a:latin typeface="HGPｺﾞｼｯｸE" pitchFamily="50" charset="-128"/>
                      <a:ea typeface="HGPｺﾞｼｯｸE" pitchFamily="50" charset="-128"/>
                    </a:rPr>
                    <a:t>各部署の責任者は管理区域内の安全を</a:t>
                  </a:r>
                  <a:endParaRPr lang="en-US" altLang="ja-JP" sz="2000" dirty="0">
                    <a:latin typeface="HGPｺﾞｼｯｸE" pitchFamily="50" charset="-128"/>
                    <a:ea typeface="HGPｺﾞｼｯｸE" pitchFamily="50" charset="-128"/>
                  </a:endParaRPr>
                </a:p>
                <a:p>
                  <a:pPr marL="0" lvl="1" algn="ctr" eaLnBrk="1" hangingPunct="1">
                    <a:spcBef>
                      <a:spcPts val="0"/>
                    </a:spcBef>
                  </a:pPr>
                  <a:r>
                    <a:rPr lang="ja-JP" altLang="en-US" sz="2000" dirty="0">
                      <a:latin typeface="HGPｺﾞｼｯｸE" pitchFamily="50" charset="-128"/>
                      <a:ea typeface="HGPｺﾞｼｯｸE" pitchFamily="50" charset="-128"/>
                    </a:rPr>
                    <a:t>確認してください</a:t>
                  </a:r>
                  <a:endParaRPr lang="ja-JP" altLang="ja-JP" sz="2000" dirty="0">
                    <a:latin typeface="HGPｺﾞｼｯｸE" pitchFamily="50" charset="-128"/>
                    <a:ea typeface="HGPｺﾞｼｯｸE" pitchFamily="50" charset="-128"/>
                  </a:endParaRPr>
                </a:p>
              </p:txBody>
            </p:sp>
          </p:grpSp>
          <p:sp>
            <p:nvSpPr>
              <p:cNvPr id="35" name="正方形/長方形 34"/>
              <p:cNvSpPr/>
              <p:nvPr/>
            </p:nvSpPr>
            <p:spPr>
              <a:xfrm>
                <a:off x="2149602" y="4393987"/>
                <a:ext cx="5184576" cy="338554"/>
              </a:xfrm>
              <a:prstGeom prst="rect">
                <a:avLst/>
              </a:prstGeom>
            </p:spPr>
            <p:txBody>
              <a:bodyPr wrap="square">
                <a:spAutoFit/>
              </a:bodyPr>
              <a:lstStyle/>
              <a:p>
                <a:pPr lvl="0" algn="ctr" eaLnBrk="1" hangingPunct="1"/>
                <a:r>
                  <a:rPr lang="ja-JP" altLang="en-US" sz="1600" dirty="0">
                    <a:latin typeface="HGPｺﾞｼｯｸE" pitchFamily="50" charset="-128"/>
                    <a:ea typeface="HGPｺﾞｼｯｸE" pitchFamily="50" charset="-128"/>
                  </a:rPr>
                  <a:t>（リスクマネジャーが不在の場合は、緊急連絡網に準ずる）</a:t>
                </a:r>
                <a:endParaRPr lang="en-US" altLang="ja-JP" sz="1600" dirty="0">
                  <a:latin typeface="HGPｺﾞｼｯｸE" pitchFamily="50" charset="-128"/>
                  <a:ea typeface="HGPｺﾞｼｯｸE" pitchFamily="50" charset="-128"/>
                </a:endParaRPr>
              </a:p>
            </p:txBody>
          </p:sp>
        </p:grpSp>
      </p:grpSp>
    </p:spTree>
    <p:extLst>
      <p:ext uri="{BB962C8B-B14F-4D97-AF65-F5344CB8AC3E}">
        <p14:creationId xmlns:p14="http://schemas.microsoft.com/office/powerpoint/2010/main" val="1188471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p:cNvSpPr>
            <a:spLocks noGrp="1"/>
          </p:cNvSpPr>
          <p:nvPr>
            <p:ph type="sldNum" sz="quarter" idx="4"/>
          </p:nvPr>
        </p:nvSpPr>
        <p:spPr/>
        <p:txBody>
          <a:bodyPr/>
          <a:lstStyle/>
          <a:p>
            <a:r>
              <a:rPr lang="en-US" altLang="ja-JP"/>
              <a:t> </a:t>
            </a:r>
            <a:fld id="{90E175E1-062F-4F25-BA66-D77C2BA6B6E9}" type="slidenum">
              <a:rPr lang="ja-JP" altLang="en-US" smtClean="0"/>
              <a:pPr/>
              <a:t>49</a:t>
            </a:fld>
            <a:r>
              <a:rPr lang="en-US" altLang="ja-JP"/>
              <a:t> </a:t>
            </a:r>
            <a:endParaRPr lang="ja-JP" altLang="en-US" dirty="0"/>
          </a:p>
        </p:txBody>
      </p:sp>
      <p:grpSp>
        <p:nvGrpSpPr>
          <p:cNvPr id="16" name="グループ化 15"/>
          <p:cNvGrpSpPr/>
          <p:nvPr/>
        </p:nvGrpSpPr>
        <p:grpSpPr>
          <a:xfrm>
            <a:off x="809582" y="1195200"/>
            <a:ext cx="7650850" cy="4649166"/>
            <a:chOff x="737574" y="1588146"/>
            <a:chExt cx="7650850" cy="4649166"/>
          </a:xfrm>
        </p:grpSpPr>
        <p:sp>
          <p:nvSpPr>
            <p:cNvPr id="4" name="テキスト プレースホルダー 2"/>
            <p:cNvSpPr txBox="1">
              <a:spLocks/>
            </p:cNvSpPr>
            <p:nvPr/>
          </p:nvSpPr>
          <p:spPr bwMode="auto">
            <a:xfrm>
              <a:off x="737574" y="1588146"/>
              <a:ext cx="7650850" cy="1835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eaLnBrk="1" hangingPunct="1">
                <a:lnSpc>
                  <a:spcPct val="120000"/>
                </a:lnSpc>
                <a:spcAft>
                  <a:spcPts val="0"/>
                </a:spcAft>
                <a:buFont typeface="Arial" charset="0"/>
                <a:buNone/>
              </a:pPr>
              <a:r>
                <a:rPr lang="ja-JP" altLang="en-US" sz="2400" spc="-150" dirty="0">
                  <a:latin typeface="HGPｺﾞｼｯｸE" pitchFamily="50" charset="-128"/>
                  <a:ea typeface="HGPｺﾞｼｯｸE" pitchFamily="50" charset="-128"/>
                </a:rPr>
                <a:t>損傷が修復されても、一旦遮断したシャットオフバルブは医療ガス安全・管理委員会の指示があるまで開放してはいけない。開放時には、医療ガス安全・管理委員会委員が立ち会う。</a:t>
              </a:r>
            </a:p>
          </p:txBody>
        </p:sp>
        <p:sp>
          <p:nvSpPr>
            <p:cNvPr id="5" name="テキスト プレースホルダー 2"/>
            <p:cNvSpPr txBox="1">
              <a:spLocks/>
            </p:cNvSpPr>
            <p:nvPr/>
          </p:nvSpPr>
          <p:spPr bwMode="auto">
            <a:xfrm>
              <a:off x="2286633" y="3216927"/>
              <a:ext cx="6101791" cy="3020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Aft>
                  <a:spcPts val="0"/>
                </a:spcAft>
                <a:buFont typeface="Arial" charset="0"/>
                <a:buNone/>
              </a:pPr>
              <a:r>
                <a:rPr lang="ja-JP" altLang="en-US" sz="2800" dirty="0">
                  <a:solidFill>
                    <a:srgbClr val="63B5BA"/>
                  </a:solidFill>
                </a:rPr>
                <a:t>安全の確認</a:t>
              </a:r>
              <a:r>
                <a:rPr lang="ja-JP" altLang="en-US" sz="2000" dirty="0">
                  <a:solidFill>
                    <a:srgbClr val="63B5BA"/>
                  </a:solidFill>
                </a:rPr>
                <a:t> （医療ガス安全・管理委員会）</a:t>
              </a:r>
            </a:p>
            <a:p>
              <a:pPr marL="0" indent="0" eaLnBrk="1" hangingPunct="1">
                <a:spcAft>
                  <a:spcPts val="0"/>
                </a:spcAft>
                <a:buNone/>
              </a:pPr>
              <a:r>
                <a:rPr lang="ja-JP" altLang="en-US" sz="2000" dirty="0"/>
                <a:t>損傷が修復され、安全であることを確認する。</a:t>
              </a:r>
            </a:p>
            <a:p>
              <a:pPr marL="0" indent="0" eaLnBrk="1" hangingPunct="1">
                <a:spcBef>
                  <a:spcPts val="1200"/>
                </a:spcBef>
                <a:spcAft>
                  <a:spcPts val="0"/>
                </a:spcAft>
                <a:buNone/>
              </a:pPr>
              <a:r>
                <a:rPr lang="ja-JP" altLang="en-US" sz="2800" dirty="0">
                  <a:solidFill>
                    <a:srgbClr val="63B5BA"/>
                  </a:solidFill>
                </a:rPr>
                <a:t>開放の宣言</a:t>
              </a:r>
            </a:p>
            <a:p>
              <a:pPr marL="0" indent="0" eaLnBrk="1" hangingPunct="1">
                <a:spcAft>
                  <a:spcPts val="0"/>
                </a:spcAft>
                <a:buNone/>
              </a:pPr>
              <a:r>
                <a:rPr lang="ja-JP" altLang="en-US" sz="2000" dirty="0"/>
                <a:t>「シャットオフバルブを開放します」と宣言し、開放する。</a:t>
              </a:r>
            </a:p>
            <a:p>
              <a:pPr marL="0" indent="0" eaLnBrk="1" hangingPunct="1">
                <a:spcBef>
                  <a:spcPts val="1200"/>
                </a:spcBef>
                <a:spcAft>
                  <a:spcPts val="0"/>
                </a:spcAft>
                <a:buNone/>
              </a:pPr>
              <a:r>
                <a:rPr lang="ja-JP" altLang="en-US" sz="2800" dirty="0">
                  <a:solidFill>
                    <a:srgbClr val="63B5BA"/>
                  </a:solidFill>
                </a:rPr>
                <a:t>安全の確認</a:t>
              </a:r>
              <a:r>
                <a:rPr lang="ja-JP" altLang="en-US" sz="2000" dirty="0">
                  <a:solidFill>
                    <a:srgbClr val="63B5BA"/>
                  </a:solidFill>
                </a:rPr>
                <a:t> （責任者）</a:t>
              </a:r>
            </a:p>
            <a:p>
              <a:pPr marL="0" indent="0" eaLnBrk="1" hangingPunct="1">
                <a:spcAft>
                  <a:spcPts val="0"/>
                </a:spcAft>
                <a:buNone/>
              </a:pPr>
              <a:r>
                <a:rPr lang="ja-JP" altLang="en-US" sz="2000" dirty="0"/>
                <a:t>該当区域の安全を確認する。</a:t>
              </a:r>
            </a:p>
          </p:txBody>
        </p:sp>
        <p:grpSp>
          <p:nvGrpSpPr>
            <p:cNvPr id="7" name="グループ化 6"/>
            <p:cNvGrpSpPr/>
            <p:nvPr/>
          </p:nvGrpSpPr>
          <p:grpSpPr>
            <a:xfrm>
              <a:off x="1674613" y="3351566"/>
              <a:ext cx="432000" cy="792000"/>
              <a:chOff x="1674613" y="3063534"/>
              <a:chExt cx="432000" cy="792000"/>
            </a:xfrm>
          </p:grpSpPr>
          <p:sp>
            <p:nvSpPr>
              <p:cNvPr id="6" name="ホームベース 5"/>
              <p:cNvSpPr/>
              <p:nvPr/>
            </p:nvSpPr>
            <p:spPr bwMode="auto">
              <a:xfrm rot="5400000">
                <a:off x="1494613" y="3243534"/>
                <a:ext cx="792000" cy="432000"/>
              </a:xfrm>
              <a:prstGeom prst="homePlate">
                <a:avLst>
                  <a:gd name="adj" fmla="val 36772"/>
                </a:avLst>
              </a:prstGeom>
              <a:gradFill flip="none" rotWithShape="1">
                <a:gsLst>
                  <a:gs pos="0">
                    <a:srgbClr val="63B5BA"/>
                  </a:gs>
                  <a:gs pos="35000">
                    <a:srgbClr val="63B5BA"/>
                  </a:gs>
                  <a:gs pos="100000">
                    <a:srgbClr val="FFFFFF"/>
                  </a:gs>
                </a:gsLst>
                <a:lin ang="0" scaled="0"/>
                <a:tileRect/>
              </a:gradFill>
              <a:ln w="12700">
                <a:solidFill>
                  <a:srgbClr val="63B5BA"/>
                </a:solidFill>
                <a:miter lim="800000"/>
                <a:headEnd/>
                <a:tailEnd/>
              </a:ln>
            </p:spPr>
            <p:txBody>
              <a:bodyPr wrap="none" lIns="0" rIns="0" bIns="0" rtlCol="0" anchor="ctr" anchorCtr="0">
                <a:noAutofit/>
              </a:bodyPr>
              <a:lstStyle/>
              <a:p>
                <a:pPr marL="360363" indent="-360363" algn="ctr"/>
                <a:endParaRPr lang="ja-JP" altLang="en-US" sz="2000" b="1" dirty="0">
                  <a:solidFill>
                    <a:srgbClr val="63B5BA"/>
                  </a:solidFill>
                  <a:latin typeface="Arial" pitchFamily="34" charset="0"/>
                  <a:ea typeface="HGS創英角ｺﾞｼｯｸUB" pitchFamily="50" charset="-128"/>
                  <a:cs typeface="Arial" pitchFamily="34" charset="0"/>
                </a:endParaRPr>
              </a:p>
            </p:txBody>
          </p:sp>
          <p:sp>
            <p:nvSpPr>
              <p:cNvPr id="12" name="テキスト ボックス 11"/>
              <p:cNvSpPr txBox="1"/>
              <p:nvPr/>
            </p:nvSpPr>
            <p:spPr>
              <a:xfrm>
                <a:off x="1674613" y="3063534"/>
                <a:ext cx="432000" cy="653498"/>
              </a:xfrm>
              <a:prstGeom prst="rect">
                <a:avLst/>
              </a:prstGeom>
              <a:noFill/>
            </p:spPr>
            <p:txBody>
              <a:bodyPr wrap="square" rtlCol="0" anchor="ctr" anchorCtr="0">
                <a:noAutofit/>
              </a:bodyPr>
              <a:lstStyle/>
              <a:p>
                <a:pPr algn="ctr"/>
                <a:r>
                  <a:rPr lang="en-US" altLang="ja-JP" sz="2800" b="1" dirty="0">
                    <a:solidFill>
                      <a:schemeClr val="bg1"/>
                    </a:solidFill>
                    <a:latin typeface="Arial" pitchFamily="34" charset="0"/>
                    <a:ea typeface="HGP創英角ｺﾞｼｯｸUB" pitchFamily="50" charset="-128"/>
                    <a:cs typeface="Arial" pitchFamily="34" charset="0"/>
                  </a:rPr>
                  <a:t>1</a:t>
                </a:r>
                <a:endParaRPr lang="ja-JP" altLang="en-US" sz="2800" b="1" dirty="0">
                  <a:solidFill>
                    <a:schemeClr val="bg1"/>
                  </a:solidFill>
                  <a:latin typeface="Arial" pitchFamily="34" charset="0"/>
                  <a:ea typeface="HGP創英角ｺﾞｼｯｸUB" pitchFamily="50" charset="-128"/>
                  <a:cs typeface="Arial" pitchFamily="34" charset="0"/>
                </a:endParaRPr>
              </a:p>
            </p:txBody>
          </p:sp>
        </p:grpSp>
        <p:grpSp>
          <p:nvGrpSpPr>
            <p:cNvPr id="8" name="グループ化 7"/>
            <p:cNvGrpSpPr/>
            <p:nvPr/>
          </p:nvGrpSpPr>
          <p:grpSpPr>
            <a:xfrm>
              <a:off x="1674613" y="4293184"/>
              <a:ext cx="432000" cy="792000"/>
              <a:chOff x="1674613" y="4005152"/>
              <a:chExt cx="432000" cy="792000"/>
            </a:xfrm>
          </p:grpSpPr>
          <p:sp>
            <p:nvSpPr>
              <p:cNvPr id="10" name="ホームベース 9"/>
              <p:cNvSpPr/>
              <p:nvPr/>
            </p:nvSpPr>
            <p:spPr bwMode="auto">
              <a:xfrm rot="5400000">
                <a:off x="1494613" y="4185152"/>
                <a:ext cx="792000" cy="432000"/>
              </a:xfrm>
              <a:prstGeom prst="homePlate">
                <a:avLst>
                  <a:gd name="adj" fmla="val 36772"/>
                </a:avLst>
              </a:prstGeom>
              <a:gradFill flip="none" rotWithShape="1">
                <a:gsLst>
                  <a:gs pos="0">
                    <a:srgbClr val="63B5BA"/>
                  </a:gs>
                  <a:gs pos="35000">
                    <a:srgbClr val="63B5BA"/>
                  </a:gs>
                  <a:gs pos="100000">
                    <a:srgbClr val="FFFFFF"/>
                  </a:gs>
                </a:gsLst>
                <a:lin ang="0" scaled="0"/>
                <a:tileRect/>
              </a:gradFill>
              <a:ln w="12700">
                <a:solidFill>
                  <a:srgbClr val="63B5BA"/>
                </a:solidFill>
                <a:miter lim="800000"/>
                <a:headEnd/>
                <a:tailEnd/>
              </a:ln>
            </p:spPr>
            <p:txBody>
              <a:bodyPr wrap="none" lIns="0" rIns="0" bIns="0" rtlCol="0" anchor="ctr" anchorCtr="0">
                <a:noAutofit/>
              </a:bodyPr>
              <a:lstStyle/>
              <a:p>
                <a:pPr marL="360363" indent="-360363" algn="ctr"/>
                <a:endParaRPr lang="ja-JP" altLang="en-US" sz="2000" b="1" dirty="0">
                  <a:solidFill>
                    <a:srgbClr val="63B5BA"/>
                  </a:solidFill>
                  <a:latin typeface="Arial" pitchFamily="34" charset="0"/>
                  <a:ea typeface="HGS創英角ｺﾞｼｯｸUB" pitchFamily="50" charset="-128"/>
                  <a:cs typeface="Arial" pitchFamily="34" charset="0"/>
                </a:endParaRPr>
              </a:p>
            </p:txBody>
          </p:sp>
          <p:sp>
            <p:nvSpPr>
              <p:cNvPr id="14" name="テキスト ボックス 13"/>
              <p:cNvSpPr txBox="1"/>
              <p:nvPr/>
            </p:nvSpPr>
            <p:spPr>
              <a:xfrm>
                <a:off x="1674613" y="4005152"/>
                <a:ext cx="432000" cy="611980"/>
              </a:xfrm>
              <a:prstGeom prst="rect">
                <a:avLst/>
              </a:prstGeom>
              <a:noFill/>
            </p:spPr>
            <p:txBody>
              <a:bodyPr wrap="square" rtlCol="0" anchor="ctr" anchorCtr="0">
                <a:noAutofit/>
              </a:bodyPr>
              <a:lstStyle>
                <a:defPPr>
                  <a:defRPr lang="ja-JP"/>
                </a:defPPr>
                <a:lvl1pPr algn="ctr">
                  <a:defRPr sz="2800" b="1">
                    <a:solidFill>
                      <a:schemeClr val="bg1"/>
                    </a:solidFill>
                    <a:latin typeface="Arial" pitchFamily="34" charset="0"/>
                    <a:ea typeface="HGP創英角ｺﾞｼｯｸUB" pitchFamily="50" charset="-128"/>
                    <a:cs typeface="Arial" pitchFamily="34" charset="0"/>
                  </a:defRPr>
                </a:lvl1pPr>
              </a:lstStyle>
              <a:p>
                <a:r>
                  <a:rPr lang="en-US" altLang="ja-JP" dirty="0"/>
                  <a:t>2</a:t>
                </a:r>
                <a:endParaRPr lang="ja-JP" altLang="en-US" dirty="0"/>
              </a:p>
            </p:txBody>
          </p:sp>
        </p:grpSp>
        <p:grpSp>
          <p:nvGrpSpPr>
            <p:cNvPr id="9" name="グループ化 8"/>
            <p:cNvGrpSpPr/>
            <p:nvPr/>
          </p:nvGrpSpPr>
          <p:grpSpPr>
            <a:xfrm>
              <a:off x="1674613" y="5229200"/>
              <a:ext cx="432000" cy="792000"/>
              <a:chOff x="1674613" y="4941168"/>
              <a:chExt cx="432000" cy="792000"/>
            </a:xfrm>
          </p:grpSpPr>
          <p:sp>
            <p:nvSpPr>
              <p:cNvPr id="11" name="ホームベース 10"/>
              <p:cNvSpPr/>
              <p:nvPr/>
            </p:nvSpPr>
            <p:spPr bwMode="auto">
              <a:xfrm rot="5400000">
                <a:off x="1494613" y="5121168"/>
                <a:ext cx="792000" cy="432000"/>
              </a:xfrm>
              <a:prstGeom prst="homePlate">
                <a:avLst>
                  <a:gd name="adj" fmla="val 36772"/>
                </a:avLst>
              </a:prstGeom>
              <a:gradFill flip="none" rotWithShape="1">
                <a:gsLst>
                  <a:gs pos="0">
                    <a:srgbClr val="63B5BA"/>
                  </a:gs>
                  <a:gs pos="35000">
                    <a:srgbClr val="63B5BA"/>
                  </a:gs>
                  <a:gs pos="100000">
                    <a:srgbClr val="FFFFFF"/>
                  </a:gs>
                </a:gsLst>
                <a:lin ang="0" scaled="0"/>
                <a:tileRect/>
              </a:gradFill>
              <a:ln w="12700">
                <a:solidFill>
                  <a:srgbClr val="63B5BA"/>
                </a:solidFill>
                <a:miter lim="800000"/>
                <a:headEnd/>
                <a:tailEnd/>
              </a:ln>
            </p:spPr>
            <p:txBody>
              <a:bodyPr wrap="none" lIns="0" rIns="0" bIns="0" rtlCol="0" anchor="ctr" anchorCtr="0">
                <a:noAutofit/>
              </a:bodyPr>
              <a:lstStyle/>
              <a:p>
                <a:pPr marL="360363" indent="-360363" algn="ctr"/>
                <a:endParaRPr lang="ja-JP" altLang="en-US" sz="2000" b="1" dirty="0">
                  <a:solidFill>
                    <a:srgbClr val="63B5BA"/>
                  </a:solidFill>
                  <a:latin typeface="Arial" pitchFamily="34" charset="0"/>
                  <a:ea typeface="HGS創英角ｺﾞｼｯｸUB" pitchFamily="50" charset="-128"/>
                  <a:cs typeface="Arial" pitchFamily="34" charset="0"/>
                </a:endParaRPr>
              </a:p>
            </p:txBody>
          </p:sp>
          <p:sp>
            <p:nvSpPr>
              <p:cNvPr id="15" name="テキスト ボックス 14"/>
              <p:cNvSpPr txBox="1"/>
              <p:nvPr/>
            </p:nvSpPr>
            <p:spPr>
              <a:xfrm>
                <a:off x="1674613" y="4941168"/>
                <a:ext cx="432000" cy="648072"/>
              </a:xfrm>
              <a:prstGeom prst="rect">
                <a:avLst/>
              </a:prstGeom>
              <a:noFill/>
            </p:spPr>
            <p:txBody>
              <a:bodyPr wrap="square" rtlCol="0" anchor="ctr" anchorCtr="0">
                <a:noAutofit/>
              </a:bodyPr>
              <a:lstStyle>
                <a:defPPr>
                  <a:defRPr lang="ja-JP"/>
                </a:defPPr>
                <a:lvl1pPr algn="ctr">
                  <a:defRPr sz="2800" b="1">
                    <a:solidFill>
                      <a:schemeClr val="bg1"/>
                    </a:solidFill>
                    <a:latin typeface="Arial" pitchFamily="34" charset="0"/>
                    <a:ea typeface="HGP創英角ｺﾞｼｯｸUB" pitchFamily="50" charset="-128"/>
                    <a:cs typeface="Arial" pitchFamily="34" charset="0"/>
                  </a:defRPr>
                </a:lvl1pPr>
              </a:lstStyle>
              <a:p>
                <a:r>
                  <a:rPr lang="en-US" altLang="ja-JP" dirty="0"/>
                  <a:t>3</a:t>
                </a:r>
                <a:endParaRPr lang="ja-JP" altLang="en-US" dirty="0"/>
              </a:p>
            </p:txBody>
          </p:sp>
        </p:grpSp>
      </p:grpSp>
      <p:sp>
        <p:nvSpPr>
          <p:cNvPr id="21" name="タイトル 1"/>
          <p:cNvSpPr>
            <a:spLocks noGrp="1"/>
          </p:cNvSpPr>
          <p:nvPr>
            <p:ph type="title"/>
          </p:nvPr>
        </p:nvSpPr>
        <p:spPr>
          <a:xfrm>
            <a:off x="467544" y="333375"/>
            <a:ext cx="7056784" cy="676800"/>
          </a:xfrm>
        </p:spPr>
        <p:txBody>
          <a:bodyPr/>
          <a:lstStyle/>
          <a:p>
            <a:r>
              <a:rPr lang="ja-JP" altLang="en-US" dirty="0"/>
              <a:t>開放手順</a:t>
            </a:r>
          </a:p>
        </p:txBody>
      </p:sp>
    </p:spTree>
    <p:extLst>
      <p:ext uri="{BB962C8B-B14F-4D97-AF65-F5344CB8AC3E}">
        <p14:creationId xmlns:p14="http://schemas.microsoft.com/office/powerpoint/2010/main" val="254022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91369" y="467623"/>
            <a:ext cx="7561262" cy="5787701"/>
            <a:chOff x="1042988" y="380509"/>
            <a:chExt cx="7561262" cy="5787701"/>
          </a:xfrm>
        </p:grpSpPr>
        <p:pic>
          <p:nvPicPr>
            <p:cNvPr id="7" name="図 1" descr="20"/>
            <p:cNvPicPr>
              <a:picLocks noChangeAspect="1" noChangeArrowheads="1"/>
            </p:cNvPicPr>
            <p:nvPr/>
          </p:nvPicPr>
          <p:blipFill rotWithShape="1">
            <a:blip r:embed="rId2">
              <a:extLst>
                <a:ext uri="{28A0092B-C50C-407E-A947-70E740481C1C}">
                  <a14:useLocalDpi xmlns:a14="http://schemas.microsoft.com/office/drawing/2010/main" val="0"/>
                </a:ext>
              </a:extLst>
            </a:blip>
            <a:srcRect t="1850" r="1445" b="184"/>
            <a:stretch/>
          </p:blipFill>
          <p:spPr bwMode="auto">
            <a:xfrm>
              <a:off x="1042988" y="380509"/>
              <a:ext cx="7561262" cy="500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p:cNvGrpSpPr/>
            <p:nvPr/>
          </p:nvGrpSpPr>
          <p:grpSpPr>
            <a:xfrm>
              <a:off x="1042988" y="5366886"/>
              <a:ext cx="7561262" cy="801324"/>
              <a:chOff x="1042988" y="5366886"/>
              <a:chExt cx="7561262" cy="801324"/>
            </a:xfrm>
          </p:grpSpPr>
          <p:sp>
            <p:nvSpPr>
              <p:cNvPr id="9" name="正方形/長方形 8"/>
              <p:cNvSpPr/>
              <p:nvPr/>
            </p:nvSpPr>
            <p:spPr>
              <a:xfrm>
                <a:off x="1042988" y="5366886"/>
                <a:ext cx="7561262" cy="504056"/>
              </a:xfrm>
              <a:prstGeom prst="rect">
                <a:avLst/>
              </a:prstGeom>
              <a:ln>
                <a:noFill/>
              </a:ln>
              <a:effectLst>
                <a:outerShdw blurRad="381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ltLang="ja-JP" sz="2000" b="1" dirty="0"/>
              </a:p>
            </p:txBody>
          </p:sp>
          <p:sp>
            <p:nvSpPr>
              <p:cNvPr id="10" name="テキスト ボックス 9"/>
              <p:cNvSpPr txBox="1"/>
              <p:nvPr/>
            </p:nvSpPr>
            <p:spPr>
              <a:xfrm>
                <a:off x="5867946" y="5870886"/>
                <a:ext cx="2736304" cy="297324"/>
              </a:xfrm>
              <a:prstGeom prst="rect">
                <a:avLst/>
              </a:prstGeom>
              <a:noFill/>
              <a:ln>
                <a:noFill/>
              </a:ln>
            </p:spPr>
            <p:txBody>
              <a:bodyPr wrap="square" lIns="12700" tIns="12700" rIns="12700" bIns="12700" rtlCol="0" anchor="ctr" anchorCtr="0">
                <a:noAutofit/>
              </a:bodyPr>
              <a:lstStyle/>
              <a:p>
                <a:pPr algn="r"/>
                <a:r>
                  <a:rPr lang="en-US" altLang="zh-TW" sz="1400" b="1" dirty="0">
                    <a:ea typeface="HGPｺﾞｼｯｸE" pitchFamily="50" charset="-128"/>
                  </a:rPr>
                  <a:t>1995</a:t>
                </a:r>
                <a:r>
                  <a:rPr lang="zh-TW" altLang="en-US" sz="1400" dirty="0">
                    <a:ea typeface="HGPｺﾞｼｯｸE" pitchFamily="50" charset="-128"/>
                  </a:rPr>
                  <a:t>年阪神淡路大震災　兵庫県</a:t>
                </a:r>
              </a:p>
            </p:txBody>
          </p:sp>
          <p:sp>
            <p:nvSpPr>
              <p:cNvPr id="11" name="正方形/長方形 10"/>
              <p:cNvSpPr/>
              <p:nvPr/>
            </p:nvSpPr>
            <p:spPr>
              <a:xfrm>
                <a:off x="1196458" y="5452184"/>
                <a:ext cx="7254322" cy="369332"/>
              </a:xfrm>
              <a:prstGeom prst="rect">
                <a:avLst/>
              </a:prstGeom>
            </p:spPr>
            <p:txBody>
              <a:bodyPr wrap="none" lIns="12700" tIns="12700" rIns="12700" bIns="12700" anchor="ctr" anchorCtr="0">
                <a:noAutofit/>
              </a:bodyPr>
              <a:lstStyle/>
              <a:p>
                <a:pPr algn="ctr" eaLnBrk="1" hangingPunct="1"/>
                <a:r>
                  <a:rPr lang="ja-JP" altLang="en-US" sz="2400" dirty="0">
                    <a:solidFill>
                      <a:schemeClr val="bg1"/>
                    </a:solidFill>
                    <a:latin typeface="Arial" pitchFamily="34" charset="0"/>
                    <a:ea typeface="HGPｺﾞｼｯｸE" pitchFamily="50" charset="-128"/>
                  </a:rPr>
                  <a:t>震度</a:t>
                </a:r>
                <a:r>
                  <a:rPr lang="en-US" altLang="ja-JP" sz="2400" b="1" dirty="0">
                    <a:solidFill>
                      <a:schemeClr val="bg1"/>
                    </a:solidFill>
                    <a:latin typeface="Arial" pitchFamily="34" charset="0"/>
                    <a:ea typeface="HGPｺﾞｼｯｸE" pitchFamily="50" charset="-128"/>
                  </a:rPr>
                  <a:t>6</a:t>
                </a:r>
                <a:r>
                  <a:rPr lang="en-US" altLang="ja-JP" sz="2400" dirty="0">
                    <a:solidFill>
                      <a:schemeClr val="bg1"/>
                    </a:solidFill>
                    <a:latin typeface="Arial" pitchFamily="34" charset="0"/>
                    <a:ea typeface="HGPｺﾞｼｯｸE" pitchFamily="50" charset="-128"/>
                  </a:rPr>
                  <a:t> </a:t>
                </a:r>
                <a:r>
                  <a:rPr lang="ja-JP" altLang="en-US" sz="2400" dirty="0">
                    <a:solidFill>
                      <a:schemeClr val="bg1"/>
                    </a:solidFill>
                    <a:latin typeface="Arial" pitchFamily="34" charset="0"/>
                    <a:ea typeface="HGPｺﾞｼｯｸE" pitchFamily="50" charset="-128"/>
                  </a:rPr>
                  <a:t>（想定） の地震によるコンプレッサー架台のずれ</a:t>
                </a:r>
              </a:p>
            </p:txBody>
          </p:sp>
        </p:grpSp>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5</a:t>
            </a:fld>
            <a:r>
              <a:rPr lang="en-US" altLang="ja-JP"/>
              <a:t> </a:t>
            </a:r>
            <a:endParaRPr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Autofit/>
          </a:bodyPr>
          <a:lstStyle/>
          <a:p>
            <a:pPr fontAlgn="auto">
              <a:lnSpc>
                <a:spcPct val="100000"/>
              </a:lnSpc>
              <a:spcAft>
                <a:spcPts val="0"/>
              </a:spcAft>
              <a:defRPr/>
            </a:pPr>
            <a:r>
              <a:rPr lang="ja-JP" altLang="en-US" sz="4000" b="0" dirty="0">
                <a:latin typeface="HGP創英角ｺﾞｼｯｸUB" pitchFamily="50" charset="-128"/>
                <a:ea typeface="HGP創英角ｺﾞｼｯｸUB" pitchFamily="50" charset="-128"/>
              </a:rPr>
              <a:t>電気、ガスが途絶した時の</a:t>
            </a:r>
            <a:br>
              <a:rPr lang="en-US" altLang="ja-JP" sz="4000" b="0" dirty="0">
                <a:latin typeface="HGP創英角ｺﾞｼｯｸUB" pitchFamily="50" charset="-128"/>
                <a:ea typeface="HGP創英角ｺﾞｼｯｸUB" pitchFamily="50" charset="-128"/>
              </a:rPr>
            </a:br>
            <a:r>
              <a:rPr lang="ja-JP" altLang="en-US" sz="4000" b="0" dirty="0">
                <a:latin typeface="HGP創英角ｺﾞｼｯｸUB" pitchFamily="50" charset="-128"/>
                <a:ea typeface="HGP創英角ｺﾞｼｯｸUB" pitchFamily="50" charset="-128"/>
              </a:rPr>
              <a:t>麻酔器、人工呼吸器の</a:t>
            </a:r>
            <a:br>
              <a:rPr lang="en-US" altLang="ja-JP" sz="4000" b="0" dirty="0">
                <a:latin typeface="HGP創英角ｺﾞｼｯｸUB" pitchFamily="50" charset="-128"/>
                <a:ea typeface="HGP創英角ｺﾞｼｯｸUB" pitchFamily="50" charset="-128"/>
              </a:rPr>
            </a:br>
            <a:r>
              <a:rPr lang="ja-JP" altLang="en-US" sz="4000" b="0" dirty="0">
                <a:latin typeface="HGP創英角ｺﾞｼｯｸUB" pitchFamily="50" charset="-128"/>
                <a:ea typeface="HGP創英角ｺﾞｼｯｸUB" pitchFamily="50" charset="-128"/>
              </a:rPr>
              <a:t>作動状況</a:t>
            </a:r>
          </a:p>
        </p:txBody>
      </p:sp>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50</a:t>
            </a:fld>
            <a:r>
              <a:rPr lang="en-US" altLang="ja-JP"/>
              <a:t> </a:t>
            </a:r>
            <a:endParaRPr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90488" eaLnBrk="1" hangingPunct="1"/>
            <a:r>
              <a:rPr lang="ja-JP" altLang="en-US" sz="3600" dirty="0"/>
              <a:t>麻酔器</a:t>
            </a:r>
          </a:p>
        </p:txBody>
      </p:sp>
      <p:sp>
        <p:nvSpPr>
          <p:cNvPr id="7" name="テキスト ボックス 3"/>
          <p:cNvSpPr txBox="1">
            <a:spLocks noChangeArrowheads="1"/>
          </p:cNvSpPr>
          <p:nvPr/>
        </p:nvSpPr>
        <p:spPr bwMode="auto">
          <a:xfrm>
            <a:off x="468834" y="5141583"/>
            <a:ext cx="81362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r>
              <a:rPr lang="ja-JP" altLang="en-US" sz="1800" dirty="0">
                <a:latin typeface="Arial Black" pitchFamily="34" charset="0"/>
                <a:ea typeface="HGP創英角ｺﾞｼｯｸUB" pitchFamily="50" charset="-128"/>
              </a:rPr>
              <a:t>このページで使用する麻酔器の機種に関して：</a:t>
            </a:r>
            <a:endParaRPr lang="en-US" altLang="ja-JP" sz="1800" dirty="0">
              <a:latin typeface="Arial Black" pitchFamily="34" charset="0"/>
              <a:ea typeface="HGP創英角ｺﾞｼｯｸUB" pitchFamily="50" charset="-128"/>
            </a:endParaRPr>
          </a:p>
          <a:p>
            <a:pPr eaLnBrk="1" hangingPunct="1"/>
            <a:r>
              <a:rPr lang="ja-JP" altLang="en-US" sz="1800" dirty="0">
                <a:latin typeface="Arial Black" pitchFamily="34" charset="0"/>
                <a:ea typeface="HGP創英角ｺﾞｼｯｸUB" pitchFamily="50" charset="-128"/>
              </a:rPr>
              <a:t>日本医療ガス学会</a:t>
            </a:r>
            <a:r>
              <a:rPr lang="en-US" altLang="ja-JP" sz="1800" b="1" dirty="0">
                <a:latin typeface="Arial" pitchFamily="34" charset="0"/>
                <a:ea typeface="HGP創英角ｺﾞｼｯｸUB" pitchFamily="50" charset="-128"/>
                <a:cs typeface="Arial" pitchFamily="34" charset="0"/>
              </a:rPr>
              <a:t>HP</a:t>
            </a:r>
            <a:r>
              <a:rPr lang="ja-JP" altLang="en-US" sz="1800" dirty="0">
                <a:latin typeface="Arial Black" pitchFamily="34" charset="0"/>
                <a:ea typeface="HGP創英角ｺﾞｼｯｸUB" pitchFamily="50" charset="-128"/>
              </a:rPr>
              <a:t>上に、この</a:t>
            </a:r>
            <a:r>
              <a:rPr lang="en-US" altLang="ja-JP" sz="1800" b="1" dirty="0">
                <a:latin typeface="Arial" pitchFamily="34" charset="0"/>
                <a:ea typeface="HGP創英角ｺﾞｼｯｸUB" pitchFamily="50" charset="-128"/>
                <a:cs typeface="Arial" pitchFamily="34" charset="0"/>
              </a:rPr>
              <a:t>PPT</a:t>
            </a:r>
            <a:r>
              <a:rPr lang="ja-JP" altLang="en-US" sz="1800" dirty="0">
                <a:latin typeface="Arial Black" pitchFamily="34" charset="0"/>
                <a:ea typeface="HGP創英角ｺﾞｼｯｸUB" pitchFamily="50" charset="-128"/>
              </a:rPr>
              <a:t>ファイルと一緒に保存されている</a:t>
            </a:r>
            <a:r>
              <a:rPr lang="ja-JP" altLang="ja-JP" sz="1800" dirty="0">
                <a:latin typeface="Arial Black" pitchFamily="34" charset="0"/>
                <a:ea typeface="HGP創英角ｺﾞｼｯｸUB" pitchFamily="50" charset="-128"/>
              </a:rPr>
              <a:t>ファイルの中から、自施設で使用されている機種に置き換えてご使用ください。</a:t>
            </a:r>
            <a:endParaRPr lang="en-US" altLang="ja-JP" sz="1800" dirty="0">
              <a:latin typeface="Arial Black" pitchFamily="34" charset="0"/>
              <a:ea typeface="HGP創英角ｺﾞｼｯｸUB" pitchFamily="50" charset="-128"/>
            </a:endParaRPr>
          </a:p>
        </p:txBody>
      </p:sp>
      <p:graphicFrame>
        <p:nvGraphicFramePr>
          <p:cNvPr id="8" name="Group 38"/>
          <p:cNvGraphicFramePr>
            <a:graphicFrameLocks noGrp="1"/>
          </p:cNvGraphicFramePr>
          <p:nvPr>
            <p:extLst>
              <p:ext uri="{D42A27DB-BD31-4B8C-83A1-F6EECF244321}">
                <p14:modId xmlns:p14="http://schemas.microsoft.com/office/powerpoint/2010/main" val="285207590"/>
              </p:ext>
            </p:extLst>
          </p:nvPr>
        </p:nvGraphicFramePr>
        <p:xfrm>
          <a:off x="432185" y="1340768"/>
          <a:ext cx="8316279" cy="3718560"/>
        </p:xfrm>
        <a:graphic>
          <a:graphicData uri="http://schemas.openxmlformats.org/drawingml/2006/table">
            <a:tbl>
              <a:tblPr/>
              <a:tblGrid>
                <a:gridCol w="1627580">
                  <a:extLst>
                    <a:ext uri="{9D8B030D-6E8A-4147-A177-3AD203B41FA5}">
                      <a16:colId xmlns:a16="http://schemas.microsoft.com/office/drawing/2014/main" val="20000"/>
                    </a:ext>
                  </a:extLst>
                </a:gridCol>
                <a:gridCol w="1627581">
                  <a:extLst>
                    <a:ext uri="{9D8B030D-6E8A-4147-A177-3AD203B41FA5}">
                      <a16:colId xmlns:a16="http://schemas.microsoft.com/office/drawing/2014/main" val="20001"/>
                    </a:ext>
                  </a:extLst>
                </a:gridCol>
                <a:gridCol w="1625935">
                  <a:extLst>
                    <a:ext uri="{9D8B030D-6E8A-4147-A177-3AD203B41FA5}">
                      <a16:colId xmlns:a16="http://schemas.microsoft.com/office/drawing/2014/main" val="20002"/>
                    </a:ext>
                  </a:extLst>
                </a:gridCol>
                <a:gridCol w="1707636">
                  <a:extLst>
                    <a:ext uri="{9D8B030D-6E8A-4147-A177-3AD203B41FA5}">
                      <a16:colId xmlns:a16="http://schemas.microsoft.com/office/drawing/2014/main" val="20003"/>
                    </a:ext>
                  </a:extLst>
                </a:gridCol>
                <a:gridCol w="1727547">
                  <a:extLst>
                    <a:ext uri="{9D8B030D-6E8A-4147-A177-3AD203B41FA5}">
                      <a16:colId xmlns:a16="http://schemas.microsoft.com/office/drawing/2014/main" val="20004"/>
                    </a:ext>
                  </a:extLst>
                </a:gridCol>
              </a:tblGrid>
              <a:tr h="37147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麻酔器</a:t>
                      </a:r>
                    </a:p>
                  </a:txBody>
                  <a:tcPr anchor="ct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酸素停止</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空気停止</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酸素、空気</a:t>
                      </a:r>
                      <a:endParaRPr kumimoji="1" lang="en-US" altLang="ja-JP"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停止</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電気停止</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extLst>
                  <a:ext uri="{0D108BD9-81ED-4DB2-BD59-A6C34878D82A}">
                    <a16:rowId xmlns:a16="http://schemas.microsoft.com/office/drawing/2014/main" val="10000"/>
                  </a:ext>
                </a:extLst>
              </a:tr>
              <a:tr h="37147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a:solidFill>
                            <a:srgbClr val="224061"/>
                          </a:solidFill>
                          <a:latin typeface="Arial" pitchFamily="34" charset="0"/>
                          <a:ea typeface="HGP創英角ｺﾞｼｯｸUB" pitchFamily="50" charset="-128"/>
                          <a:cs typeface="+mn-cs"/>
                        </a:rPr>
                        <a:t>Apollo</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a:solidFill>
                            <a:srgbClr val="224061"/>
                          </a:solidFill>
                          <a:latin typeface="Arial" pitchFamily="34" charset="0"/>
                          <a:ea typeface="HGP創英角ｺﾞｼｯｸUB" pitchFamily="50" charset="-128"/>
                          <a:cs typeface="+mn-cs"/>
                        </a:rPr>
                        <a:t>(</a:t>
                      </a:r>
                      <a:r>
                        <a:rPr kumimoji="1" lang="en-US" altLang="ja-JP" sz="2000" b="1" kern="1200" baseline="0" dirty="0" err="1">
                          <a:solidFill>
                            <a:srgbClr val="224061"/>
                          </a:solidFill>
                          <a:latin typeface="Arial" pitchFamily="34" charset="0"/>
                          <a:ea typeface="HGP創英角ｺﾞｼｯｸUB" pitchFamily="50" charset="-128"/>
                          <a:cs typeface="+mn-cs"/>
                        </a:rPr>
                        <a:t>Drager</a:t>
                      </a:r>
                      <a:r>
                        <a:rPr kumimoji="1" lang="en-US" altLang="ja-JP" sz="2000" b="1" kern="1200" baseline="0" dirty="0">
                          <a:solidFill>
                            <a:srgbClr val="224061"/>
                          </a:solidFill>
                          <a:latin typeface="Arial" pitchFamily="34" charset="0"/>
                          <a:ea typeface="HGP創英角ｺﾞｼｯｸUB" pitchFamily="50" charset="-128"/>
                          <a:cs typeface="+mn-cs"/>
                        </a:rPr>
                        <a:t>)</a:t>
                      </a:r>
                      <a:endParaRPr kumimoji="1" lang="ja-JP" altLang="en-US" sz="2000" b="1" kern="1200" baseline="0" dirty="0">
                        <a:solidFill>
                          <a:srgbClr val="224061"/>
                        </a:solidFill>
                        <a:latin typeface="Arial" pitchFamily="34" charset="0"/>
                        <a:ea typeface="HGP創英角ｺﾞｼｯｸUB" pitchFamily="50" charset="-128"/>
                        <a:cs typeface="+mn-cs"/>
                      </a:endParaRPr>
                    </a:p>
                  </a:txBody>
                  <a:tcP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人工換気継続</a:t>
                      </a:r>
                    </a:p>
                  </a:txBody>
                  <a:tcPr marL="36000" marR="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6FA"/>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人工換気継続</a:t>
                      </a:r>
                    </a:p>
                  </a:txBody>
                  <a:tcPr marL="36000" marR="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6FA"/>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人工換気継続</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（呼吸バックを</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kern="1200" baseline="0" dirty="0">
                          <a:solidFill>
                            <a:schemeClr val="tx1"/>
                          </a:solidFill>
                          <a:latin typeface="HGPｺﾞｼｯｸE" pitchFamily="50" charset="-128"/>
                          <a:ea typeface="HGPｺﾞｼｯｸE" pitchFamily="50" charset="-128"/>
                          <a:cs typeface="+mn-cs"/>
                        </a:rPr>
                        <a:t>  </a:t>
                      </a:r>
                      <a:r>
                        <a:rPr kumimoji="1" lang="ja-JP" altLang="en-US" sz="2000" kern="1200" baseline="0" dirty="0">
                          <a:solidFill>
                            <a:schemeClr val="tx1"/>
                          </a:solidFill>
                          <a:latin typeface="HGPｺﾞｼｯｸE" pitchFamily="50" charset="-128"/>
                          <a:ea typeface="HGPｺﾞｼｯｸE" pitchFamily="50" charset="-128"/>
                          <a:cs typeface="+mn-cs"/>
                        </a:rPr>
                        <a:t>はずす）</a:t>
                      </a:r>
                    </a:p>
                  </a:txBody>
                  <a:tcPr marL="36000" marR="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6FA"/>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バッテリーで</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継続</a:t>
                      </a:r>
                    </a:p>
                  </a:txBody>
                  <a:tcPr marL="36000" marR="0"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1"/>
                  </a:ext>
                </a:extLst>
              </a:tr>
              <a:tr h="37147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err="1">
                          <a:solidFill>
                            <a:srgbClr val="224061"/>
                          </a:solidFill>
                          <a:latin typeface="Arial" pitchFamily="34" charset="0"/>
                          <a:ea typeface="HGP創英角ｺﾞｼｯｸUB" pitchFamily="50" charset="-128"/>
                          <a:cs typeface="+mn-cs"/>
                        </a:rPr>
                        <a:t>Aestiva</a:t>
                      </a:r>
                      <a:endParaRPr kumimoji="1" lang="en-US" altLang="ja-JP" sz="2000" b="1" kern="1200" baseline="0" dirty="0">
                        <a:solidFill>
                          <a:srgbClr val="224061"/>
                        </a:solidFill>
                        <a:latin typeface="Arial" pitchFamily="34" charset="0"/>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a:solidFill>
                            <a:srgbClr val="224061"/>
                          </a:solidFill>
                          <a:latin typeface="Arial" pitchFamily="34" charset="0"/>
                          <a:ea typeface="HGP創英角ｺﾞｼｯｸUB" pitchFamily="50" charset="-128"/>
                          <a:cs typeface="+mn-cs"/>
                        </a:rPr>
                        <a:t>(</a:t>
                      </a:r>
                      <a:r>
                        <a:rPr kumimoji="1" lang="en-US" altLang="ja-JP" sz="2000" b="1" kern="1200" baseline="0" dirty="0" err="1">
                          <a:solidFill>
                            <a:srgbClr val="224061"/>
                          </a:solidFill>
                          <a:latin typeface="Arial" pitchFamily="34" charset="0"/>
                          <a:ea typeface="HGP創英角ｺﾞｼｯｸUB" pitchFamily="50" charset="-128"/>
                          <a:cs typeface="+mn-cs"/>
                        </a:rPr>
                        <a:t>Datex-Ohmeda</a:t>
                      </a:r>
                      <a:r>
                        <a:rPr kumimoji="1" lang="en-US" altLang="ja-JP" sz="2000" b="1" kern="1200" baseline="0" dirty="0">
                          <a:solidFill>
                            <a:srgbClr val="224061"/>
                          </a:solidFill>
                          <a:latin typeface="Arial" pitchFamily="34" charset="0"/>
                          <a:ea typeface="HGP創英角ｺﾞｼｯｸUB" pitchFamily="50" charset="-128"/>
                          <a:cs typeface="+mn-cs"/>
                        </a:rPr>
                        <a:t>)</a:t>
                      </a:r>
                      <a:endParaRPr kumimoji="1" lang="ja-JP" altLang="en-US" sz="2000" b="1" kern="1200" baseline="0" dirty="0">
                        <a:solidFill>
                          <a:srgbClr val="224061"/>
                        </a:solidFill>
                        <a:latin typeface="Arial" pitchFamily="34" charset="0"/>
                        <a:ea typeface="HGP創英角ｺﾞｼｯｸUB" pitchFamily="50" charset="-128"/>
                        <a:cs typeface="+mn-cs"/>
                      </a:endParaRPr>
                    </a:p>
                  </a:txBody>
                  <a:tcP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人工換気停止</a:t>
                      </a:r>
                    </a:p>
                  </a:txBody>
                  <a:tcPr marL="36000" marR="0"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kern="1200" baseline="0" dirty="0">
                        <a:solidFill>
                          <a:schemeClr val="tx1"/>
                        </a:solidFill>
                        <a:latin typeface="HGPｺﾞｼｯｸE" pitchFamily="50" charset="-128"/>
                        <a:ea typeface="HGPｺﾞｼｯｸE" pitchFamily="50" charset="-128"/>
                        <a:cs typeface="+mn-cs"/>
                      </a:endParaRPr>
                    </a:p>
                  </a:txBody>
                  <a:tcPr marL="36000" marR="0" horzOverflow="overflow">
                    <a:lnL w="12700" cap="flat" cmpd="sng" algn="ctr">
                      <a:solidFill>
                        <a:srgbClr val="E9EDF4"/>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人工換気停止</a:t>
                      </a:r>
                    </a:p>
                  </a:txBody>
                  <a:tcPr marL="36000" marR="0" horzOverflow="overflow">
                    <a:lnL w="12700" cap="flat" cmpd="sng" algn="ctr">
                      <a:solidFill>
                        <a:srgbClr val="E9EDF4"/>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バッテリーで</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継続</a:t>
                      </a:r>
                    </a:p>
                  </a:txBody>
                  <a:tcPr marL="36000" marR="0" horzOverflow="overflow">
                    <a:lnL w="12700" cap="flat" cmpd="sng" algn="ctr">
                      <a:solidFill>
                        <a:srgbClr val="E9EDF4"/>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a:solidFill>
                            <a:srgbClr val="224061"/>
                          </a:solidFill>
                          <a:latin typeface="Arial" pitchFamily="34" charset="0"/>
                          <a:ea typeface="HGP創英角ｺﾞｼｯｸUB" pitchFamily="50" charset="-128"/>
                          <a:cs typeface="+mn-cs"/>
                        </a:rPr>
                        <a:t>KMA-1300III</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rgbClr val="224061"/>
                          </a:solidFill>
                          <a:latin typeface="Arial" pitchFamily="34" charset="0"/>
                          <a:ea typeface="HGP創英角ｺﾞｼｯｸUB" pitchFamily="50" charset="-128"/>
                          <a:cs typeface="+mn-cs"/>
                        </a:rPr>
                        <a:t>（アコマ）</a:t>
                      </a:r>
                    </a:p>
                  </a:txBody>
                  <a:tcP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9EDF4"/>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人工換気停止</a:t>
                      </a:r>
                    </a:p>
                  </a:txBody>
                  <a:tcPr marL="36000" marR="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9EDF4"/>
                      </a:solidFill>
                      <a:prstDash val="solid"/>
                      <a:round/>
                      <a:headEnd type="none" w="med" len="med"/>
                      <a:tailEnd type="none" w="med" len="med"/>
                    </a:lnB>
                    <a:lnTlToBr>
                      <a:noFill/>
                    </a:lnTlToBr>
                    <a:lnBlToTr>
                      <a:noFill/>
                    </a:lnBlToTr>
                    <a:solidFill>
                      <a:srgbClr val="F4F6FA"/>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kern="1200" baseline="0" dirty="0">
                        <a:solidFill>
                          <a:schemeClr val="tx1"/>
                        </a:solidFill>
                        <a:latin typeface="HGPｺﾞｼｯｸE" pitchFamily="50" charset="-128"/>
                        <a:ea typeface="HGPｺﾞｼｯｸE" pitchFamily="50" charset="-128"/>
                        <a:cs typeface="+mn-cs"/>
                      </a:endParaRPr>
                    </a:p>
                  </a:txBody>
                  <a:tcPr marL="36000" marR="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9EDF4"/>
                      </a:solidFill>
                      <a:prstDash val="solid"/>
                      <a:round/>
                      <a:headEnd type="none" w="med" len="med"/>
                      <a:tailEnd type="none" w="med" len="med"/>
                    </a:lnB>
                    <a:lnTlToBr>
                      <a:noFill/>
                    </a:lnTlToBr>
                    <a:lnBlToTr>
                      <a:noFill/>
                    </a:lnBlToTr>
                    <a:solidFill>
                      <a:srgbClr val="F4F6FA"/>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kern="1200" baseline="0" dirty="0">
                        <a:solidFill>
                          <a:schemeClr val="tx1"/>
                        </a:solidFill>
                        <a:latin typeface="HGPｺﾞｼｯｸE" pitchFamily="50" charset="-128"/>
                        <a:ea typeface="HGPｺﾞｼｯｸE" pitchFamily="50" charset="-128"/>
                        <a:cs typeface="+mn-cs"/>
                      </a:endParaRPr>
                    </a:p>
                  </a:txBody>
                  <a:tcPr marL="36000" marR="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9EDF4"/>
                      </a:solidFill>
                      <a:prstDash val="solid"/>
                      <a:round/>
                      <a:headEnd type="none" w="med" len="med"/>
                      <a:tailEnd type="none" w="med" len="med"/>
                    </a:lnB>
                    <a:lnTlToBr>
                      <a:noFill/>
                    </a:lnTlToBr>
                    <a:lnBlToTr>
                      <a:noFill/>
                    </a:lnBlToTr>
                    <a:solidFill>
                      <a:srgbClr val="F4F6FA"/>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バッテリーなし。</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停止</a:t>
                      </a:r>
                    </a:p>
                  </a:txBody>
                  <a:tcPr marL="36000" marR="0"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9EDF4"/>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3"/>
                  </a:ext>
                </a:extLst>
              </a:tr>
            </a:tbl>
          </a:graphicData>
        </a:graphic>
      </p:graphicFrame>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51</a:t>
            </a:fld>
            <a:r>
              <a:rPr lang="en-US" altLang="ja-JP"/>
              <a:t> </a:t>
            </a:r>
            <a:endParaRPr lang="ja-JP"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marL="90488"/>
            <a:r>
              <a:rPr lang="ja-JP" altLang="en-US" sz="3600" dirty="0"/>
              <a:t>人工呼吸器</a:t>
            </a:r>
            <a:endParaRPr kumimoji="1" lang="ja-JP" altLang="en-US" sz="3600" dirty="0"/>
          </a:p>
        </p:txBody>
      </p:sp>
      <p:graphicFrame>
        <p:nvGraphicFramePr>
          <p:cNvPr id="6" name="Group 29"/>
          <p:cNvGraphicFramePr>
            <a:graphicFrameLocks noGrp="1"/>
          </p:cNvGraphicFramePr>
          <p:nvPr>
            <p:extLst>
              <p:ext uri="{D42A27DB-BD31-4B8C-83A1-F6EECF244321}">
                <p14:modId xmlns:p14="http://schemas.microsoft.com/office/powerpoint/2010/main" val="3105045460"/>
              </p:ext>
            </p:extLst>
          </p:nvPr>
        </p:nvGraphicFramePr>
        <p:xfrm>
          <a:off x="576202" y="1340768"/>
          <a:ext cx="7992814" cy="3060340"/>
        </p:xfrm>
        <a:graphic>
          <a:graphicData uri="http://schemas.openxmlformats.org/drawingml/2006/table">
            <a:tbl>
              <a:tblPr/>
              <a:tblGrid>
                <a:gridCol w="1642449">
                  <a:extLst>
                    <a:ext uri="{9D8B030D-6E8A-4147-A177-3AD203B41FA5}">
                      <a16:colId xmlns:a16="http://schemas.microsoft.com/office/drawing/2014/main" val="20000"/>
                    </a:ext>
                  </a:extLst>
                </a:gridCol>
                <a:gridCol w="1448218">
                  <a:extLst>
                    <a:ext uri="{9D8B030D-6E8A-4147-A177-3AD203B41FA5}">
                      <a16:colId xmlns:a16="http://schemas.microsoft.com/office/drawing/2014/main" val="20001"/>
                    </a:ext>
                  </a:extLst>
                </a:gridCol>
                <a:gridCol w="1468663">
                  <a:extLst>
                    <a:ext uri="{9D8B030D-6E8A-4147-A177-3AD203B41FA5}">
                      <a16:colId xmlns:a16="http://schemas.microsoft.com/office/drawing/2014/main" val="20002"/>
                    </a:ext>
                  </a:extLst>
                </a:gridCol>
                <a:gridCol w="1932093">
                  <a:extLst>
                    <a:ext uri="{9D8B030D-6E8A-4147-A177-3AD203B41FA5}">
                      <a16:colId xmlns:a16="http://schemas.microsoft.com/office/drawing/2014/main" val="20003"/>
                    </a:ext>
                  </a:extLst>
                </a:gridCol>
                <a:gridCol w="1501391">
                  <a:extLst>
                    <a:ext uri="{9D8B030D-6E8A-4147-A177-3AD203B41FA5}">
                      <a16:colId xmlns:a16="http://schemas.microsoft.com/office/drawing/2014/main" val="20004"/>
                    </a:ext>
                  </a:extLst>
                </a:gridCol>
              </a:tblGrid>
              <a:tr h="37147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人工呼吸器</a:t>
                      </a:r>
                    </a:p>
                  </a:txBody>
                  <a:tcPr anchor="ct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酸素停止</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空気停止</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酸素、空気</a:t>
                      </a:r>
                      <a:endParaRPr kumimoji="1" lang="en-US" altLang="ja-JP"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停止</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電気停止</a:t>
                      </a:r>
                    </a:p>
                  </a:txBody>
                  <a:tcPr anchor="ctr"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rgbClr val="E9EDF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9BCD"/>
                    </a:solidFill>
                  </a:tcPr>
                </a:tc>
                <a:extLst>
                  <a:ext uri="{0D108BD9-81ED-4DB2-BD59-A6C34878D82A}">
                    <a16:rowId xmlns:a16="http://schemas.microsoft.com/office/drawing/2014/main" val="10000"/>
                  </a:ext>
                </a:extLst>
              </a:tr>
              <a:tr h="1315184">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a:solidFill>
                            <a:srgbClr val="224061"/>
                          </a:solidFill>
                          <a:latin typeface="Arial" pitchFamily="34" charset="0"/>
                          <a:ea typeface="HGP創英角ｺﾞｼｯｸUB" pitchFamily="50" charset="-128"/>
                          <a:cs typeface="+mn-cs"/>
                        </a:rPr>
                        <a:t>Bennett840</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a:solidFill>
                            <a:srgbClr val="224061"/>
                          </a:solidFill>
                          <a:latin typeface="Arial" pitchFamily="34" charset="0"/>
                          <a:ea typeface="HGP創英角ｺﾞｼｯｸUB" pitchFamily="50" charset="-128"/>
                          <a:cs typeface="+mn-cs"/>
                        </a:rPr>
                        <a:t>(</a:t>
                      </a:r>
                      <a:r>
                        <a:rPr kumimoji="1" lang="en-US" altLang="ja-JP" sz="2000" b="1" kern="1200" baseline="0" dirty="0" err="1">
                          <a:solidFill>
                            <a:srgbClr val="224061"/>
                          </a:solidFill>
                          <a:latin typeface="Arial" pitchFamily="34" charset="0"/>
                          <a:ea typeface="HGP創英角ｺﾞｼｯｸUB" pitchFamily="50" charset="-128"/>
                          <a:cs typeface="+mn-cs"/>
                        </a:rPr>
                        <a:t>Covidien</a:t>
                      </a:r>
                      <a:r>
                        <a:rPr kumimoji="1" lang="en-US" altLang="ja-JP" sz="2000" b="1" kern="1200" baseline="0" dirty="0">
                          <a:solidFill>
                            <a:srgbClr val="224061"/>
                          </a:solidFill>
                          <a:latin typeface="Arial" pitchFamily="34" charset="0"/>
                          <a:ea typeface="HGP創英角ｺﾞｼｯｸUB" pitchFamily="50" charset="-128"/>
                          <a:cs typeface="+mn-cs"/>
                        </a:rPr>
                        <a:t>)</a:t>
                      </a:r>
                      <a:endParaRPr kumimoji="1" lang="ja-JP" altLang="en-US" sz="2000" b="1" kern="1200" baseline="0" dirty="0">
                        <a:solidFill>
                          <a:srgbClr val="224061"/>
                        </a:solidFill>
                        <a:latin typeface="Arial" pitchFamily="34" charset="0"/>
                        <a:ea typeface="HGP創英角ｺﾞｼｯｸUB" pitchFamily="50" charset="-128"/>
                        <a:cs typeface="+mn-cs"/>
                      </a:endParaRPr>
                    </a:p>
                  </a:txBody>
                  <a:tcP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空気で</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人工換気継続</a:t>
                      </a:r>
                    </a:p>
                  </a:txBody>
                  <a:tcPr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酸素で</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継続</a:t>
                      </a:r>
                    </a:p>
                  </a:txBody>
                  <a:tcPr horzOverflow="overflow">
                    <a:lnL w="12700" cap="flat" cmpd="sng" algn="ctr">
                      <a:solidFill>
                        <a:srgbClr val="E9EDF4"/>
                      </a:solidFill>
                      <a:prstDash val="solid"/>
                      <a:round/>
                      <a:headEnd type="none" w="med" len="med"/>
                      <a:tailEnd type="none" w="med" len="med"/>
                    </a:lnL>
                    <a:lnR w="12700" cap="flat" cmpd="sng" algn="ctr">
                      <a:solidFill>
                        <a:srgbClr val="E9EDF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人工換気停止</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安全弁は開放となり自発呼吸は可能</a:t>
                      </a:r>
                    </a:p>
                  </a:txBody>
                  <a:tcPr horzOverflow="overflow">
                    <a:lnL w="12700" cap="flat" cmpd="sng" algn="ctr">
                      <a:solidFill>
                        <a:srgbClr val="E9EDF4"/>
                      </a:solidFill>
                      <a:prstDash val="solid"/>
                      <a:round/>
                      <a:headEnd type="none" w="med" len="med"/>
                      <a:tailEnd type="none" w="med" len="med"/>
                    </a:lnL>
                    <a:lnR w="12700" cap="flat" cmpd="sng" algn="ctr">
                      <a:solidFill>
                        <a:srgbClr val="E9EDF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バッテリーで</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継続</a:t>
                      </a:r>
                    </a:p>
                  </a:txBody>
                  <a:tcPr marR="0" horzOverflow="overflow">
                    <a:lnL w="12700" cap="flat" cmpd="sng" algn="ctr">
                      <a:solidFill>
                        <a:srgbClr val="E9EDF4"/>
                      </a:solidFill>
                      <a:prstDash val="solid"/>
                      <a:round/>
                      <a:headEnd type="none" w="med" len="med"/>
                      <a:tailEnd type="none" w="med" len="med"/>
                    </a:lnL>
                    <a:lnR w="12700" cap="flat" cmpd="sng" algn="ctr">
                      <a:solidFill>
                        <a:srgbClr val="E9EDF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44116">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a:solidFill>
                            <a:srgbClr val="224061"/>
                          </a:solidFill>
                          <a:latin typeface="Arial" pitchFamily="34" charset="0"/>
                          <a:ea typeface="HGP創英角ｺﾞｼｯｸUB" pitchFamily="50" charset="-128"/>
                          <a:cs typeface="+mn-cs"/>
                        </a:rPr>
                        <a:t>Carina</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a:solidFill>
                            <a:srgbClr val="224061"/>
                          </a:solidFill>
                          <a:latin typeface="Arial" pitchFamily="34" charset="0"/>
                          <a:ea typeface="HGP創英角ｺﾞｼｯｸUB" pitchFamily="50" charset="-128"/>
                          <a:cs typeface="+mn-cs"/>
                        </a:rPr>
                        <a:t>(</a:t>
                      </a:r>
                      <a:r>
                        <a:rPr kumimoji="1" lang="en-US" altLang="ja-JP" sz="2000" b="1" kern="1200" baseline="0" dirty="0" err="1">
                          <a:solidFill>
                            <a:srgbClr val="224061"/>
                          </a:solidFill>
                          <a:latin typeface="Arial" pitchFamily="34" charset="0"/>
                          <a:ea typeface="HGP創英角ｺﾞｼｯｸUB" pitchFamily="50" charset="-128"/>
                          <a:cs typeface="+mn-cs"/>
                        </a:rPr>
                        <a:t>Drager</a:t>
                      </a:r>
                      <a:r>
                        <a:rPr kumimoji="1" lang="en-US" altLang="ja-JP" sz="2000" b="1" kern="1200" baseline="0" dirty="0">
                          <a:solidFill>
                            <a:srgbClr val="224061"/>
                          </a:solidFill>
                          <a:latin typeface="Arial" pitchFamily="34" charset="0"/>
                          <a:ea typeface="HGP創英角ｺﾞｼｯｸUB" pitchFamily="50" charset="-128"/>
                          <a:cs typeface="+mn-cs"/>
                        </a:rPr>
                        <a:t>)</a:t>
                      </a:r>
                      <a:endParaRPr kumimoji="1" lang="ja-JP" altLang="en-US" sz="2000" b="1" kern="1200" baseline="0" dirty="0">
                        <a:solidFill>
                          <a:srgbClr val="224061"/>
                        </a:solidFill>
                        <a:latin typeface="Arial" pitchFamily="34" charset="0"/>
                        <a:ea typeface="HGP創英角ｺﾞｼｯｸUB" pitchFamily="50" charset="-128"/>
                        <a:cs typeface="+mn-cs"/>
                      </a:endParaRPr>
                    </a:p>
                  </a:txBody>
                  <a:tcPr horzOverflow="overflow">
                    <a:lnL w="12700" cap="flat" cmpd="sng" algn="ctr">
                      <a:solidFill>
                        <a:srgbClr val="E9EDF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9EDF4"/>
                      </a:solidFill>
                      <a:prstDash val="solid"/>
                      <a:round/>
                      <a:headEnd type="none" w="med" len="med"/>
                      <a:tailEnd type="none" w="med" len="med"/>
                    </a:lnB>
                    <a:lnTlToBr>
                      <a:noFill/>
                    </a:lnTlToBr>
                    <a:lnBlToTr>
                      <a:noFill/>
                    </a:lnBlToTr>
                    <a:solidFill>
                      <a:srgbClr val="DCE6F2"/>
                    </a:solidFill>
                  </a:tcPr>
                </a:tc>
                <a:tc gridSpan="3">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内蔵タービンで、人工換気継続</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kern="1200" baseline="0" dirty="0">
                          <a:solidFill>
                            <a:schemeClr val="tx1"/>
                          </a:solidFill>
                          <a:latin typeface="HGPｺﾞｼｯｸE" pitchFamily="50" charset="-128"/>
                          <a:ea typeface="HGPｺﾞｼｯｸE" pitchFamily="50" charset="-128"/>
                          <a:cs typeface="+mn-cs"/>
                        </a:rPr>
                        <a:t>LPO</a:t>
                      </a:r>
                      <a:r>
                        <a:rPr kumimoji="1" lang="ja-JP" altLang="en-US" sz="2000" kern="1200" baseline="0" dirty="0">
                          <a:solidFill>
                            <a:schemeClr val="tx1"/>
                          </a:solidFill>
                          <a:latin typeface="HGPｺﾞｼｯｸE" pitchFamily="50" charset="-128"/>
                          <a:ea typeface="HGPｺﾞｼｯｸE" pitchFamily="50" charset="-128"/>
                          <a:cs typeface="+mn-cs"/>
                        </a:rPr>
                        <a:t>による酸素供給も可能</a:t>
                      </a:r>
                      <a:endParaRPr kumimoji="1" lang="en-US" altLang="ja-JP" sz="2000" kern="1200" baseline="0" dirty="0">
                        <a:solidFill>
                          <a:schemeClr val="tx1"/>
                        </a:solidFill>
                        <a:latin typeface="HGPｺﾞｼｯｸE" pitchFamily="50" charset="-128"/>
                        <a:ea typeface="HGPｺﾞｼｯｸE" pitchFamily="50" charset="-128"/>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9EDF4"/>
                      </a:solidFill>
                      <a:prstDash val="solid"/>
                      <a:round/>
                      <a:headEnd type="none" w="med" len="med"/>
                      <a:tailEnd type="none" w="med" len="med"/>
                    </a:lnB>
                    <a:lnTlToBr>
                      <a:noFill/>
                    </a:lnTlToBr>
                    <a:lnBlToTr>
                      <a:noFill/>
                    </a:lnBlToTr>
                    <a:solidFill>
                      <a:srgbClr val="F4F6F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バッテリーで</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人工換気</a:t>
                      </a:r>
                      <a:endParaRPr kumimoji="1" lang="en-US" altLang="ja-JP" sz="2000" kern="1200" baseline="0" dirty="0">
                        <a:solidFill>
                          <a:schemeClr val="tx1"/>
                        </a:solidFill>
                        <a:latin typeface="HGPｺﾞｼｯｸE" pitchFamily="50" charset="-128"/>
                        <a:ea typeface="HGPｺﾞｼｯｸE"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kern="1200" baseline="0" dirty="0">
                          <a:solidFill>
                            <a:schemeClr val="tx1"/>
                          </a:solidFill>
                          <a:latin typeface="HGPｺﾞｼｯｸE" pitchFamily="50" charset="-128"/>
                          <a:ea typeface="HGPｺﾞｼｯｸE" pitchFamily="50" charset="-128"/>
                          <a:cs typeface="+mn-cs"/>
                        </a:rPr>
                        <a:t>継続</a:t>
                      </a:r>
                    </a:p>
                  </a:txBody>
                  <a:tcPr marR="0" horzOverflow="overflow">
                    <a:lnL w="12700" cap="flat" cmpd="sng" algn="ctr">
                      <a:solidFill>
                        <a:schemeClr val="bg1"/>
                      </a:solidFill>
                      <a:prstDash val="solid"/>
                      <a:round/>
                      <a:headEnd type="none" w="med" len="med"/>
                      <a:tailEnd type="none" w="med" len="med"/>
                    </a:lnL>
                    <a:lnR w="12700" cap="flat" cmpd="sng" algn="ctr">
                      <a:solidFill>
                        <a:srgbClr val="E9EDF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9EDF4"/>
                      </a:solidFill>
                      <a:prstDash val="solid"/>
                      <a:round/>
                      <a:headEnd type="none" w="med" len="med"/>
                      <a:tailEnd type="none" w="med" len="med"/>
                    </a:lnB>
                    <a:lnTlToBr>
                      <a:noFill/>
                    </a:lnTlToBr>
                    <a:lnBlToTr>
                      <a:noFill/>
                    </a:lnBlToTr>
                    <a:solidFill>
                      <a:srgbClr val="F4F6FA"/>
                    </a:solidFill>
                  </a:tcPr>
                </a:tc>
                <a:extLst>
                  <a:ext uri="{0D108BD9-81ED-4DB2-BD59-A6C34878D82A}">
                    <a16:rowId xmlns:a16="http://schemas.microsoft.com/office/drawing/2014/main" val="10002"/>
                  </a:ext>
                </a:extLst>
              </a:tr>
            </a:tbl>
          </a:graphicData>
        </a:graphic>
      </p:graphicFrame>
      <p:sp>
        <p:nvSpPr>
          <p:cNvPr id="7" name="テキスト ボックス 3"/>
          <p:cNvSpPr txBox="1">
            <a:spLocks noChangeArrowheads="1"/>
          </p:cNvSpPr>
          <p:nvPr/>
        </p:nvSpPr>
        <p:spPr bwMode="auto">
          <a:xfrm>
            <a:off x="576202" y="4509120"/>
            <a:ext cx="81362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r>
              <a:rPr lang="ja-JP" altLang="en-US" sz="1800" dirty="0">
                <a:latin typeface="Arial Black" pitchFamily="34" charset="0"/>
                <a:ea typeface="HGP創英角ｺﾞｼｯｸUB" pitchFamily="50" charset="-128"/>
              </a:rPr>
              <a:t>このページで使用する人工呼吸器の機種に関して：</a:t>
            </a:r>
            <a:endParaRPr lang="en-US" altLang="ja-JP" sz="1800" dirty="0">
              <a:latin typeface="Arial Black" pitchFamily="34" charset="0"/>
              <a:ea typeface="HGP創英角ｺﾞｼｯｸUB" pitchFamily="50" charset="-128"/>
            </a:endParaRPr>
          </a:p>
          <a:p>
            <a:pPr eaLnBrk="1" hangingPunct="1"/>
            <a:r>
              <a:rPr lang="ja-JP" altLang="en-US" sz="1800" dirty="0">
                <a:latin typeface="Arial Black" pitchFamily="34" charset="0"/>
                <a:ea typeface="HGP創英角ｺﾞｼｯｸUB" pitchFamily="50" charset="-128"/>
              </a:rPr>
              <a:t>日本医療ガス学会</a:t>
            </a:r>
            <a:r>
              <a:rPr lang="en-US" altLang="ja-JP" sz="1800" b="1" dirty="0">
                <a:latin typeface="Arial" pitchFamily="34" charset="0"/>
                <a:ea typeface="HGP創英角ｺﾞｼｯｸUB" pitchFamily="50" charset="-128"/>
                <a:cs typeface="Arial" pitchFamily="34" charset="0"/>
              </a:rPr>
              <a:t>HP</a:t>
            </a:r>
            <a:r>
              <a:rPr lang="ja-JP" altLang="en-US" sz="1800" dirty="0">
                <a:latin typeface="Arial Black" pitchFamily="34" charset="0"/>
                <a:ea typeface="HGP創英角ｺﾞｼｯｸUB" pitchFamily="50" charset="-128"/>
              </a:rPr>
              <a:t>上に、この</a:t>
            </a:r>
            <a:r>
              <a:rPr lang="en-US" altLang="ja-JP" sz="1800" b="1" dirty="0">
                <a:latin typeface="Arial" pitchFamily="34" charset="0"/>
                <a:ea typeface="HGP創英角ｺﾞｼｯｸUB" pitchFamily="50" charset="-128"/>
                <a:cs typeface="Arial" pitchFamily="34" charset="0"/>
              </a:rPr>
              <a:t>PPT</a:t>
            </a:r>
            <a:r>
              <a:rPr lang="ja-JP" altLang="en-US" sz="1800" dirty="0">
                <a:latin typeface="Arial Black" pitchFamily="34" charset="0"/>
                <a:ea typeface="HGP創英角ｺﾞｼｯｸUB" pitchFamily="50" charset="-128"/>
              </a:rPr>
              <a:t>ファイルと一緒に保存されている</a:t>
            </a:r>
            <a:r>
              <a:rPr lang="ja-JP" altLang="ja-JP" sz="1800" dirty="0">
                <a:latin typeface="Arial Black" pitchFamily="34" charset="0"/>
                <a:ea typeface="HGP創英角ｺﾞｼｯｸUB" pitchFamily="50" charset="-128"/>
              </a:rPr>
              <a:t>ファイルの中から、自施設で使用されている機種に置き換えてご使用ください。</a:t>
            </a:r>
            <a:endParaRPr lang="en-US" altLang="ja-JP" sz="1800" dirty="0">
              <a:latin typeface="Arial Black" pitchFamily="34" charset="0"/>
              <a:ea typeface="HGP創英角ｺﾞｼｯｸUB" pitchFamily="50" charset="-128"/>
            </a:endParaRPr>
          </a:p>
        </p:txBody>
      </p:sp>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52</a:t>
            </a:fld>
            <a:r>
              <a:rPr lang="en-US" altLang="ja-JP"/>
              <a:t> </a:t>
            </a:r>
            <a:endParaRPr lang="ja-JP"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p:txBody>
          <a:bodyPr>
            <a:normAutofit/>
          </a:bodyPr>
          <a:lstStyle/>
          <a:p>
            <a:pPr marL="90488" eaLnBrk="1" hangingPunct="1"/>
            <a:r>
              <a:rPr lang="ja-JP" altLang="en-US" sz="3600" dirty="0"/>
              <a:t>電気システム</a:t>
            </a:r>
          </a:p>
        </p:txBody>
      </p:sp>
      <p:graphicFrame>
        <p:nvGraphicFramePr>
          <p:cNvPr id="6" name="表 5"/>
          <p:cNvGraphicFramePr>
            <a:graphicFrameLocks noGrp="1"/>
          </p:cNvGraphicFramePr>
          <p:nvPr>
            <p:extLst>
              <p:ext uri="{D42A27DB-BD31-4B8C-83A1-F6EECF244321}">
                <p14:modId xmlns:p14="http://schemas.microsoft.com/office/powerpoint/2010/main" val="790779591"/>
              </p:ext>
            </p:extLst>
          </p:nvPr>
        </p:nvGraphicFramePr>
        <p:xfrm>
          <a:off x="575556" y="1341438"/>
          <a:ext cx="7992815" cy="4103787"/>
        </p:xfrm>
        <a:graphic>
          <a:graphicData uri="http://schemas.openxmlformats.org/drawingml/2006/table">
            <a:tbl>
              <a:tblPr firstRow="1" bandRow="1">
                <a:tableStyleId>{5C22544A-7EE6-4342-B048-85BDC9FD1C3A}</a:tableStyleId>
              </a:tblPr>
              <a:tblGrid>
                <a:gridCol w="752121">
                  <a:extLst>
                    <a:ext uri="{9D8B030D-6E8A-4147-A177-3AD203B41FA5}">
                      <a16:colId xmlns:a16="http://schemas.microsoft.com/office/drawing/2014/main" val="20000"/>
                    </a:ext>
                  </a:extLst>
                </a:gridCol>
                <a:gridCol w="905256">
                  <a:extLst>
                    <a:ext uri="{9D8B030D-6E8A-4147-A177-3AD203B41FA5}">
                      <a16:colId xmlns:a16="http://schemas.microsoft.com/office/drawing/2014/main" val="20001"/>
                    </a:ext>
                  </a:extLst>
                </a:gridCol>
                <a:gridCol w="397912">
                  <a:extLst>
                    <a:ext uri="{9D8B030D-6E8A-4147-A177-3AD203B41FA5}">
                      <a16:colId xmlns:a16="http://schemas.microsoft.com/office/drawing/2014/main" val="20002"/>
                    </a:ext>
                  </a:extLst>
                </a:gridCol>
                <a:gridCol w="1705318">
                  <a:extLst>
                    <a:ext uri="{9D8B030D-6E8A-4147-A177-3AD203B41FA5}">
                      <a16:colId xmlns:a16="http://schemas.microsoft.com/office/drawing/2014/main" val="20003"/>
                    </a:ext>
                  </a:extLst>
                </a:gridCol>
                <a:gridCol w="2243175">
                  <a:extLst>
                    <a:ext uri="{9D8B030D-6E8A-4147-A177-3AD203B41FA5}">
                      <a16:colId xmlns:a16="http://schemas.microsoft.com/office/drawing/2014/main" val="20004"/>
                    </a:ext>
                  </a:extLst>
                </a:gridCol>
                <a:gridCol w="1989033">
                  <a:extLst>
                    <a:ext uri="{9D8B030D-6E8A-4147-A177-3AD203B41FA5}">
                      <a16:colId xmlns:a16="http://schemas.microsoft.com/office/drawing/2014/main" val="20005"/>
                    </a:ext>
                  </a:extLst>
                </a:gridCol>
              </a:tblGrid>
              <a:tr h="7288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endParaRPr>
                    </a:p>
                  </a:txBody>
                  <a:tcPr marL="91438" marR="91438">
                    <a:lnL w="12700" cap="flat" cmpd="sng" algn="ctr">
                      <a:solidFill>
                        <a:srgbClr val="E9EDF4"/>
                      </a:solidFill>
                      <a:prstDash val="solid"/>
                      <a:round/>
                      <a:headEnd type="none" w="med" len="med"/>
                      <a:tailEnd type="none" w="med" len="med"/>
                    </a:lnL>
                    <a:lnT w="12700" cap="flat" cmpd="sng" algn="ctr">
                      <a:solidFill>
                        <a:srgbClr val="E9EDF4"/>
                      </a:solidFill>
                      <a:prstDash val="solid"/>
                      <a:round/>
                      <a:headEnd type="none" w="med" len="med"/>
                      <a:tailEnd type="none" w="med" len="med"/>
                    </a:lnT>
                    <a:solidFill>
                      <a:srgbClr val="5F9BCD"/>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コンセント</a:t>
                      </a:r>
                      <a:endParaRPr kumimoji="1" lang="en-US" altLang="ja-JP"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の色</a:t>
                      </a:r>
                    </a:p>
                  </a:txBody>
                  <a:tcPr marL="91438" marR="91438" anchor="ctr">
                    <a:lnT w="12700" cap="flat" cmpd="sng" algn="ctr">
                      <a:solidFill>
                        <a:srgbClr val="E9EDF4"/>
                      </a:solidFill>
                      <a:prstDash val="solid"/>
                      <a:round/>
                      <a:headEnd type="none" w="med" len="med"/>
                      <a:tailEnd type="none" w="med" len="med"/>
                    </a:lnT>
                    <a:solidFill>
                      <a:srgbClr val="5F9BCD"/>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電源種別</a:t>
                      </a:r>
                    </a:p>
                  </a:txBody>
                  <a:tcPr marL="91438" marR="91438" anchor="ctr">
                    <a:lnT w="12700" cap="flat" cmpd="sng" algn="ctr">
                      <a:solidFill>
                        <a:srgbClr val="E9EDF4"/>
                      </a:solidFill>
                      <a:prstDash val="solid"/>
                      <a:round/>
                      <a:headEnd type="none" w="med" len="med"/>
                      <a:tailEnd type="none" w="med" len="med"/>
                    </a:lnT>
                    <a:solidFill>
                      <a:srgbClr val="5F9B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rPr>
                        <a:t>停電から電源供給までの時間</a:t>
                      </a:r>
                    </a:p>
                  </a:txBody>
                  <a:tcPr marL="91438" marR="91438">
                    <a:lnT w="12700" cap="flat" cmpd="sng" algn="ctr">
                      <a:solidFill>
                        <a:srgbClr val="E9EDF4"/>
                      </a:solidFill>
                      <a:prstDash val="solid"/>
                      <a:round/>
                      <a:headEnd type="none" w="med" len="med"/>
                      <a:tailEnd type="none" w="med" len="med"/>
                    </a:lnT>
                    <a:solidFill>
                      <a:srgbClr val="5F9B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kern="1200" cap="none" normalizeH="0" baseline="0" dirty="0">
                        <a:ln>
                          <a:noFill/>
                        </a:ln>
                        <a:solidFill>
                          <a:schemeClr val="bg1"/>
                        </a:solidFill>
                        <a:effectLst/>
                        <a:latin typeface="HGP創英角ｺﾞｼｯｸUB" pitchFamily="50" charset="-128"/>
                        <a:ea typeface="HGP創英角ｺﾞｼｯｸUB" pitchFamily="50" charset="-128"/>
                        <a:cs typeface="+mn-cs"/>
                      </a:endParaRPr>
                    </a:p>
                  </a:txBody>
                  <a:tcPr marL="91438" marR="91438">
                    <a:lnR w="12700" cap="flat" cmpd="sng" algn="ctr">
                      <a:solidFill>
                        <a:srgbClr val="E9EDF4"/>
                      </a:solidFill>
                      <a:prstDash val="solid"/>
                      <a:round/>
                      <a:headEnd type="none" w="med" len="med"/>
                      <a:tailEnd type="none" w="med" len="med"/>
                    </a:lnR>
                    <a:lnT w="12700" cap="flat" cmpd="sng" algn="ctr">
                      <a:solidFill>
                        <a:srgbClr val="E9EDF4"/>
                      </a:solidFill>
                      <a:prstDash val="solid"/>
                      <a:round/>
                      <a:headEnd type="none" w="med" len="med"/>
                      <a:tailEnd type="none" w="med" len="med"/>
                    </a:lnT>
                    <a:solidFill>
                      <a:srgbClr val="5F9BCD"/>
                    </a:solidFill>
                  </a:tcPr>
                </a:tc>
                <a:extLst>
                  <a:ext uri="{0D108BD9-81ED-4DB2-BD59-A6C34878D82A}">
                    <a16:rowId xmlns:a16="http://schemas.microsoft.com/office/drawing/2014/main" val="10000"/>
                  </a:ext>
                </a:extLst>
              </a:tr>
              <a:tr h="665479">
                <a:tc>
                  <a:txBody>
                    <a:bodyPr/>
                    <a:lstStyle/>
                    <a:p>
                      <a:pPr algn="ctr"/>
                      <a:r>
                        <a:rPr kumimoji="1" lang="ja-JP" altLang="en-US" baseline="0" dirty="0">
                          <a:solidFill>
                            <a:srgbClr val="224061"/>
                          </a:solidFill>
                          <a:latin typeface="Arial" pitchFamily="34" charset="0"/>
                          <a:ea typeface="HGPｺﾞｼｯｸE" pitchFamily="50" charset="-128"/>
                        </a:rPr>
                        <a:t>一般</a:t>
                      </a:r>
                      <a:endParaRPr kumimoji="1" lang="en-US" altLang="ja-JP" baseline="0" dirty="0">
                        <a:solidFill>
                          <a:srgbClr val="224061"/>
                        </a:solidFill>
                        <a:latin typeface="Arial" pitchFamily="34" charset="0"/>
                        <a:ea typeface="HGPｺﾞｼｯｸE" pitchFamily="50" charset="-128"/>
                      </a:endParaRPr>
                    </a:p>
                    <a:p>
                      <a:pPr algn="ctr"/>
                      <a:r>
                        <a:rPr kumimoji="1" lang="ja-JP" altLang="en-US" baseline="0" dirty="0">
                          <a:solidFill>
                            <a:srgbClr val="224061"/>
                          </a:solidFill>
                          <a:latin typeface="Arial" pitchFamily="34" charset="0"/>
                          <a:ea typeface="HGPｺﾞｼｯｸE" pitchFamily="50" charset="-128"/>
                        </a:rPr>
                        <a:t>電源</a:t>
                      </a:r>
                    </a:p>
                  </a:txBody>
                  <a:tcPr marL="91438" marR="91438">
                    <a:lnL w="12700" cap="flat" cmpd="sng" algn="ctr">
                      <a:solidFill>
                        <a:srgbClr val="E9EDF4"/>
                      </a:solidFill>
                      <a:prstDash val="solid"/>
                      <a:round/>
                      <a:headEnd type="none" w="med" len="med"/>
                      <a:tailEnd type="none" w="med" len="med"/>
                    </a:lnL>
                    <a:solidFill>
                      <a:srgbClr val="DCE6F2"/>
                    </a:solidFill>
                  </a:tcPr>
                </a:tc>
                <a:tc gridSpan="2">
                  <a:txBody>
                    <a:bodyPr/>
                    <a:lstStyle/>
                    <a:p>
                      <a:pPr algn="ctr"/>
                      <a:r>
                        <a:rPr kumimoji="1" lang="ja-JP" altLang="en-US" baseline="0" dirty="0">
                          <a:latin typeface="Arial" pitchFamily="34" charset="0"/>
                          <a:ea typeface="HGPｺﾞｼｯｸE" pitchFamily="50" charset="-128"/>
                        </a:rPr>
                        <a:t>白</a:t>
                      </a:r>
                    </a:p>
                  </a:txBody>
                  <a:tcPr marL="91438" marR="91438" anchor="ctr">
                    <a:solidFill>
                      <a:schemeClr val="bg1"/>
                    </a:solidFill>
                  </a:tcPr>
                </a:tc>
                <a:tc hMerge="1">
                  <a:txBody>
                    <a:bodyPr/>
                    <a:lstStyle/>
                    <a:p>
                      <a:endParaRPr kumimoji="1" lang="ja-JP" altLang="en-US"/>
                    </a:p>
                  </a:txBody>
                  <a:tcPr/>
                </a:tc>
                <a:tc>
                  <a:txBody>
                    <a:bodyPr/>
                    <a:lstStyle/>
                    <a:p>
                      <a:pPr algn="ctr"/>
                      <a:r>
                        <a:rPr kumimoji="1" lang="ja-JP" altLang="en-US" baseline="0" dirty="0">
                          <a:latin typeface="Arial" pitchFamily="34" charset="0"/>
                          <a:ea typeface="HGPｺﾞｼｯｸE" pitchFamily="50" charset="-128"/>
                        </a:rPr>
                        <a:t>商用電源</a:t>
                      </a:r>
                    </a:p>
                  </a:txBody>
                  <a:tcPr marL="91438" marR="91438" anchor="ctr">
                    <a:solidFill>
                      <a:schemeClr val="bg1"/>
                    </a:solidFill>
                  </a:tcPr>
                </a:tc>
                <a:tc>
                  <a:txBody>
                    <a:bodyPr/>
                    <a:lstStyle/>
                    <a:p>
                      <a:pPr algn="ctr"/>
                      <a:r>
                        <a:rPr kumimoji="1" lang="ja-JP" altLang="en-US" baseline="0" dirty="0">
                          <a:latin typeface="Arial" pitchFamily="34" charset="0"/>
                          <a:ea typeface="HGPｺﾞｼｯｸE" pitchFamily="50" charset="-128"/>
                        </a:rPr>
                        <a:t>商用電源復旧まで</a:t>
                      </a:r>
                    </a:p>
                  </a:txBody>
                  <a:tcPr marL="91438" marR="91438" anchor="ctr">
                    <a:solidFill>
                      <a:schemeClr val="bg1"/>
                    </a:solidFill>
                  </a:tcPr>
                </a:tc>
                <a:tc>
                  <a:txBody>
                    <a:bodyPr/>
                    <a:lstStyle/>
                    <a:p>
                      <a:endParaRPr kumimoji="1" lang="ja-JP" altLang="en-US" baseline="0" dirty="0">
                        <a:latin typeface="Arial" pitchFamily="34" charset="0"/>
                        <a:ea typeface="HGPｺﾞｼｯｸE" pitchFamily="50" charset="-128"/>
                      </a:endParaRPr>
                    </a:p>
                  </a:txBody>
                  <a:tcPr marL="91438" marR="91438">
                    <a:lnR w="12700" cap="flat" cmpd="sng" algn="ctr">
                      <a:solidFill>
                        <a:srgbClr val="E9EDF4"/>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665479">
                <a:tc rowSpan="4">
                  <a:txBody>
                    <a:bodyPr/>
                    <a:lstStyle/>
                    <a:p>
                      <a:pPr algn="ctr"/>
                      <a:r>
                        <a:rPr kumimoji="1" lang="ja-JP" altLang="en-US" baseline="0" dirty="0">
                          <a:solidFill>
                            <a:srgbClr val="224061"/>
                          </a:solidFill>
                          <a:latin typeface="Arial" pitchFamily="34" charset="0"/>
                          <a:ea typeface="HGPｺﾞｼｯｸE" pitchFamily="50" charset="-128"/>
                        </a:rPr>
                        <a:t>非常</a:t>
                      </a:r>
                      <a:endParaRPr kumimoji="1" lang="en-US" altLang="ja-JP" baseline="0" dirty="0">
                        <a:solidFill>
                          <a:srgbClr val="224061"/>
                        </a:solidFill>
                        <a:latin typeface="Arial" pitchFamily="34" charset="0"/>
                        <a:ea typeface="HGPｺﾞｼｯｸE" pitchFamily="50" charset="-128"/>
                      </a:endParaRPr>
                    </a:p>
                    <a:p>
                      <a:pPr algn="ctr"/>
                      <a:r>
                        <a:rPr kumimoji="1" lang="ja-JP" altLang="en-US" b="0" baseline="0" dirty="0">
                          <a:solidFill>
                            <a:srgbClr val="224061"/>
                          </a:solidFill>
                          <a:latin typeface="Arial" pitchFamily="34" charset="0"/>
                          <a:ea typeface="HGPｺﾞｼｯｸE" pitchFamily="50" charset="-128"/>
                        </a:rPr>
                        <a:t>電源</a:t>
                      </a:r>
                    </a:p>
                  </a:txBody>
                  <a:tcPr marL="91438" marR="91438" anchor="ctr">
                    <a:lnL w="12700" cap="flat" cmpd="sng" algn="ctr">
                      <a:solidFill>
                        <a:srgbClr val="E9EDF4"/>
                      </a:solidFill>
                      <a:prstDash val="solid"/>
                      <a:round/>
                      <a:headEnd type="none" w="med" len="med"/>
                      <a:tailEnd type="none" w="med" len="med"/>
                    </a:lnL>
                    <a:lnB w="12700" cap="flat" cmpd="sng" algn="ctr">
                      <a:solidFill>
                        <a:srgbClr val="E9EDF4"/>
                      </a:solidFill>
                      <a:prstDash val="solid"/>
                      <a:round/>
                      <a:headEnd type="none" w="med" len="med"/>
                      <a:tailEnd type="none" w="med" len="med"/>
                    </a:lnB>
                    <a:solidFill>
                      <a:srgbClr val="DCE6F2"/>
                    </a:solidFill>
                  </a:tcPr>
                </a:tc>
                <a:tc gridSpan="2">
                  <a:txBody>
                    <a:bodyPr/>
                    <a:lstStyle/>
                    <a:p>
                      <a:pPr algn="ctr"/>
                      <a:r>
                        <a:rPr kumimoji="1" lang="ja-JP" altLang="en-US" baseline="0" dirty="0">
                          <a:latin typeface="Arial" pitchFamily="34" charset="0"/>
                          <a:ea typeface="HGPｺﾞｼｯｸE" pitchFamily="50" charset="-128"/>
                        </a:rPr>
                        <a:t>赤</a:t>
                      </a:r>
                    </a:p>
                  </a:txBody>
                  <a:tcPr marL="91438" marR="91438" anchor="ctr">
                    <a:solidFill>
                      <a:srgbClr val="F4F6FA"/>
                    </a:solidFill>
                  </a:tcPr>
                </a:tc>
                <a:tc hMerge="1">
                  <a:txBody>
                    <a:bodyPr/>
                    <a:lstStyle/>
                    <a:p>
                      <a:endParaRPr kumimoji="1" lang="ja-JP" altLang="en-US"/>
                    </a:p>
                  </a:txBody>
                  <a:tcPr/>
                </a:tc>
                <a:tc>
                  <a:txBody>
                    <a:bodyPr/>
                    <a:lstStyle/>
                    <a:p>
                      <a:pPr algn="ctr"/>
                      <a:r>
                        <a:rPr kumimoji="1" lang="ja-JP" altLang="en-US" baseline="0" dirty="0">
                          <a:latin typeface="Arial" pitchFamily="34" charset="0"/>
                          <a:ea typeface="HGPｺﾞｼｯｸE" pitchFamily="50" charset="-128"/>
                        </a:rPr>
                        <a:t>一般非常電源</a:t>
                      </a:r>
                    </a:p>
                  </a:txBody>
                  <a:tcPr marL="91438" marR="91438" anchor="ctr">
                    <a:solidFill>
                      <a:srgbClr val="F4F6FA"/>
                    </a:solidFill>
                  </a:tcPr>
                </a:tc>
                <a:tc>
                  <a:txBody>
                    <a:bodyPr/>
                    <a:lstStyle/>
                    <a:p>
                      <a:pPr algn="ctr"/>
                      <a:r>
                        <a:rPr kumimoji="1" lang="en-US" altLang="ja-JP" sz="1800" b="1" kern="1200" baseline="0" dirty="0">
                          <a:solidFill>
                            <a:schemeClr val="dk1"/>
                          </a:solidFill>
                          <a:latin typeface="Arial" pitchFamily="34" charset="0"/>
                          <a:ea typeface="HGPｺﾞｼｯｸE" pitchFamily="50" charset="-128"/>
                          <a:cs typeface="Arial" pitchFamily="34" charset="0"/>
                        </a:rPr>
                        <a:t>40</a:t>
                      </a:r>
                      <a:r>
                        <a:rPr kumimoji="1" lang="ja-JP" altLang="en-US" baseline="0" dirty="0">
                          <a:latin typeface="Arial" pitchFamily="34" charset="0"/>
                          <a:ea typeface="HGPｺﾞｼｯｸE" pitchFamily="50" charset="-128"/>
                        </a:rPr>
                        <a:t>秒以内に起動し、</a:t>
                      </a:r>
                      <a:r>
                        <a:rPr kumimoji="1" lang="en-US" altLang="ja-JP" b="1" baseline="0" dirty="0">
                          <a:latin typeface="Arial" pitchFamily="34" charset="0"/>
                          <a:ea typeface="HGPｺﾞｼｯｸE" pitchFamily="50" charset="-128"/>
                          <a:cs typeface="Arial" pitchFamily="34" charset="0"/>
                        </a:rPr>
                        <a:t>10</a:t>
                      </a:r>
                      <a:r>
                        <a:rPr kumimoji="1" lang="ja-JP" altLang="en-US" baseline="0" dirty="0">
                          <a:latin typeface="Arial" pitchFamily="34" charset="0"/>
                          <a:ea typeface="HGPｺﾞｼｯｸE" pitchFamily="50" charset="-128"/>
                        </a:rPr>
                        <a:t>時間連続運転</a:t>
                      </a:r>
                    </a:p>
                  </a:txBody>
                  <a:tcPr marL="91438" marR="91438" anchor="ctr">
                    <a:solidFill>
                      <a:srgbClr val="F4F6FA"/>
                    </a:solidFill>
                  </a:tcPr>
                </a:tc>
                <a:tc rowSpan="2">
                  <a:txBody>
                    <a:bodyPr/>
                    <a:lstStyle/>
                    <a:p>
                      <a:r>
                        <a:rPr kumimoji="1" lang="ja-JP" altLang="en-US" baseline="0" dirty="0">
                          <a:latin typeface="Arial" pitchFamily="34" charset="0"/>
                          <a:ea typeface="HGPｺﾞｼｯｸE" pitchFamily="50" charset="-128"/>
                        </a:rPr>
                        <a:t>通常どちらか</a:t>
                      </a:r>
                      <a:endParaRPr kumimoji="1" lang="en-US" altLang="ja-JP" baseline="0" dirty="0">
                        <a:latin typeface="Arial" pitchFamily="34" charset="0"/>
                        <a:ea typeface="HGPｺﾞｼｯｸE" pitchFamily="50" charset="-128"/>
                      </a:endParaRPr>
                    </a:p>
                    <a:p>
                      <a:r>
                        <a:rPr kumimoji="1" lang="ja-JP" altLang="en-US" baseline="0" dirty="0">
                          <a:latin typeface="Arial" pitchFamily="34" charset="0"/>
                          <a:ea typeface="HGPｺﾞｼｯｸE" pitchFamily="50" charset="-128"/>
                        </a:rPr>
                        <a:t>片方が設置</a:t>
                      </a:r>
                    </a:p>
                  </a:txBody>
                  <a:tcPr marL="72000" marR="72000" anchor="ctr">
                    <a:lnR w="12700" cap="flat" cmpd="sng" algn="ctr">
                      <a:solidFill>
                        <a:srgbClr val="E9EDF4"/>
                      </a:solidFill>
                      <a:prstDash val="solid"/>
                      <a:round/>
                      <a:headEnd type="none" w="med" len="med"/>
                      <a:tailEnd type="none" w="med" len="med"/>
                    </a:lnR>
                    <a:solidFill>
                      <a:srgbClr val="F4F6FA"/>
                    </a:solidFill>
                  </a:tcPr>
                </a:tc>
                <a:extLst>
                  <a:ext uri="{0D108BD9-81ED-4DB2-BD59-A6C34878D82A}">
                    <a16:rowId xmlns:a16="http://schemas.microsoft.com/office/drawing/2014/main" val="10002"/>
                  </a:ext>
                </a:extLst>
              </a:tr>
              <a:tr h="665479">
                <a:tc vMerge="1">
                  <a:txBody>
                    <a:bodyPr/>
                    <a:lstStyle/>
                    <a:p>
                      <a:endParaRPr kumimoji="1" lang="ja-JP" altLang="en-US" dirty="0"/>
                    </a:p>
                  </a:txBody>
                  <a:tcPr/>
                </a:tc>
                <a:tc gridSpan="2">
                  <a:txBody>
                    <a:bodyPr/>
                    <a:lstStyle/>
                    <a:p>
                      <a:pPr algn="ctr"/>
                      <a:r>
                        <a:rPr kumimoji="1" lang="ja-JP" altLang="en-US" baseline="0" dirty="0">
                          <a:latin typeface="Arial" pitchFamily="34" charset="0"/>
                          <a:ea typeface="HGPｺﾞｼｯｸE" pitchFamily="50" charset="-128"/>
                        </a:rPr>
                        <a:t>赤</a:t>
                      </a:r>
                      <a:endParaRPr kumimoji="1" lang="en-US" altLang="ja-JP" baseline="0" dirty="0">
                        <a:latin typeface="Arial" pitchFamily="34" charset="0"/>
                        <a:ea typeface="HGPｺﾞｼｯｸE" pitchFamily="50" charset="-128"/>
                      </a:endParaRPr>
                    </a:p>
                    <a:p>
                      <a:pPr algn="ctr"/>
                      <a:r>
                        <a:rPr kumimoji="1" lang="ja-JP" altLang="en-US" sz="1050" baseline="0" dirty="0">
                          <a:latin typeface="Arial" pitchFamily="34" charset="0"/>
                          <a:ea typeface="HGPｺﾞｼｯｸE" pitchFamily="50" charset="-128"/>
                        </a:rPr>
                        <a:t>（表示要）</a:t>
                      </a:r>
                    </a:p>
                  </a:txBody>
                  <a:tcPr marL="91438" marR="91438" anchor="ctr">
                    <a:solidFill>
                      <a:schemeClr val="bg1"/>
                    </a:solidFill>
                  </a:tcPr>
                </a:tc>
                <a:tc hMerge="1">
                  <a:txBody>
                    <a:bodyPr/>
                    <a:lstStyle/>
                    <a:p>
                      <a:endParaRPr kumimoji="1" lang="ja-JP" altLang="en-US"/>
                    </a:p>
                  </a:txBody>
                  <a:tcPr/>
                </a:tc>
                <a:tc>
                  <a:txBody>
                    <a:bodyPr/>
                    <a:lstStyle/>
                    <a:p>
                      <a:pPr algn="ctr"/>
                      <a:r>
                        <a:rPr kumimoji="1" lang="ja-JP" altLang="en-US" baseline="0" dirty="0">
                          <a:latin typeface="Arial" pitchFamily="34" charset="0"/>
                          <a:ea typeface="HGPｺﾞｼｯｸE" pitchFamily="50" charset="-128"/>
                        </a:rPr>
                        <a:t>特別非常電源</a:t>
                      </a:r>
                    </a:p>
                  </a:txBody>
                  <a:tcPr marL="91438" marR="91438" anchor="ctr">
                    <a:solidFill>
                      <a:schemeClr val="bg1"/>
                    </a:solidFill>
                  </a:tcPr>
                </a:tc>
                <a:tc>
                  <a:txBody>
                    <a:bodyPr/>
                    <a:lstStyle/>
                    <a:p>
                      <a:pPr algn="ctr"/>
                      <a:r>
                        <a:rPr kumimoji="1" lang="en-US" altLang="ja-JP" sz="1800" b="1" kern="1200" baseline="0" dirty="0">
                          <a:solidFill>
                            <a:schemeClr val="dk1"/>
                          </a:solidFill>
                          <a:latin typeface="Arial" pitchFamily="34" charset="0"/>
                          <a:ea typeface="HGPｺﾞｼｯｸE" pitchFamily="50" charset="-128"/>
                          <a:cs typeface="Arial" pitchFamily="34" charset="0"/>
                        </a:rPr>
                        <a:t>10</a:t>
                      </a:r>
                      <a:r>
                        <a:rPr kumimoji="1" lang="ja-JP" altLang="en-US" baseline="0" dirty="0">
                          <a:latin typeface="Arial" pitchFamily="34" charset="0"/>
                          <a:ea typeface="HGPｺﾞｼｯｸE" pitchFamily="50" charset="-128"/>
                        </a:rPr>
                        <a:t>秒以内に起動し、</a:t>
                      </a:r>
                      <a:r>
                        <a:rPr kumimoji="1" lang="en-US" altLang="ja-JP" sz="1800" b="1" kern="1200" baseline="0" dirty="0">
                          <a:solidFill>
                            <a:schemeClr val="dk1"/>
                          </a:solidFill>
                          <a:latin typeface="Arial" pitchFamily="34" charset="0"/>
                          <a:ea typeface="HGPｺﾞｼｯｸE" pitchFamily="50" charset="-128"/>
                          <a:cs typeface="Arial" pitchFamily="34" charset="0"/>
                        </a:rPr>
                        <a:t>10</a:t>
                      </a:r>
                      <a:r>
                        <a:rPr kumimoji="1" lang="ja-JP" altLang="en-US" baseline="0" dirty="0">
                          <a:latin typeface="Arial" pitchFamily="34" charset="0"/>
                          <a:ea typeface="HGPｺﾞｼｯｸE" pitchFamily="50" charset="-128"/>
                        </a:rPr>
                        <a:t>時間連続運転</a:t>
                      </a:r>
                    </a:p>
                  </a:txBody>
                  <a:tcPr marL="91438" marR="91438"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10003"/>
                  </a:ext>
                </a:extLst>
              </a:tr>
              <a:tr h="665479">
                <a:tc vMerge="1">
                  <a:txBody>
                    <a:bodyPr/>
                    <a:lstStyle/>
                    <a:p>
                      <a:endParaRPr kumimoji="1" lang="ja-JP" altLang="en-US" dirty="0"/>
                    </a:p>
                  </a:txBody>
                  <a:tcPr/>
                </a:tc>
                <a:tc gridSpan="2">
                  <a:txBody>
                    <a:bodyPr/>
                    <a:lstStyle/>
                    <a:p>
                      <a:pPr algn="ctr"/>
                      <a:r>
                        <a:rPr kumimoji="1" lang="ja-JP" altLang="en-US" baseline="0" dirty="0">
                          <a:latin typeface="Arial" pitchFamily="34" charset="0"/>
                          <a:ea typeface="HGPｺﾞｼｯｸE" pitchFamily="50" charset="-128"/>
                        </a:rPr>
                        <a:t>赤</a:t>
                      </a:r>
                      <a:endParaRPr kumimoji="1" lang="en-US" altLang="ja-JP" baseline="0" dirty="0">
                        <a:latin typeface="Arial" pitchFamily="34" charset="0"/>
                        <a:ea typeface="HGPｺﾞｼｯｸE" pitchFamily="50" charset="-128"/>
                      </a:endParaRPr>
                    </a:p>
                    <a:p>
                      <a:pPr algn="ctr"/>
                      <a:r>
                        <a:rPr kumimoji="1" lang="ja-JP" altLang="en-US" sz="1050" baseline="0" dirty="0">
                          <a:latin typeface="Arial" pitchFamily="34" charset="0"/>
                          <a:ea typeface="HGPｺﾞｼｯｸE" pitchFamily="50" charset="-128"/>
                        </a:rPr>
                        <a:t>（表示要）</a:t>
                      </a:r>
                    </a:p>
                  </a:txBody>
                  <a:tcPr marL="91438" marR="91438" anchor="ctr">
                    <a:solidFill>
                      <a:srgbClr val="F4F6FA"/>
                    </a:solidFill>
                  </a:tcPr>
                </a:tc>
                <a:tc hMerge="1">
                  <a:txBody>
                    <a:bodyPr/>
                    <a:lstStyle/>
                    <a:p>
                      <a:endParaRPr kumimoji="1" lang="ja-JP" altLang="en-US"/>
                    </a:p>
                  </a:txBody>
                  <a:tcPr/>
                </a:tc>
                <a:tc rowSpan="2">
                  <a:txBody>
                    <a:bodyPr/>
                    <a:lstStyle/>
                    <a:p>
                      <a:pPr algn="ctr"/>
                      <a:r>
                        <a:rPr kumimoji="1" lang="ja-JP" altLang="en-US" baseline="0" dirty="0">
                          <a:latin typeface="Arial" pitchFamily="34" charset="0"/>
                          <a:ea typeface="HGPｺﾞｼｯｸE" pitchFamily="50" charset="-128"/>
                        </a:rPr>
                        <a:t>瞬時特別非常</a:t>
                      </a:r>
                      <a:endParaRPr kumimoji="1" lang="en-US" altLang="ja-JP" baseline="0" dirty="0">
                        <a:latin typeface="Arial" pitchFamily="34" charset="0"/>
                        <a:ea typeface="HGPｺﾞｼｯｸE" pitchFamily="50" charset="-128"/>
                      </a:endParaRPr>
                    </a:p>
                    <a:p>
                      <a:pPr algn="ctr"/>
                      <a:r>
                        <a:rPr kumimoji="1" lang="ja-JP" altLang="en-US" baseline="0" dirty="0">
                          <a:latin typeface="Arial" pitchFamily="34" charset="0"/>
                          <a:ea typeface="HGPｺﾞｼｯｸE" pitchFamily="50" charset="-128"/>
                        </a:rPr>
                        <a:t>電源</a:t>
                      </a:r>
                    </a:p>
                  </a:txBody>
                  <a:tcPr marL="91438" marR="91438" anchor="ctr">
                    <a:lnB w="12700" cap="flat" cmpd="sng" algn="ctr">
                      <a:solidFill>
                        <a:srgbClr val="E9EDF4"/>
                      </a:solidFill>
                      <a:prstDash val="solid"/>
                      <a:round/>
                      <a:headEnd type="none" w="med" len="med"/>
                      <a:tailEnd type="none" w="med" len="med"/>
                    </a:lnB>
                    <a:solidFill>
                      <a:srgbClr val="F4F6FA"/>
                    </a:solidFill>
                  </a:tcPr>
                </a:tc>
                <a:tc>
                  <a:txBody>
                    <a:bodyPr/>
                    <a:lstStyle/>
                    <a:p>
                      <a:pPr algn="ctr"/>
                      <a:r>
                        <a:rPr kumimoji="1" lang="en-US" altLang="ja-JP" sz="1800" b="1" kern="1200" baseline="0" dirty="0">
                          <a:solidFill>
                            <a:schemeClr val="dk1"/>
                          </a:solidFill>
                          <a:latin typeface="Arial" pitchFamily="34" charset="0"/>
                          <a:ea typeface="HGPｺﾞｼｯｸE" pitchFamily="50" charset="-128"/>
                          <a:cs typeface="Arial" pitchFamily="34" charset="0"/>
                        </a:rPr>
                        <a:t>0.5</a:t>
                      </a:r>
                      <a:r>
                        <a:rPr kumimoji="1" lang="ja-JP" altLang="en-US" baseline="0" dirty="0">
                          <a:latin typeface="Arial" pitchFamily="34" charset="0"/>
                          <a:ea typeface="HGPｺﾞｼｯｸE" pitchFamily="50" charset="-128"/>
                        </a:rPr>
                        <a:t>秒以内に起動し、</a:t>
                      </a:r>
                      <a:r>
                        <a:rPr kumimoji="1" lang="en-US" altLang="ja-JP" sz="1800" b="1" kern="1200" baseline="0" dirty="0">
                          <a:solidFill>
                            <a:schemeClr val="dk1"/>
                          </a:solidFill>
                          <a:latin typeface="Arial" pitchFamily="34" charset="0"/>
                          <a:ea typeface="HGPｺﾞｼｯｸE" pitchFamily="50" charset="-128"/>
                          <a:cs typeface="Arial" pitchFamily="34" charset="0"/>
                        </a:rPr>
                        <a:t>10</a:t>
                      </a:r>
                      <a:r>
                        <a:rPr kumimoji="1" lang="ja-JP" altLang="en-US" baseline="0" dirty="0">
                          <a:latin typeface="Arial" pitchFamily="34" charset="0"/>
                          <a:ea typeface="HGPｺﾞｼｯｸE" pitchFamily="50" charset="-128"/>
                        </a:rPr>
                        <a:t>分間運転</a:t>
                      </a:r>
                      <a:endParaRPr kumimoji="1" lang="en-US" altLang="ja-JP" baseline="0" dirty="0">
                        <a:latin typeface="Arial" pitchFamily="34" charset="0"/>
                        <a:ea typeface="HGPｺﾞｼｯｸE" pitchFamily="50" charset="-128"/>
                      </a:endParaRPr>
                    </a:p>
                  </a:txBody>
                  <a:tcPr marL="91438" marR="91438" anchor="ctr">
                    <a:solidFill>
                      <a:srgbClr val="F4F6FA"/>
                    </a:solidFill>
                  </a:tcPr>
                </a:tc>
                <a:tc rowSpan="2">
                  <a:txBody>
                    <a:bodyPr/>
                    <a:lstStyle/>
                    <a:p>
                      <a:r>
                        <a:rPr kumimoji="1" lang="ja-JP" altLang="en-US" baseline="0" dirty="0">
                          <a:latin typeface="Arial" pitchFamily="34" charset="0"/>
                          <a:ea typeface="HGPｺﾞｼｯｸE" pitchFamily="50" charset="-128"/>
                        </a:rPr>
                        <a:t>「一般」「特別」への自動切り替え</a:t>
                      </a:r>
                      <a:endParaRPr kumimoji="1" lang="en-US" altLang="ja-JP" baseline="0" dirty="0">
                        <a:latin typeface="Arial" pitchFamily="34" charset="0"/>
                        <a:ea typeface="HGPｺﾞｼｯｸE" pitchFamily="50" charset="-128"/>
                      </a:endParaRPr>
                    </a:p>
                  </a:txBody>
                  <a:tcPr marL="72000" marR="72000" anchor="ctr">
                    <a:lnR w="12700" cap="flat" cmpd="sng" algn="ctr">
                      <a:solidFill>
                        <a:srgbClr val="E9EDF4"/>
                      </a:solidFill>
                      <a:prstDash val="solid"/>
                      <a:round/>
                      <a:headEnd type="none" w="med" len="med"/>
                      <a:tailEnd type="none" w="med" len="med"/>
                    </a:lnR>
                    <a:lnB w="12700" cap="flat" cmpd="sng" algn="ctr">
                      <a:solidFill>
                        <a:srgbClr val="E9EDF4"/>
                      </a:solidFill>
                      <a:prstDash val="solid"/>
                      <a:round/>
                      <a:headEnd type="none" w="med" len="med"/>
                      <a:tailEnd type="none" w="med" len="med"/>
                    </a:lnB>
                    <a:solidFill>
                      <a:srgbClr val="F4F6FA"/>
                    </a:solidFill>
                  </a:tcPr>
                </a:tc>
                <a:extLst>
                  <a:ext uri="{0D108BD9-81ED-4DB2-BD59-A6C34878D82A}">
                    <a16:rowId xmlns:a16="http://schemas.microsoft.com/office/drawing/2014/main" val="10004"/>
                  </a:ext>
                </a:extLst>
              </a:tr>
              <a:tr h="713013">
                <a:tc vMerge="1">
                  <a:txBody>
                    <a:bodyPr/>
                    <a:lstStyle/>
                    <a:p>
                      <a:endParaRPr kumimoji="1" lang="ja-JP" altLang="en-US" dirty="0"/>
                    </a:p>
                  </a:txBody>
                  <a:tcPr/>
                </a:tc>
                <a:tc>
                  <a:txBody>
                    <a:bodyPr/>
                    <a:lstStyle/>
                    <a:p>
                      <a:pPr algn="ctr"/>
                      <a:r>
                        <a:rPr kumimoji="1" lang="ja-JP" altLang="en-US" baseline="0" dirty="0">
                          <a:latin typeface="Arial" pitchFamily="34" charset="0"/>
                          <a:ea typeface="HGPｺﾞｼｯｸE" pitchFamily="50" charset="-128"/>
                        </a:rPr>
                        <a:t>赤</a:t>
                      </a:r>
                      <a:endParaRPr kumimoji="1" lang="en-US" altLang="ja-JP" baseline="0" dirty="0">
                        <a:latin typeface="Arial" pitchFamily="34" charset="0"/>
                        <a:ea typeface="HGPｺﾞｼｯｸE" pitchFamily="50" charset="-128"/>
                      </a:endParaRPr>
                    </a:p>
                    <a:p>
                      <a:pPr algn="ctr"/>
                      <a:r>
                        <a:rPr kumimoji="1" lang="ja-JP" altLang="en-US" sz="1050" baseline="0" dirty="0">
                          <a:latin typeface="Arial" pitchFamily="34" charset="0"/>
                          <a:ea typeface="HGPｺﾞｼｯｸE" pitchFamily="50" charset="-128"/>
                        </a:rPr>
                        <a:t>（表示要）</a:t>
                      </a:r>
                    </a:p>
                  </a:txBody>
                  <a:tcPr marL="91438" marR="91438" anchor="ctr">
                    <a:lnR w="12700" cap="flat" cmpd="sng" algn="ctr">
                      <a:solidFill>
                        <a:srgbClr val="E9EDF4"/>
                      </a:solidFill>
                      <a:prstDash val="solid"/>
                      <a:round/>
                      <a:headEnd type="none" w="med" len="med"/>
                      <a:tailEnd type="none" w="med" len="med"/>
                    </a:lnR>
                    <a:lnB w="12700" cap="flat" cmpd="sng" algn="ctr">
                      <a:solidFill>
                        <a:srgbClr val="E9EDF4"/>
                      </a:solidFill>
                      <a:prstDash val="solid"/>
                      <a:round/>
                      <a:headEnd type="none" w="med" len="med"/>
                      <a:tailEnd type="none" w="med" len="med"/>
                    </a:lnB>
                    <a:solidFill>
                      <a:schemeClr val="bg1"/>
                    </a:solidFill>
                  </a:tcPr>
                </a:tc>
                <a:tc>
                  <a:txBody>
                    <a:bodyPr/>
                    <a:lstStyle/>
                    <a:p>
                      <a:pPr algn="ctr"/>
                      <a:r>
                        <a:rPr kumimoji="1" lang="ja-JP" altLang="en-US" baseline="0" dirty="0">
                          <a:latin typeface="Arial" pitchFamily="34" charset="0"/>
                          <a:ea typeface="HGPｺﾞｼｯｸE" pitchFamily="50" charset="-128"/>
                        </a:rPr>
                        <a:t>緑</a:t>
                      </a:r>
                    </a:p>
                  </a:txBody>
                  <a:tcPr marL="91438" marR="91438" anchor="ctr">
                    <a:lnL w="12700" cap="flat" cmpd="sng" algn="ctr">
                      <a:solidFill>
                        <a:srgbClr val="E9EDF4"/>
                      </a:solidFill>
                      <a:prstDash val="solid"/>
                      <a:round/>
                      <a:headEnd type="none" w="med" len="med"/>
                      <a:tailEnd type="none" w="med" len="med"/>
                    </a:lnL>
                    <a:lnB w="12700" cap="flat" cmpd="sng" algn="ctr">
                      <a:solidFill>
                        <a:srgbClr val="E9EDF4"/>
                      </a:solidFill>
                      <a:prstDash val="solid"/>
                      <a:round/>
                      <a:headEnd type="none" w="med" len="med"/>
                      <a:tailEnd type="none" w="med" len="med"/>
                    </a:lnB>
                    <a:solidFill>
                      <a:schemeClr val="bg1"/>
                    </a:solidFill>
                  </a:tcPr>
                </a:tc>
                <a:tc vMerge="1">
                  <a:txBody>
                    <a:bodyPr/>
                    <a:lstStyle/>
                    <a:p>
                      <a:pPr algn="ctr"/>
                      <a:endParaRPr kumimoji="1" lang="ja-JP" altLang="en-US" dirty="0"/>
                    </a:p>
                  </a:txBody>
                  <a:tcPr anchor="ctr"/>
                </a:tc>
                <a:tc>
                  <a:txBody>
                    <a:bodyPr/>
                    <a:lstStyle/>
                    <a:p>
                      <a:pPr algn="l"/>
                      <a:r>
                        <a:rPr kumimoji="1" lang="ja-JP" altLang="en-US" baseline="0" dirty="0">
                          <a:latin typeface="Arial" pitchFamily="34" charset="0"/>
                          <a:ea typeface="HGPｺﾞｼｯｸE" pitchFamily="50" charset="-128"/>
                        </a:rPr>
                        <a:t>交流無停電電源装置</a:t>
                      </a:r>
                      <a:r>
                        <a:rPr kumimoji="1" lang="en-US" altLang="ja-JP" baseline="0" dirty="0">
                          <a:latin typeface="Arial" pitchFamily="34" charset="0"/>
                          <a:ea typeface="HGPｺﾞｼｯｸE" pitchFamily="50" charset="-128"/>
                        </a:rPr>
                        <a:t>(</a:t>
                      </a:r>
                      <a:r>
                        <a:rPr kumimoji="1" lang="en-US" altLang="ja-JP" b="1" baseline="0" dirty="0">
                          <a:latin typeface="Arial" pitchFamily="34" charset="0"/>
                          <a:ea typeface="HGPｺﾞｼｯｸE" pitchFamily="50" charset="-128"/>
                          <a:cs typeface="Arial" pitchFamily="34" charset="0"/>
                        </a:rPr>
                        <a:t>UPS</a:t>
                      </a:r>
                      <a:r>
                        <a:rPr kumimoji="1" lang="en-US" altLang="ja-JP" baseline="0" dirty="0">
                          <a:latin typeface="Arial" pitchFamily="34" charset="0"/>
                          <a:ea typeface="HGPｺﾞｼｯｸE" pitchFamily="50" charset="-128"/>
                        </a:rPr>
                        <a:t>)</a:t>
                      </a:r>
                      <a:r>
                        <a:rPr kumimoji="1" lang="ja-JP" altLang="en-US" baseline="0" dirty="0" err="1">
                          <a:latin typeface="Arial" pitchFamily="34" charset="0"/>
                          <a:ea typeface="HGPｺﾞｼｯｸE" pitchFamily="50" charset="-128"/>
                        </a:rPr>
                        <a:t>は無瞬断</a:t>
                      </a:r>
                      <a:endParaRPr kumimoji="1" lang="ja-JP" altLang="en-US" baseline="0" dirty="0">
                        <a:latin typeface="Arial" pitchFamily="34" charset="0"/>
                        <a:ea typeface="HGPｺﾞｼｯｸE" pitchFamily="50" charset="-128"/>
                      </a:endParaRPr>
                    </a:p>
                  </a:txBody>
                  <a:tcPr marL="91438" marR="91438" anchor="ctr">
                    <a:lnB w="12700" cap="flat" cmpd="sng" algn="ctr">
                      <a:solidFill>
                        <a:srgbClr val="E9EDF4"/>
                      </a:solidFill>
                      <a:prstDash val="solid"/>
                      <a:round/>
                      <a:headEnd type="none" w="med" len="med"/>
                      <a:tailEnd type="none" w="med" len="med"/>
                    </a:lnB>
                    <a:solidFill>
                      <a:schemeClr val="bg1"/>
                    </a:solidFill>
                  </a:tcPr>
                </a:tc>
                <a:tc vMerge="1">
                  <a:txBody>
                    <a:bodyPr/>
                    <a:lstStyle/>
                    <a:p>
                      <a:endParaRPr kumimoji="1" lang="en-US" altLang="ja-JP" dirty="0"/>
                    </a:p>
                  </a:txBody>
                  <a:tcPr/>
                </a:tc>
                <a:extLst>
                  <a:ext uri="{0D108BD9-81ED-4DB2-BD59-A6C34878D82A}">
                    <a16:rowId xmlns:a16="http://schemas.microsoft.com/office/drawing/2014/main" val="10005"/>
                  </a:ext>
                </a:extLst>
              </a:tr>
            </a:tbl>
          </a:graphicData>
        </a:graphic>
      </p:graphicFrame>
      <p:sp>
        <p:nvSpPr>
          <p:cNvPr id="7" name="テキスト ボックス 4"/>
          <p:cNvSpPr txBox="1">
            <a:spLocks noChangeArrowheads="1"/>
          </p:cNvSpPr>
          <p:nvPr/>
        </p:nvSpPr>
        <p:spPr bwMode="auto">
          <a:xfrm>
            <a:off x="3919225" y="5445225"/>
            <a:ext cx="4608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r>
              <a:rPr lang="en-US" altLang="ja-JP" sz="1800" b="1" dirty="0">
                <a:solidFill>
                  <a:schemeClr val="dk1"/>
                </a:solidFill>
                <a:latin typeface="Arial" pitchFamily="34" charset="0"/>
                <a:ea typeface="HGPｺﾞｼｯｸE" pitchFamily="50" charset="-128"/>
                <a:cs typeface="Arial" pitchFamily="34" charset="0"/>
              </a:rPr>
              <a:t>JIS T 1022 </a:t>
            </a:r>
            <a:r>
              <a:rPr lang="ja-JP" altLang="en-US" sz="1800" b="1" dirty="0">
                <a:solidFill>
                  <a:schemeClr val="dk1"/>
                </a:solidFill>
                <a:latin typeface="Arial" pitchFamily="34" charset="0"/>
                <a:ea typeface="HGPｺﾞｼｯｸE" pitchFamily="50" charset="-128"/>
                <a:cs typeface="Arial" pitchFamily="34" charset="0"/>
              </a:rPr>
              <a:t> </a:t>
            </a:r>
            <a:r>
              <a:rPr lang="ja-JP" altLang="en-US" sz="1800" dirty="0">
                <a:solidFill>
                  <a:schemeClr val="dk1"/>
                </a:solidFill>
                <a:latin typeface="Arial" pitchFamily="34" charset="0"/>
                <a:ea typeface="HGPｺﾞｼｯｸE" pitchFamily="50" charset="-128"/>
                <a:cs typeface="Arial" pitchFamily="34" charset="0"/>
              </a:rPr>
              <a:t>病院電気設備の安全基準</a:t>
            </a:r>
          </a:p>
        </p:txBody>
      </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53</a:t>
            </a:fld>
            <a:r>
              <a:rPr lang="en-US" altLang="ja-JP"/>
              <a:t> </a:t>
            </a:r>
            <a:endParaRPr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p:txBody>
          <a:bodyPr>
            <a:normAutofit/>
          </a:bodyPr>
          <a:lstStyle/>
          <a:p>
            <a:pPr marL="90488" eaLnBrk="1" hangingPunct="1">
              <a:tabLst>
                <a:tab pos="450850" algn="l"/>
              </a:tabLst>
            </a:pPr>
            <a:r>
              <a:rPr lang="ja-JP" altLang="en-US" sz="3600" dirty="0"/>
              <a:t>非常電源</a:t>
            </a:r>
          </a:p>
        </p:txBody>
      </p:sp>
      <p:grpSp>
        <p:nvGrpSpPr>
          <p:cNvPr id="6" name="グループ化 5"/>
          <p:cNvGrpSpPr/>
          <p:nvPr/>
        </p:nvGrpSpPr>
        <p:grpSpPr>
          <a:xfrm>
            <a:off x="683568" y="1304764"/>
            <a:ext cx="7783668" cy="1213135"/>
            <a:chOff x="683568" y="1375198"/>
            <a:chExt cx="7783668" cy="1213135"/>
          </a:xfrm>
        </p:grpSpPr>
        <p:sp>
          <p:nvSpPr>
            <p:cNvPr id="26" name="コンテンツ プレースホルダー 2"/>
            <p:cNvSpPr txBox="1">
              <a:spLocks/>
            </p:cNvSpPr>
            <p:nvPr/>
          </p:nvSpPr>
          <p:spPr bwMode="auto">
            <a:xfrm>
              <a:off x="683568" y="2096852"/>
              <a:ext cx="7783668" cy="49148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1pPr>
              <a:lvl2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2pPr>
              <a:lvl3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3pPr>
              <a:lvl4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4pPr>
              <a:lvl5pPr marL="0" indent="0" algn="l" rtl="0" eaLnBrk="0" fontAlgn="base" hangingPunct="0">
                <a:lnSpc>
                  <a:spcPct val="120000"/>
                </a:lnSpc>
                <a:spcBef>
                  <a:spcPct val="40000"/>
                </a:spcBef>
                <a:spcAft>
                  <a:spcPct val="0"/>
                </a:spcAft>
                <a:buFontTx/>
                <a:buNone/>
                <a:defRPr kumimoji="1" lang="ja-JP" altLang="en-US" sz="2800" kern="1200" dirty="0">
                  <a:solidFill>
                    <a:schemeClr val="tx1"/>
                  </a:solidFill>
                  <a:latin typeface="Arial" charset="0"/>
                  <a:ea typeface="HGP創英角ｺﾞｼｯｸUB" pitchFamily="50" charset="-128"/>
                  <a:cs typeface="+mn-cs"/>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28650" eaLnBrk="1" fontAlgn="auto">
                <a:spcBef>
                  <a:spcPts val="0"/>
                </a:spcBef>
                <a:spcAft>
                  <a:spcPts val="0"/>
                </a:spcAft>
                <a:defRPr/>
              </a:pPr>
              <a:r>
                <a:rPr lang="ja-JP" altLang="en-US" sz="2400" dirty="0">
                  <a:ea typeface="HGPｺﾞｼｯｸE" pitchFamily="50" charset="-128"/>
                </a:rPr>
                <a:t>停電後</a:t>
              </a:r>
              <a:r>
                <a:rPr lang="en-US" altLang="ja-JP" sz="2400" b="1" dirty="0">
                  <a:ea typeface="HGPｺﾞｼｯｸE" pitchFamily="50" charset="-128"/>
                </a:rPr>
                <a:t>40</a:t>
              </a:r>
              <a:r>
                <a:rPr lang="ja-JP" altLang="en-US" sz="2400" dirty="0">
                  <a:ea typeface="HGPｺﾞｼｯｸE" pitchFamily="50" charset="-128"/>
                </a:rPr>
                <a:t>秒以内に自家用発電設備から供給される。</a:t>
              </a:r>
            </a:p>
          </p:txBody>
        </p:sp>
        <p:grpSp>
          <p:nvGrpSpPr>
            <p:cNvPr id="2" name="グループ化 1"/>
            <p:cNvGrpSpPr/>
            <p:nvPr/>
          </p:nvGrpSpPr>
          <p:grpSpPr>
            <a:xfrm>
              <a:off x="754123" y="1375198"/>
              <a:ext cx="3136818" cy="581234"/>
              <a:chOff x="754123" y="1375198"/>
              <a:chExt cx="3136818" cy="581234"/>
            </a:xfrm>
          </p:grpSpPr>
          <p:sp>
            <p:nvSpPr>
              <p:cNvPr id="28" name="角丸四角形 27"/>
              <p:cNvSpPr/>
              <p:nvPr/>
            </p:nvSpPr>
            <p:spPr>
              <a:xfrm>
                <a:off x="761604" y="1375199"/>
                <a:ext cx="2985321" cy="581233"/>
              </a:xfrm>
              <a:prstGeom prst="roundRect">
                <a:avLst>
                  <a:gd name="adj" fmla="val 14450"/>
                </a:avLst>
              </a:prstGeom>
              <a:solidFill>
                <a:srgbClr val="D9F5FF"/>
              </a:solidFill>
              <a:ln w="127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ja-JP" altLang="en-US" kern="0">
                  <a:solidFill>
                    <a:sysClr val="window" lastClr="FFFFFF"/>
                  </a:solidFill>
                  <a:latin typeface="Calibri"/>
                  <a:ea typeface="ＭＳ Ｐゴシック"/>
                </a:endParaRPr>
              </a:p>
            </p:txBody>
          </p:sp>
          <p:sp>
            <p:nvSpPr>
              <p:cNvPr id="29" name="テキスト ボックス 28"/>
              <p:cNvSpPr txBox="1"/>
              <p:nvPr/>
            </p:nvSpPr>
            <p:spPr>
              <a:xfrm>
                <a:off x="1298653" y="1376772"/>
                <a:ext cx="2592288" cy="523220"/>
              </a:xfrm>
              <a:prstGeom prst="rect">
                <a:avLst/>
              </a:prstGeom>
              <a:noFill/>
            </p:spPr>
            <p:txBody>
              <a:bodyPr wrap="square" rtlCol="0">
                <a:spAutoFit/>
              </a:bodyPr>
              <a:lstStyle/>
              <a:p>
                <a:r>
                  <a:rPr lang="ja-JP" altLang="en-US" sz="2800" dirty="0">
                    <a:latin typeface="HGPｺﾞｼｯｸE" pitchFamily="50" charset="-128"/>
                    <a:ea typeface="HGPｺﾞｼｯｸE" pitchFamily="50" charset="-128"/>
                  </a:rPr>
                  <a:t>一般非常電源</a:t>
                </a:r>
              </a:p>
            </p:txBody>
          </p:sp>
          <p:sp>
            <p:nvSpPr>
              <p:cNvPr id="30" name="片側の 2 つの角を丸めた四角形 29"/>
              <p:cNvSpPr/>
              <p:nvPr/>
            </p:nvSpPr>
            <p:spPr bwMode="auto">
              <a:xfrm rot="16200000">
                <a:off x="654762" y="1474559"/>
                <a:ext cx="581233" cy="382512"/>
              </a:xfrm>
              <a:prstGeom prst="round2SameRect">
                <a:avLst/>
              </a:prstGeom>
              <a:pattFill prst="solidDmnd">
                <a:fgClr>
                  <a:srgbClr val="009BD2"/>
                </a:fgClr>
                <a:bgClr>
                  <a:srgbClr val="00B9FA"/>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1" name="テキスト ボックス 30"/>
              <p:cNvSpPr txBox="1"/>
              <p:nvPr/>
            </p:nvSpPr>
            <p:spPr>
              <a:xfrm>
                <a:off x="762153" y="1412776"/>
                <a:ext cx="366450" cy="523220"/>
              </a:xfrm>
              <a:prstGeom prst="rect">
                <a:avLst/>
              </a:prstGeom>
              <a:noFill/>
            </p:spPr>
            <p:txBody>
              <a:bodyPr wrap="square" rtlCol="0">
                <a:spAutoFit/>
              </a:bodyPr>
              <a:lstStyle/>
              <a:p>
                <a:r>
                  <a:rPr lang="en-US" altLang="ja-JP" sz="2800" b="1" dirty="0">
                    <a:solidFill>
                      <a:schemeClr val="bg1"/>
                    </a:solidFill>
                    <a:ea typeface="HGP創英角ｺﾞｼｯｸUB" pitchFamily="50" charset="-128"/>
                  </a:rPr>
                  <a:t>1</a:t>
                </a:r>
                <a:endParaRPr lang="ja-JP" altLang="en-US" sz="2800" b="1" dirty="0">
                  <a:solidFill>
                    <a:schemeClr val="bg1"/>
                  </a:solidFill>
                  <a:ea typeface="HGP創英角ｺﾞｼｯｸUB" pitchFamily="50" charset="-128"/>
                </a:endParaRPr>
              </a:p>
            </p:txBody>
          </p:sp>
        </p:grpSp>
      </p:grpSp>
      <p:grpSp>
        <p:nvGrpSpPr>
          <p:cNvPr id="7" name="グループ化 6"/>
          <p:cNvGrpSpPr/>
          <p:nvPr/>
        </p:nvGrpSpPr>
        <p:grpSpPr>
          <a:xfrm>
            <a:off x="683568" y="2899941"/>
            <a:ext cx="7783668" cy="1213135"/>
            <a:chOff x="683568" y="2851573"/>
            <a:chExt cx="7783668" cy="1213135"/>
          </a:xfrm>
        </p:grpSpPr>
        <p:sp>
          <p:nvSpPr>
            <p:cNvPr id="20" name="コンテンツ プレースホルダー 2"/>
            <p:cNvSpPr txBox="1">
              <a:spLocks/>
            </p:cNvSpPr>
            <p:nvPr/>
          </p:nvSpPr>
          <p:spPr bwMode="auto">
            <a:xfrm>
              <a:off x="683568" y="3573227"/>
              <a:ext cx="7783668" cy="49148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1pPr>
              <a:lvl2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2pPr>
              <a:lvl3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3pPr>
              <a:lvl4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4pPr>
              <a:lvl5pPr marL="0" indent="0" algn="l" rtl="0" eaLnBrk="0" fontAlgn="base" hangingPunct="0">
                <a:lnSpc>
                  <a:spcPct val="120000"/>
                </a:lnSpc>
                <a:spcBef>
                  <a:spcPct val="40000"/>
                </a:spcBef>
                <a:spcAft>
                  <a:spcPct val="0"/>
                </a:spcAft>
                <a:buFontTx/>
                <a:buNone/>
                <a:defRPr kumimoji="1" lang="ja-JP" altLang="en-US" sz="2800" kern="1200" dirty="0">
                  <a:solidFill>
                    <a:schemeClr val="tx1"/>
                  </a:solidFill>
                  <a:latin typeface="Arial" charset="0"/>
                  <a:ea typeface="HGP創英角ｺﾞｼｯｸUB" pitchFamily="50" charset="-128"/>
                  <a:cs typeface="+mn-cs"/>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28650" eaLnBrk="1" fontAlgn="auto">
                <a:spcBef>
                  <a:spcPts val="0"/>
                </a:spcBef>
                <a:spcAft>
                  <a:spcPts val="0"/>
                </a:spcAft>
                <a:defRPr/>
              </a:pPr>
              <a:r>
                <a:rPr lang="ja-JP" altLang="en-US" sz="2400" dirty="0">
                  <a:ea typeface="HGPｺﾞｼｯｸE" pitchFamily="50" charset="-128"/>
                </a:rPr>
                <a:t>停電後</a:t>
              </a:r>
              <a:r>
                <a:rPr lang="en-US" altLang="ja-JP" sz="2400" b="1" dirty="0">
                  <a:ea typeface="HGPｺﾞｼｯｸE" pitchFamily="50" charset="-128"/>
                </a:rPr>
                <a:t>10</a:t>
              </a:r>
              <a:r>
                <a:rPr lang="ja-JP" altLang="en-US" sz="2400" dirty="0">
                  <a:ea typeface="HGPｺﾞｼｯｸE" pitchFamily="50" charset="-128"/>
                </a:rPr>
                <a:t>秒以内に自家用発電設備から供給される。</a:t>
              </a:r>
            </a:p>
          </p:txBody>
        </p:sp>
        <p:grpSp>
          <p:nvGrpSpPr>
            <p:cNvPr id="4" name="グループ化 3"/>
            <p:cNvGrpSpPr/>
            <p:nvPr/>
          </p:nvGrpSpPr>
          <p:grpSpPr>
            <a:xfrm>
              <a:off x="754123" y="2851573"/>
              <a:ext cx="3136818" cy="581234"/>
              <a:chOff x="754123" y="2851573"/>
              <a:chExt cx="3136818" cy="581234"/>
            </a:xfrm>
          </p:grpSpPr>
          <p:sp>
            <p:nvSpPr>
              <p:cNvPr id="22" name="角丸四角形 21"/>
              <p:cNvSpPr/>
              <p:nvPr/>
            </p:nvSpPr>
            <p:spPr>
              <a:xfrm>
                <a:off x="761604" y="2851574"/>
                <a:ext cx="2985321" cy="581233"/>
              </a:xfrm>
              <a:prstGeom prst="roundRect">
                <a:avLst>
                  <a:gd name="adj" fmla="val 14450"/>
                </a:avLst>
              </a:prstGeom>
              <a:solidFill>
                <a:srgbClr val="D9F5FF"/>
              </a:solidFill>
              <a:ln w="127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ja-JP" altLang="en-US" kern="0">
                  <a:solidFill>
                    <a:sysClr val="window" lastClr="FFFFFF"/>
                  </a:solidFill>
                  <a:latin typeface="Calibri"/>
                  <a:ea typeface="ＭＳ Ｐゴシック"/>
                </a:endParaRPr>
              </a:p>
            </p:txBody>
          </p:sp>
          <p:sp>
            <p:nvSpPr>
              <p:cNvPr id="23" name="テキスト ボックス 22"/>
              <p:cNvSpPr txBox="1"/>
              <p:nvPr/>
            </p:nvSpPr>
            <p:spPr>
              <a:xfrm>
                <a:off x="1298653" y="2853147"/>
                <a:ext cx="2592288" cy="523220"/>
              </a:xfrm>
              <a:prstGeom prst="rect">
                <a:avLst/>
              </a:prstGeom>
              <a:noFill/>
            </p:spPr>
            <p:txBody>
              <a:bodyPr wrap="square" rtlCol="0">
                <a:spAutoFit/>
              </a:bodyPr>
              <a:lstStyle/>
              <a:p>
                <a:r>
                  <a:rPr lang="zh-TW" altLang="en-US" sz="2800" dirty="0">
                    <a:latin typeface="HGPｺﾞｼｯｸE" pitchFamily="50" charset="-128"/>
                    <a:ea typeface="HGPｺﾞｼｯｸE" pitchFamily="50" charset="-128"/>
                  </a:rPr>
                  <a:t>特別非常電源</a:t>
                </a:r>
                <a:endParaRPr lang="ja-JP" altLang="en-US" sz="2800" dirty="0">
                  <a:latin typeface="HGPｺﾞｼｯｸE" pitchFamily="50" charset="-128"/>
                  <a:ea typeface="HGPｺﾞｼｯｸE" pitchFamily="50" charset="-128"/>
                </a:endParaRPr>
              </a:p>
            </p:txBody>
          </p:sp>
          <p:sp>
            <p:nvSpPr>
              <p:cNvPr id="24" name="片側の 2 つの角を丸めた四角形 23"/>
              <p:cNvSpPr/>
              <p:nvPr/>
            </p:nvSpPr>
            <p:spPr bwMode="auto">
              <a:xfrm rot="16200000">
                <a:off x="654762" y="2950934"/>
                <a:ext cx="581233" cy="382512"/>
              </a:xfrm>
              <a:prstGeom prst="round2SameRect">
                <a:avLst/>
              </a:prstGeom>
              <a:pattFill prst="solidDmnd">
                <a:fgClr>
                  <a:srgbClr val="009BD2"/>
                </a:fgClr>
                <a:bgClr>
                  <a:srgbClr val="00B9FA"/>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5" name="テキスト ボックス 24"/>
              <p:cNvSpPr txBox="1"/>
              <p:nvPr/>
            </p:nvSpPr>
            <p:spPr>
              <a:xfrm>
                <a:off x="762153" y="2889151"/>
                <a:ext cx="366450" cy="523220"/>
              </a:xfrm>
              <a:prstGeom prst="rect">
                <a:avLst/>
              </a:prstGeom>
              <a:noFill/>
            </p:spPr>
            <p:txBody>
              <a:bodyPr wrap="square" rtlCol="0">
                <a:spAutoFit/>
              </a:bodyPr>
              <a:lstStyle/>
              <a:p>
                <a:r>
                  <a:rPr lang="en-US" altLang="ja-JP" sz="2800" b="1" dirty="0">
                    <a:solidFill>
                      <a:schemeClr val="bg1"/>
                    </a:solidFill>
                    <a:ea typeface="HGP創英角ｺﾞｼｯｸUB" pitchFamily="50" charset="-128"/>
                  </a:rPr>
                  <a:t>2</a:t>
                </a:r>
                <a:endParaRPr lang="ja-JP" altLang="en-US" sz="2800" b="1" dirty="0">
                  <a:solidFill>
                    <a:schemeClr val="bg1"/>
                  </a:solidFill>
                  <a:ea typeface="HGP創英角ｺﾞｼｯｸUB" pitchFamily="50" charset="-128"/>
                </a:endParaRPr>
              </a:p>
            </p:txBody>
          </p:sp>
        </p:grpSp>
      </p:grpSp>
      <p:grpSp>
        <p:nvGrpSpPr>
          <p:cNvPr id="9" name="グループ化 8"/>
          <p:cNvGrpSpPr/>
          <p:nvPr/>
        </p:nvGrpSpPr>
        <p:grpSpPr>
          <a:xfrm>
            <a:off x="683568" y="4472967"/>
            <a:ext cx="7783668" cy="1656333"/>
            <a:chOff x="683568" y="4413673"/>
            <a:chExt cx="7783668" cy="1656333"/>
          </a:xfrm>
        </p:grpSpPr>
        <p:sp>
          <p:nvSpPr>
            <p:cNvPr id="14" name="コンテンツ プレースホルダー 2"/>
            <p:cNvSpPr txBox="1">
              <a:spLocks/>
            </p:cNvSpPr>
            <p:nvPr/>
          </p:nvSpPr>
          <p:spPr bwMode="auto">
            <a:xfrm>
              <a:off x="683568" y="5135327"/>
              <a:ext cx="7783668" cy="9346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1pPr>
              <a:lvl2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2pPr>
              <a:lvl3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3pPr>
              <a:lvl4pPr marL="0" indent="0" algn="l" rtl="0" eaLnBrk="0" fontAlgn="base" hangingPunct="0">
                <a:lnSpc>
                  <a:spcPct val="120000"/>
                </a:lnSpc>
                <a:spcBef>
                  <a:spcPct val="40000"/>
                </a:spcBef>
                <a:spcAft>
                  <a:spcPct val="0"/>
                </a:spcAft>
                <a:buFontTx/>
                <a:buNone/>
                <a:defRPr kumimoji="1" lang="ja-JP" altLang="en-US" sz="2800" kern="1200" dirty="0" smtClean="0">
                  <a:solidFill>
                    <a:schemeClr val="tx1"/>
                  </a:solidFill>
                  <a:latin typeface="Arial" charset="0"/>
                  <a:ea typeface="HGP創英角ｺﾞｼｯｸUB" pitchFamily="50" charset="-128"/>
                  <a:cs typeface="+mn-cs"/>
                </a:defRPr>
              </a:lvl4pPr>
              <a:lvl5pPr marL="0" indent="0" algn="l" rtl="0" eaLnBrk="0" fontAlgn="base" hangingPunct="0">
                <a:lnSpc>
                  <a:spcPct val="120000"/>
                </a:lnSpc>
                <a:spcBef>
                  <a:spcPct val="40000"/>
                </a:spcBef>
                <a:spcAft>
                  <a:spcPct val="0"/>
                </a:spcAft>
                <a:buFontTx/>
                <a:buNone/>
                <a:defRPr kumimoji="1" lang="ja-JP" altLang="en-US" sz="2800" kern="1200" dirty="0">
                  <a:solidFill>
                    <a:schemeClr val="tx1"/>
                  </a:solidFill>
                  <a:latin typeface="Arial" charset="0"/>
                  <a:ea typeface="HGP創英角ｺﾞｼｯｸUB" pitchFamily="50" charset="-128"/>
                  <a:cs typeface="+mn-cs"/>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28650" eaLnBrk="1" fontAlgn="auto">
                <a:spcBef>
                  <a:spcPts val="0"/>
                </a:spcBef>
                <a:spcAft>
                  <a:spcPts val="0"/>
                </a:spcAft>
                <a:defRPr/>
              </a:pPr>
              <a:r>
                <a:rPr lang="ja-JP" altLang="en-US" sz="2400" dirty="0">
                  <a:ea typeface="HGPｺﾞｼｯｸE" pitchFamily="50" charset="-128"/>
                </a:rPr>
                <a:t>蓄電池設備、または交流無停電電源装置と自家用発電設備を組み合わせたものから供給される。</a:t>
              </a:r>
            </a:p>
          </p:txBody>
        </p:sp>
        <p:grpSp>
          <p:nvGrpSpPr>
            <p:cNvPr id="5" name="グループ化 4"/>
            <p:cNvGrpSpPr/>
            <p:nvPr/>
          </p:nvGrpSpPr>
          <p:grpSpPr>
            <a:xfrm>
              <a:off x="754123" y="4413673"/>
              <a:ext cx="3712882" cy="581234"/>
              <a:chOff x="754123" y="4413673"/>
              <a:chExt cx="3712882" cy="581234"/>
            </a:xfrm>
          </p:grpSpPr>
          <p:sp>
            <p:nvSpPr>
              <p:cNvPr id="16" name="角丸四角形 15"/>
              <p:cNvSpPr/>
              <p:nvPr/>
            </p:nvSpPr>
            <p:spPr>
              <a:xfrm>
                <a:off x="761604" y="4413674"/>
                <a:ext cx="3705401" cy="581233"/>
              </a:xfrm>
              <a:prstGeom prst="roundRect">
                <a:avLst>
                  <a:gd name="adj" fmla="val 14450"/>
                </a:avLst>
              </a:prstGeom>
              <a:solidFill>
                <a:srgbClr val="D9F5FF"/>
              </a:solidFill>
              <a:ln w="127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ja-JP" altLang="en-US" kern="0">
                  <a:solidFill>
                    <a:sysClr val="window" lastClr="FFFFFF"/>
                  </a:solidFill>
                  <a:latin typeface="Calibri"/>
                  <a:ea typeface="ＭＳ Ｐゴシック"/>
                </a:endParaRPr>
              </a:p>
            </p:txBody>
          </p:sp>
          <p:sp>
            <p:nvSpPr>
              <p:cNvPr id="17" name="テキスト ボックス 16"/>
              <p:cNvSpPr txBox="1"/>
              <p:nvPr/>
            </p:nvSpPr>
            <p:spPr>
              <a:xfrm>
                <a:off x="1298653" y="4415247"/>
                <a:ext cx="3168352" cy="523220"/>
              </a:xfrm>
              <a:prstGeom prst="rect">
                <a:avLst/>
              </a:prstGeom>
              <a:noFill/>
            </p:spPr>
            <p:txBody>
              <a:bodyPr wrap="square" rtlCol="0">
                <a:spAutoFit/>
              </a:bodyPr>
              <a:lstStyle/>
              <a:p>
                <a:r>
                  <a:rPr lang="zh-TW" altLang="en-US" sz="2800" dirty="0">
                    <a:latin typeface="HGPｺﾞｼｯｸE" pitchFamily="50" charset="-128"/>
                    <a:ea typeface="HGPｺﾞｼｯｸE" pitchFamily="50" charset="-128"/>
                  </a:rPr>
                  <a:t>瞬時特別非常電源</a:t>
                </a:r>
                <a:endParaRPr lang="ja-JP" altLang="en-US" sz="2800" dirty="0">
                  <a:latin typeface="HGPｺﾞｼｯｸE" pitchFamily="50" charset="-128"/>
                  <a:ea typeface="HGPｺﾞｼｯｸE" pitchFamily="50" charset="-128"/>
                </a:endParaRPr>
              </a:p>
            </p:txBody>
          </p:sp>
          <p:sp>
            <p:nvSpPr>
              <p:cNvPr id="18" name="片側の 2 つの角を丸めた四角形 17"/>
              <p:cNvSpPr/>
              <p:nvPr/>
            </p:nvSpPr>
            <p:spPr bwMode="auto">
              <a:xfrm rot="16200000">
                <a:off x="654762" y="4513034"/>
                <a:ext cx="581233" cy="382512"/>
              </a:xfrm>
              <a:prstGeom prst="round2SameRect">
                <a:avLst/>
              </a:prstGeom>
              <a:pattFill prst="solidDmnd">
                <a:fgClr>
                  <a:srgbClr val="009BD2"/>
                </a:fgClr>
                <a:bgClr>
                  <a:srgbClr val="00B9FA"/>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 name="テキスト ボックス 18"/>
              <p:cNvSpPr txBox="1"/>
              <p:nvPr/>
            </p:nvSpPr>
            <p:spPr>
              <a:xfrm>
                <a:off x="762153" y="4451251"/>
                <a:ext cx="366450" cy="523220"/>
              </a:xfrm>
              <a:prstGeom prst="rect">
                <a:avLst/>
              </a:prstGeom>
              <a:noFill/>
            </p:spPr>
            <p:txBody>
              <a:bodyPr wrap="square" rtlCol="0">
                <a:spAutoFit/>
              </a:bodyPr>
              <a:lstStyle/>
              <a:p>
                <a:r>
                  <a:rPr lang="en-US" altLang="ja-JP" sz="2800" b="1" dirty="0">
                    <a:solidFill>
                      <a:schemeClr val="bg1"/>
                    </a:solidFill>
                    <a:ea typeface="HGP創英角ｺﾞｼｯｸUB" pitchFamily="50" charset="-128"/>
                  </a:rPr>
                  <a:t>3</a:t>
                </a:r>
                <a:endParaRPr lang="ja-JP" altLang="en-US" sz="2800" b="1" dirty="0">
                  <a:solidFill>
                    <a:schemeClr val="bg1"/>
                  </a:solidFill>
                  <a:ea typeface="HGP創英角ｺﾞｼｯｸUB" pitchFamily="50" charset="-128"/>
                </a:endParaRPr>
              </a:p>
            </p:txBody>
          </p:sp>
        </p:grpSp>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54</a:t>
            </a:fld>
            <a:r>
              <a:rPr lang="en-US" altLang="ja-JP"/>
              <a:t> </a:t>
            </a:r>
            <a:endParaRPr lang="ja-JP" altLang="en-US" dirty="0"/>
          </a:p>
        </p:txBody>
      </p:sp>
    </p:spTree>
    <p:extLst>
      <p:ext uri="{BB962C8B-B14F-4D97-AF65-F5344CB8AC3E}">
        <p14:creationId xmlns:p14="http://schemas.microsoft.com/office/powerpoint/2010/main" val="3028716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p:txBody>
          <a:bodyPr>
            <a:normAutofit/>
          </a:bodyPr>
          <a:lstStyle/>
          <a:p>
            <a:pPr marL="90488" eaLnBrk="1" hangingPunct="1">
              <a:tabLst>
                <a:tab pos="180975" algn="l"/>
              </a:tabLst>
            </a:pPr>
            <a:r>
              <a:rPr lang="ja-JP" altLang="en-US" sz="3600" dirty="0"/>
              <a:t>非常電源との接続機器</a:t>
            </a:r>
          </a:p>
        </p:txBody>
      </p:sp>
      <p:sp>
        <p:nvSpPr>
          <p:cNvPr id="23" name="コンテンツ プレースホルダー 2"/>
          <p:cNvSpPr txBox="1">
            <a:spLocks/>
          </p:cNvSpPr>
          <p:nvPr/>
        </p:nvSpPr>
        <p:spPr>
          <a:xfrm>
            <a:off x="719572" y="1213968"/>
            <a:ext cx="7711660" cy="594852"/>
          </a:xfrm>
          <a:prstGeom prst="rect">
            <a:avLst/>
          </a:prstGeom>
        </p:spPr>
        <p:txBody>
          <a:bodyPr rtlCol="0">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eaLnBrk="1" fontAlgn="auto">
              <a:spcBef>
                <a:spcPts val="0"/>
              </a:spcBef>
              <a:spcAft>
                <a:spcPts val="0"/>
              </a:spcAft>
              <a:buNone/>
              <a:defRPr/>
            </a:pPr>
            <a:r>
              <a:rPr lang="ja-JP" altLang="en-US" sz="2400" dirty="0">
                <a:latin typeface="HGPｺﾞｼｯｸE" pitchFamily="50" charset="-128"/>
                <a:ea typeface="HGPｺﾞｼｯｸE" pitchFamily="50" charset="-128"/>
              </a:rPr>
              <a:t>下記の機器が非常電源に接続されていることを確認する。</a:t>
            </a:r>
          </a:p>
        </p:txBody>
      </p:sp>
      <p:grpSp>
        <p:nvGrpSpPr>
          <p:cNvPr id="2" name="グループ化 1"/>
          <p:cNvGrpSpPr/>
          <p:nvPr/>
        </p:nvGrpSpPr>
        <p:grpSpPr>
          <a:xfrm>
            <a:off x="2015716" y="1952836"/>
            <a:ext cx="5076564" cy="652900"/>
            <a:chOff x="2015716" y="2060848"/>
            <a:chExt cx="5076564" cy="652900"/>
          </a:xfrm>
        </p:grpSpPr>
        <p:grpSp>
          <p:nvGrpSpPr>
            <p:cNvPr id="30" name="グループ化 29"/>
            <p:cNvGrpSpPr/>
            <p:nvPr/>
          </p:nvGrpSpPr>
          <p:grpSpPr>
            <a:xfrm>
              <a:off x="2015716" y="2060848"/>
              <a:ext cx="5076564" cy="652900"/>
              <a:chOff x="2159732" y="2132856"/>
              <a:chExt cx="5076564" cy="652900"/>
            </a:xfrm>
          </p:grpSpPr>
          <p:sp>
            <p:nvSpPr>
              <p:cNvPr id="55" name="角丸四角形 54"/>
              <p:cNvSpPr/>
              <p:nvPr/>
            </p:nvSpPr>
            <p:spPr bwMode="auto">
              <a:xfrm>
                <a:off x="2159732" y="2132856"/>
                <a:ext cx="5076564" cy="652900"/>
              </a:xfrm>
              <a:prstGeom prst="roundRect">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56" name="Text Box 9"/>
              <p:cNvSpPr txBox="1">
                <a:spLocks noChangeArrowheads="1"/>
              </p:cNvSpPr>
              <p:nvPr/>
            </p:nvSpPr>
            <p:spPr bwMode="auto">
              <a:xfrm>
                <a:off x="2744986" y="2197696"/>
                <a:ext cx="4311290" cy="523220"/>
              </a:xfrm>
              <a:prstGeom prst="rect">
                <a:avLst/>
              </a:prstGeom>
              <a:noFill/>
              <a:ln w="9525">
                <a:noFill/>
                <a:miter lim="800000"/>
                <a:headEnd/>
                <a:tailEnd/>
              </a:ln>
            </p:spPr>
            <p:txBody>
              <a:bodyPr wrap="square">
                <a:spAutoFit/>
              </a:bodyPr>
              <a:lstStyle/>
              <a:p>
                <a:pPr marL="0" indent="0" eaLnBrk="1" hangingPunct="1">
                  <a:spcBef>
                    <a:spcPts val="0"/>
                  </a:spcBef>
                </a:pPr>
                <a:r>
                  <a:rPr lang="ja-JP" altLang="en-US" sz="2800" dirty="0">
                    <a:latin typeface="Arial" pitchFamily="34" charset="0"/>
                    <a:ea typeface="HGPｺﾞｼｯｸE" pitchFamily="50" charset="-128"/>
                  </a:rPr>
                  <a:t>吸引ポンプ</a:t>
                </a:r>
              </a:p>
            </p:txBody>
          </p:sp>
          <p:sp>
            <p:nvSpPr>
              <p:cNvPr id="57" name="正方形/長方形 56"/>
              <p:cNvSpPr/>
              <p:nvPr/>
            </p:nvSpPr>
            <p:spPr bwMode="auto">
              <a:xfrm>
                <a:off x="2394965" y="2333306"/>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gr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312876"/>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グループ化 3"/>
          <p:cNvGrpSpPr/>
          <p:nvPr/>
        </p:nvGrpSpPr>
        <p:grpSpPr>
          <a:xfrm>
            <a:off x="2015716" y="2848108"/>
            <a:ext cx="5076564" cy="652900"/>
            <a:chOff x="2015716" y="2920116"/>
            <a:chExt cx="5076564" cy="652900"/>
          </a:xfrm>
        </p:grpSpPr>
        <p:grpSp>
          <p:nvGrpSpPr>
            <p:cNvPr id="33" name="グループ化 32"/>
            <p:cNvGrpSpPr/>
            <p:nvPr/>
          </p:nvGrpSpPr>
          <p:grpSpPr>
            <a:xfrm>
              <a:off x="2015716" y="2920116"/>
              <a:ext cx="5076564" cy="652900"/>
              <a:chOff x="2159732" y="2132856"/>
              <a:chExt cx="5076564" cy="652900"/>
            </a:xfrm>
          </p:grpSpPr>
          <p:sp>
            <p:nvSpPr>
              <p:cNvPr id="49" name="角丸四角形 48"/>
              <p:cNvSpPr/>
              <p:nvPr/>
            </p:nvSpPr>
            <p:spPr bwMode="auto">
              <a:xfrm>
                <a:off x="2159732" y="2132856"/>
                <a:ext cx="5076564" cy="652900"/>
              </a:xfrm>
              <a:prstGeom prst="roundRect">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50" name="Text Box 9"/>
              <p:cNvSpPr txBox="1">
                <a:spLocks noChangeArrowheads="1"/>
              </p:cNvSpPr>
              <p:nvPr/>
            </p:nvSpPr>
            <p:spPr bwMode="auto">
              <a:xfrm>
                <a:off x="2744986" y="2197696"/>
                <a:ext cx="4311290" cy="523220"/>
              </a:xfrm>
              <a:prstGeom prst="rect">
                <a:avLst/>
              </a:prstGeom>
              <a:noFill/>
              <a:ln w="9525">
                <a:noFill/>
                <a:miter lim="800000"/>
                <a:headEnd/>
                <a:tailEnd/>
              </a:ln>
            </p:spPr>
            <p:txBody>
              <a:bodyPr wrap="square">
                <a:spAutoFit/>
              </a:bodyPr>
              <a:lstStyle/>
              <a:p>
                <a:pPr marL="0" indent="0" eaLnBrk="1" hangingPunct="1">
                  <a:spcBef>
                    <a:spcPts val="0"/>
                  </a:spcBef>
                </a:pPr>
                <a:r>
                  <a:rPr lang="ja-JP" altLang="en-US" sz="2800" dirty="0">
                    <a:latin typeface="Arial" pitchFamily="34" charset="0"/>
                    <a:ea typeface="HGPｺﾞｼｯｸE" pitchFamily="50" charset="-128"/>
                  </a:rPr>
                  <a:t>コンプレッサー</a:t>
                </a:r>
              </a:p>
            </p:txBody>
          </p:sp>
          <p:sp>
            <p:nvSpPr>
              <p:cNvPr id="51" name="正方形/長方形 50"/>
              <p:cNvSpPr/>
              <p:nvPr/>
            </p:nvSpPr>
            <p:spPr bwMode="auto">
              <a:xfrm>
                <a:off x="2394965" y="2333306"/>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gr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166846"/>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2015716" y="3784212"/>
            <a:ext cx="5076564" cy="652900"/>
            <a:chOff x="2015716" y="3784212"/>
            <a:chExt cx="5076564" cy="652900"/>
          </a:xfrm>
        </p:grpSpPr>
        <p:grpSp>
          <p:nvGrpSpPr>
            <p:cNvPr id="45" name="グループ化 44"/>
            <p:cNvGrpSpPr/>
            <p:nvPr/>
          </p:nvGrpSpPr>
          <p:grpSpPr>
            <a:xfrm>
              <a:off x="2015716" y="3784212"/>
              <a:ext cx="5076564" cy="652900"/>
              <a:chOff x="2159732" y="2132856"/>
              <a:chExt cx="5076564" cy="652900"/>
            </a:xfrm>
          </p:grpSpPr>
          <p:sp>
            <p:nvSpPr>
              <p:cNvPr id="46" name="角丸四角形 45"/>
              <p:cNvSpPr/>
              <p:nvPr/>
            </p:nvSpPr>
            <p:spPr bwMode="auto">
              <a:xfrm>
                <a:off x="2159732" y="2132856"/>
                <a:ext cx="5076564" cy="652900"/>
              </a:xfrm>
              <a:prstGeom prst="roundRect">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47" name="Text Box 9"/>
              <p:cNvSpPr txBox="1">
                <a:spLocks noChangeArrowheads="1"/>
              </p:cNvSpPr>
              <p:nvPr/>
            </p:nvSpPr>
            <p:spPr bwMode="auto">
              <a:xfrm>
                <a:off x="2744986" y="2197696"/>
                <a:ext cx="4311290" cy="523220"/>
              </a:xfrm>
              <a:prstGeom prst="rect">
                <a:avLst/>
              </a:prstGeom>
              <a:noFill/>
              <a:ln w="9525">
                <a:noFill/>
                <a:miter lim="800000"/>
                <a:headEnd/>
                <a:tailEnd/>
              </a:ln>
            </p:spPr>
            <p:txBody>
              <a:bodyPr wrap="square">
                <a:spAutoFit/>
              </a:bodyPr>
              <a:lstStyle/>
              <a:p>
                <a:pPr eaLnBrk="1" hangingPunct="1">
                  <a:spcBef>
                    <a:spcPts val="0"/>
                  </a:spcBef>
                </a:pPr>
                <a:r>
                  <a:rPr lang="ja-JP" altLang="en-US" sz="2800" dirty="0">
                    <a:latin typeface="Arial" pitchFamily="34" charset="0"/>
                    <a:ea typeface="HGPｺﾞｼｯｸE" pitchFamily="50" charset="-128"/>
                  </a:rPr>
                  <a:t>緊急用エレベータ</a:t>
                </a:r>
              </a:p>
            </p:txBody>
          </p:sp>
          <p:sp>
            <p:nvSpPr>
              <p:cNvPr id="48" name="正方形/長方形 47"/>
              <p:cNvSpPr/>
              <p:nvPr/>
            </p:nvSpPr>
            <p:spPr bwMode="auto">
              <a:xfrm>
                <a:off x="2394965" y="2333306"/>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gr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032847"/>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グループ化 9"/>
          <p:cNvGrpSpPr/>
          <p:nvPr/>
        </p:nvGrpSpPr>
        <p:grpSpPr>
          <a:xfrm>
            <a:off x="2015716" y="4711190"/>
            <a:ext cx="5076564" cy="1058070"/>
            <a:chOff x="2015716" y="4711190"/>
            <a:chExt cx="5076564" cy="1058070"/>
          </a:xfrm>
        </p:grpSpPr>
        <p:sp>
          <p:nvSpPr>
            <p:cNvPr id="52" name="角丸四角形 51"/>
            <p:cNvSpPr/>
            <p:nvPr/>
          </p:nvSpPr>
          <p:spPr bwMode="auto">
            <a:xfrm>
              <a:off x="2015716" y="4711190"/>
              <a:ext cx="5076564" cy="1058070"/>
            </a:xfrm>
            <a:prstGeom prst="roundRect">
              <a:avLst>
                <a:gd name="adj" fmla="val 11092"/>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53" name="Text Box 9"/>
            <p:cNvSpPr txBox="1">
              <a:spLocks noChangeArrowheads="1"/>
            </p:cNvSpPr>
            <p:nvPr/>
          </p:nvSpPr>
          <p:spPr bwMode="auto">
            <a:xfrm>
              <a:off x="2600970" y="4743145"/>
              <a:ext cx="4311290" cy="954107"/>
            </a:xfrm>
            <a:prstGeom prst="rect">
              <a:avLst/>
            </a:prstGeom>
            <a:noFill/>
            <a:ln w="9525">
              <a:noFill/>
              <a:miter lim="800000"/>
              <a:headEnd/>
              <a:tailEnd/>
            </a:ln>
          </p:spPr>
          <p:txBody>
            <a:bodyPr wrap="square">
              <a:spAutoFit/>
            </a:bodyPr>
            <a:lstStyle/>
            <a:p>
              <a:pPr eaLnBrk="1" hangingPunct="1">
                <a:spcBef>
                  <a:spcPts val="0"/>
                </a:spcBef>
              </a:pPr>
              <a:r>
                <a:rPr lang="ja-JP" altLang="en-US" sz="2800" dirty="0">
                  <a:latin typeface="Arial" pitchFamily="34" charset="0"/>
                  <a:ea typeface="HGPｺﾞｼｯｸE" pitchFamily="50" charset="-128"/>
                </a:rPr>
                <a:t>タンクローリーから</a:t>
              </a:r>
              <a:r>
                <a:rPr lang="en-US" altLang="ja-JP" sz="2800" b="1" dirty="0">
                  <a:latin typeface="Arial" pitchFamily="34" charset="0"/>
                  <a:ea typeface="HGPｺﾞｼｯｸE" pitchFamily="50" charset="-128"/>
                </a:rPr>
                <a:t>CE</a:t>
              </a:r>
              <a:r>
                <a:rPr lang="ja-JP" altLang="en-US" sz="2800" dirty="0">
                  <a:latin typeface="Arial" pitchFamily="34" charset="0"/>
                  <a:ea typeface="HGPｺﾞｼｯｸE" pitchFamily="50" charset="-128"/>
                </a:rPr>
                <a:t>へ</a:t>
              </a:r>
            </a:p>
            <a:p>
              <a:pPr eaLnBrk="1" hangingPunct="1">
                <a:spcBef>
                  <a:spcPts val="0"/>
                </a:spcBef>
              </a:pPr>
              <a:r>
                <a:rPr lang="ja-JP" altLang="en-US" sz="2800" dirty="0">
                  <a:latin typeface="Arial" pitchFamily="34" charset="0"/>
                  <a:ea typeface="HGPｺﾞｼｯｸE" pitchFamily="50" charset="-128"/>
                </a:rPr>
                <a:t>補充するのに使用する電源</a:t>
              </a:r>
            </a:p>
          </p:txBody>
        </p:sp>
        <p:sp>
          <p:nvSpPr>
            <p:cNvPr id="54" name="正方形/長方形 53"/>
            <p:cNvSpPr/>
            <p:nvPr/>
          </p:nvSpPr>
          <p:spPr bwMode="auto">
            <a:xfrm>
              <a:off x="2250949" y="4869160"/>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922731"/>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55</a:t>
            </a:fld>
            <a:r>
              <a:rPr lang="en-US" altLang="ja-JP"/>
              <a:t> </a:t>
            </a:r>
            <a:endParaRPr lang="ja-JP"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467544" y="1409698"/>
            <a:ext cx="3381639" cy="4467573"/>
          </a:xfrm>
          <a:prstGeom prst="roundRect">
            <a:avLst>
              <a:gd name="adj" fmla="val 2620"/>
            </a:avLst>
          </a:prstGeom>
          <a:solidFill>
            <a:srgbClr val="FDEADA"/>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 name="タイトル 1"/>
          <p:cNvSpPr>
            <a:spLocks noGrp="1"/>
          </p:cNvSpPr>
          <p:nvPr>
            <p:ph type="title"/>
          </p:nvPr>
        </p:nvSpPr>
        <p:spPr>
          <a:xfrm>
            <a:off x="0" y="274638"/>
            <a:ext cx="9144000" cy="749300"/>
          </a:xfrm>
        </p:spPr>
        <p:txBody>
          <a:bodyPr>
            <a:normAutofit/>
          </a:bodyPr>
          <a:lstStyle/>
          <a:p>
            <a:pPr algn="ctr"/>
            <a:r>
              <a:rPr lang="ja-JP" altLang="en-US" sz="3600" spc="-150" dirty="0"/>
              <a:t>自家用発電設備の動作不良の原因と対策</a:t>
            </a:r>
            <a:endParaRPr kumimoji="1" lang="ja-JP" altLang="en-US" sz="3600" spc="-150" dirty="0"/>
          </a:p>
        </p:txBody>
      </p:sp>
      <p:sp>
        <p:nvSpPr>
          <p:cNvPr id="41" name="角丸四角形 40"/>
          <p:cNvSpPr/>
          <p:nvPr/>
        </p:nvSpPr>
        <p:spPr bwMode="auto">
          <a:xfrm>
            <a:off x="1798323" y="1520788"/>
            <a:ext cx="720080" cy="296820"/>
          </a:xfrm>
          <a:prstGeom prst="roundRect">
            <a:avLst>
              <a:gd name="adj" fmla="val 50000"/>
            </a:avLst>
          </a:prstGeom>
          <a:noFill/>
          <a:ln w="19050">
            <a:noFill/>
            <a:miter lim="800000"/>
            <a:headEnd/>
            <a:tailEnd/>
          </a:ln>
          <a:effectLst/>
        </p:spPr>
        <p:txBody>
          <a:bodyPr wrap="none" lIns="0" tIns="0" rIns="0" bIns="36000" rtlCol="0" anchor="ctr" anchorCtr="0">
            <a:noAutofit/>
          </a:bodyPr>
          <a:lstStyle/>
          <a:p>
            <a:pPr marL="360363" indent="-360363" algn="ctr"/>
            <a:r>
              <a:rPr lang="ja-JP" altLang="en-US" sz="2800" dirty="0">
                <a:solidFill>
                  <a:schemeClr val="accent6">
                    <a:lumMod val="60000"/>
                    <a:lumOff val="40000"/>
                  </a:schemeClr>
                </a:solidFill>
                <a:latin typeface="HGPｺﾞｼｯｸE" pitchFamily="50" charset="-128"/>
                <a:ea typeface="HGPｺﾞｼｯｸE" pitchFamily="50" charset="-128"/>
              </a:rPr>
              <a:t>原 因</a:t>
            </a:r>
          </a:p>
        </p:txBody>
      </p:sp>
      <p:sp>
        <p:nvSpPr>
          <p:cNvPr id="48" name="角丸四角形 47"/>
          <p:cNvSpPr/>
          <p:nvPr/>
        </p:nvSpPr>
        <p:spPr>
          <a:xfrm>
            <a:off x="681544" y="4617132"/>
            <a:ext cx="2988000" cy="1074973"/>
          </a:xfrm>
          <a:prstGeom prst="roundRect">
            <a:avLst>
              <a:gd name="adj" fmla="val 4633"/>
            </a:avLst>
          </a:prstGeom>
          <a:solidFill>
            <a:schemeClr val="bg1"/>
          </a:solidFill>
          <a:ln w="28575">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6000" rIns="36000" anchor="ctr"/>
          <a:lstStyle/>
          <a:p>
            <a:pPr algn="ctr" eaLnBrk="1" hangingPunct="1"/>
            <a:r>
              <a:rPr lang="ja-JP" altLang="en-US" sz="2400" dirty="0">
                <a:solidFill>
                  <a:prstClr val="black"/>
                </a:solidFill>
                <a:latin typeface="HGPｺﾞｼｯｸE" pitchFamily="50" charset="-128"/>
                <a:ea typeface="HGPｺﾞｼｯｸE" pitchFamily="50" charset="-128"/>
              </a:rPr>
              <a:t>冷却水系統の</a:t>
            </a:r>
          </a:p>
          <a:p>
            <a:pPr algn="ctr" eaLnBrk="1" hangingPunct="1"/>
            <a:r>
              <a:rPr lang="ja-JP" altLang="en-US" sz="2400" dirty="0">
                <a:solidFill>
                  <a:prstClr val="black"/>
                </a:solidFill>
                <a:latin typeface="HGPｺﾞｼｯｸE" pitchFamily="50" charset="-128"/>
                <a:ea typeface="HGPｺﾞｼｯｸE" pitchFamily="50" charset="-128"/>
              </a:rPr>
              <a:t>異常による動作停止</a:t>
            </a:r>
          </a:p>
        </p:txBody>
      </p:sp>
      <p:sp>
        <p:nvSpPr>
          <p:cNvPr id="54" name="角丸四角形 53"/>
          <p:cNvSpPr/>
          <p:nvPr/>
        </p:nvSpPr>
        <p:spPr>
          <a:xfrm>
            <a:off x="681544" y="1959166"/>
            <a:ext cx="2988000" cy="1074973"/>
          </a:xfrm>
          <a:prstGeom prst="roundRect">
            <a:avLst>
              <a:gd name="adj" fmla="val 4633"/>
            </a:avLst>
          </a:prstGeom>
          <a:solidFill>
            <a:schemeClr val="bg1"/>
          </a:solidFill>
          <a:ln w="28575">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6000" rIns="36000" anchor="ctr"/>
          <a:lstStyle/>
          <a:p>
            <a:pPr lvl="0" algn="ctr" eaLnBrk="1" hangingPunct="1"/>
            <a:r>
              <a:rPr lang="ja-JP" altLang="en-US" sz="2400" dirty="0">
                <a:solidFill>
                  <a:prstClr val="black"/>
                </a:solidFill>
                <a:latin typeface="HGPｺﾞｼｯｸE" pitchFamily="50" charset="-128"/>
                <a:ea typeface="HGPｺﾞｼｯｸE" pitchFamily="50" charset="-128"/>
              </a:rPr>
              <a:t> 燃料</a:t>
            </a:r>
            <a:r>
              <a:rPr lang="ja-JP" altLang="en-US" dirty="0">
                <a:solidFill>
                  <a:prstClr val="black"/>
                </a:solidFill>
                <a:latin typeface="HGPｺﾞｼｯｸE" pitchFamily="50" charset="-128"/>
                <a:ea typeface="HGPｺﾞｼｯｸE" pitchFamily="50" charset="-128"/>
              </a:rPr>
              <a:t>（重油、軽油、灯油等）</a:t>
            </a:r>
            <a:endParaRPr lang="en-US" altLang="ja-JP" dirty="0">
              <a:solidFill>
                <a:prstClr val="black"/>
              </a:solidFill>
              <a:latin typeface="HGPｺﾞｼｯｸE" pitchFamily="50" charset="-128"/>
              <a:ea typeface="HGPｺﾞｼｯｸE" pitchFamily="50" charset="-128"/>
            </a:endParaRPr>
          </a:p>
          <a:p>
            <a:pPr lvl="0" algn="ctr" eaLnBrk="1" hangingPunct="1"/>
            <a:r>
              <a:rPr lang="ja-JP" altLang="en-US" sz="2400" dirty="0">
                <a:solidFill>
                  <a:prstClr val="black"/>
                </a:solidFill>
                <a:latin typeface="HGPｺﾞｼｯｸE" pitchFamily="50" charset="-128"/>
                <a:ea typeface="HGPｺﾞｼｯｸE" pitchFamily="50" charset="-128"/>
              </a:rPr>
              <a:t>切れによる動作停止 </a:t>
            </a:r>
          </a:p>
        </p:txBody>
      </p:sp>
      <p:sp>
        <p:nvSpPr>
          <p:cNvPr id="56" name="角丸四角形 55"/>
          <p:cNvSpPr/>
          <p:nvPr/>
        </p:nvSpPr>
        <p:spPr>
          <a:xfrm>
            <a:off x="681544" y="3284984"/>
            <a:ext cx="2988000" cy="1074973"/>
          </a:xfrm>
          <a:prstGeom prst="roundRect">
            <a:avLst>
              <a:gd name="adj" fmla="val 4633"/>
            </a:avLst>
          </a:prstGeom>
          <a:solidFill>
            <a:schemeClr val="bg1"/>
          </a:solidFill>
          <a:ln w="28575">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6000" rIns="36000" anchor="ctr"/>
          <a:lstStyle/>
          <a:p>
            <a:pPr algn="ctr" eaLnBrk="1" hangingPunct="1"/>
            <a:r>
              <a:rPr lang="ja-JP" altLang="en-US" sz="2400" dirty="0">
                <a:solidFill>
                  <a:prstClr val="black"/>
                </a:solidFill>
                <a:latin typeface="HGPｺﾞｼｯｸE" pitchFamily="50" charset="-128"/>
                <a:ea typeface="HGPｺﾞｼｯｸE" pitchFamily="50" charset="-128"/>
              </a:rPr>
              <a:t>不始動</a:t>
            </a:r>
          </a:p>
        </p:txBody>
      </p:sp>
      <p:grpSp>
        <p:nvGrpSpPr>
          <p:cNvPr id="12" name="グループ化 11"/>
          <p:cNvGrpSpPr/>
          <p:nvPr/>
        </p:nvGrpSpPr>
        <p:grpSpPr>
          <a:xfrm>
            <a:off x="4860033" y="1409698"/>
            <a:ext cx="3815656" cy="4467573"/>
            <a:chOff x="4860033" y="1409698"/>
            <a:chExt cx="3815656" cy="4467573"/>
          </a:xfrm>
        </p:grpSpPr>
        <p:sp>
          <p:nvSpPr>
            <p:cNvPr id="45" name="角丸四角形 44"/>
            <p:cNvSpPr/>
            <p:nvPr/>
          </p:nvSpPr>
          <p:spPr>
            <a:xfrm>
              <a:off x="4860033" y="1409698"/>
              <a:ext cx="3815656" cy="4467573"/>
            </a:xfrm>
            <a:prstGeom prst="roundRect">
              <a:avLst>
                <a:gd name="adj" fmla="val 2620"/>
              </a:avLst>
            </a:prstGeom>
            <a:solidFill>
              <a:srgbClr val="D9F5FF"/>
            </a:solidFill>
            <a:ln w="12700"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ja-JP" altLang="en-US" kern="0" dirty="0">
                <a:solidFill>
                  <a:sysClr val="window" lastClr="FFFFFF"/>
                </a:solidFill>
                <a:latin typeface="Calibri"/>
                <a:ea typeface="ＭＳ Ｐゴシック"/>
              </a:endParaRPr>
            </a:p>
          </p:txBody>
        </p:sp>
        <p:grpSp>
          <p:nvGrpSpPr>
            <p:cNvPr id="8" name="グループ化 7"/>
            <p:cNvGrpSpPr/>
            <p:nvPr/>
          </p:nvGrpSpPr>
          <p:grpSpPr>
            <a:xfrm>
              <a:off x="5001729" y="1959165"/>
              <a:ext cx="3546414" cy="1074973"/>
              <a:chOff x="5001729" y="1959166"/>
              <a:chExt cx="3546414" cy="1074973"/>
            </a:xfrm>
          </p:grpSpPr>
          <p:sp>
            <p:nvSpPr>
              <p:cNvPr id="50" name="角丸四角形 49"/>
              <p:cNvSpPr/>
              <p:nvPr/>
            </p:nvSpPr>
            <p:spPr>
              <a:xfrm>
                <a:off x="5040052" y="1959166"/>
                <a:ext cx="3456000" cy="1074973"/>
              </a:xfrm>
              <a:prstGeom prst="roundRect">
                <a:avLst>
                  <a:gd name="adj" fmla="val 4633"/>
                </a:avLst>
              </a:prstGeom>
              <a:solidFill>
                <a:schemeClr val="bg1"/>
              </a:solidFill>
              <a:ln w="28575">
                <a:solidFill>
                  <a:srgbClr val="0070C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6000" rIns="36000" anchor="ctr"/>
              <a:lstStyle/>
              <a:p>
                <a:pPr algn="ctr" eaLnBrk="1" fontAlgn="auto" hangingPunct="1">
                  <a:spcBef>
                    <a:spcPts val="0"/>
                  </a:spcBef>
                  <a:spcAft>
                    <a:spcPts val="0"/>
                  </a:spcAft>
                </a:pPr>
                <a:endParaRPr lang="ja-JP" altLang="ja-JP" sz="2800" dirty="0">
                  <a:solidFill>
                    <a:schemeClr val="tx1"/>
                  </a:solidFill>
                  <a:effectLst>
                    <a:glow rad="63500">
                      <a:schemeClr val="bg1">
                        <a:alpha val="90000"/>
                      </a:schemeClr>
                    </a:glow>
                  </a:effectLst>
                  <a:latin typeface="HGPｺﾞｼｯｸE" pitchFamily="50" charset="-128"/>
                  <a:ea typeface="HGPｺﾞｼｯｸE" pitchFamily="50" charset="-128"/>
                </a:endParaRPr>
              </a:p>
            </p:txBody>
          </p:sp>
          <p:sp>
            <p:nvSpPr>
              <p:cNvPr id="51" name="テキスト ボックス 5"/>
              <p:cNvSpPr txBox="1">
                <a:spLocks noChangeArrowheads="1"/>
              </p:cNvSpPr>
              <p:nvPr/>
            </p:nvSpPr>
            <p:spPr bwMode="auto">
              <a:xfrm>
                <a:off x="5001729" y="2096852"/>
                <a:ext cx="35464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2800" dirty="0">
                    <a:solidFill>
                      <a:srgbClr val="0070C0"/>
                    </a:solidFill>
                    <a:effectLst/>
                    <a:latin typeface="HGP創英角ｺﾞｼｯｸUB" pitchFamily="50" charset="-128"/>
                    <a:ea typeface="HGP創英角ｺﾞｼｯｸUB" pitchFamily="50" charset="-128"/>
                  </a:rPr>
                  <a:t>燃料備蓄</a:t>
                </a:r>
                <a:endParaRPr lang="en-US" altLang="ja-JP" sz="2800" dirty="0">
                  <a:solidFill>
                    <a:srgbClr val="0070C0"/>
                  </a:solidFill>
                  <a:effectLst/>
                  <a:latin typeface="HGP創英角ｺﾞｼｯｸUB" pitchFamily="50" charset="-128"/>
                  <a:ea typeface="HGP創英角ｺﾞｼｯｸUB" pitchFamily="50" charset="-128"/>
                </a:endParaRPr>
              </a:p>
            </p:txBody>
          </p:sp>
          <p:sp>
            <p:nvSpPr>
              <p:cNvPr id="53" name="テキスト ボックス 5"/>
              <p:cNvSpPr txBox="1">
                <a:spLocks noChangeArrowheads="1"/>
              </p:cNvSpPr>
              <p:nvPr/>
            </p:nvSpPr>
            <p:spPr bwMode="auto">
              <a:xfrm>
                <a:off x="5001729" y="2540022"/>
                <a:ext cx="3546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latin typeface="HGPｺﾞｼｯｸE" pitchFamily="50" charset="-128"/>
                    <a:ea typeface="HGPｺﾞｼｯｸE" pitchFamily="50" charset="-128"/>
                  </a:rPr>
                  <a:t>（</a:t>
                </a:r>
                <a:r>
                  <a:rPr lang="ja-JP" altLang="ja-JP" sz="1800" b="1" dirty="0">
                    <a:latin typeface="HGPｺﾞｼｯｸE" pitchFamily="50" charset="-128"/>
                    <a:ea typeface="HGPｺﾞｼｯｸE" pitchFamily="50" charset="-128"/>
                  </a:rPr>
                  <a:t>7</a:t>
                </a:r>
                <a:r>
                  <a:rPr lang="en-US" altLang="ja-JP" sz="1800" b="1" dirty="0">
                    <a:latin typeface="HGPｺﾞｼｯｸE" pitchFamily="50" charset="-128"/>
                    <a:ea typeface="HGPｺﾞｼｯｸE" pitchFamily="50" charset="-128"/>
                  </a:rPr>
                  <a:t>2</a:t>
                </a:r>
                <a:r>
                  <a:rPr lang="ja-JP" altLang="en-US" sz="1800" dirty="0">
                    <a:latin typeface="HGPｺﾞｼｯｸE" pitchFamily="50" charset="-128"/>
                    <a:ea typeface="HGPｺﾞｼｯｸE" pitchFamily="50" charset="-128"/>
                  </a:rPr>
                  <a:t>時間連続運転可能な量）　</a:t>
                </a:r>
              </a:p>
            </p:txBody>
          </p:sp>
        </p:grpSp>
        <p:grpSp>
          <p:nvGrpSpPr>
            <p:cNvPr id="9" name="グループ化 8"/>
            <p:cNvGrpSpPr/>
            <p:nvPr/>
          </p:nvGrpSpPr>
          <p:grpSpPr>
            <a:xfrm>
              <a:off x="5001729" y="3284984"/>
              <a:ext cx="3546414" cy="1074973"/>
              <a:chOff x="5001729" y="3376818"/>
              <a:chExt cx="3546414" cy="1074973"/>
            </a:xfrm>
          </p:grpSpPr>
          <p:sp>
            <p:nvSpPr>
              <p:cNvPr id="52" name="角丸四角形 51"/>
              <p:cNvSpPr/>
              <p:nvPr/>
            </p:nvSpPr>
            <p:spPr>
              <a:xfrm>
                <a:off x="5040052" y="3376818"/>
                <a:ext cx="3456000" cy="1074973"/>
              </a:xfrm>
              <a:prstGeom prst="roundRect">
                <a:avLst>
                  <a:gd name="adj" fmla="val 4633"/>
                </a:avLst>
              </a:prstGeom>
              <a:solidFill>
                <a:schemeClr val="bg1"/>
              </a:solidFill>
              <a:ln w="28575">
                <a:solidFill>
                  <a:srgbClr val="0070C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6000" rIns="36000" anchor="ctr"/>
              <a:lstStyle/>
              <a:p>
                <a:pPr algn="ctr" eaLnBrk="1" fontAlgn="auto" hangingPunct="1">
                  <a:spcBef>
                    <a:spcPts val="0"/>
                  </a:spcBef>
                  <a:spcAft>
                    <a:spcPts val="0"/>
                  </a:spcAft>
                </a:pPr>
                <a:endParaRPr lang="ja-JP" altLang="ja-JP" sz="2800" dirty="0">
                  <a:solidFill>
                    <a:schemeClr val="tx1"/>
                  </a:solidFill>
                  <a:effectLst>
                    <a:glow rad="63500">
                      <a:schemeClr val="bg1">
                        <a:alpha val="90000"/>
                      </a:schemeClr>
                    </a:glow>
                  </a:effectLst>
                  <a:latin typeface="HGPｺﾞｼｯｸE" pitchFamily="50" charset="-128"/>
                  <a:ea typeface="HGPｺﾞｼｯｸE" pitchFamily="50" charset="-128"/>
                </a:endParaRPr>
              </a:p>
            </p:txBody>
          </p:sp>
          <p:sp>
            <p:nvSpPr>
              <p:cNvPr id="58" name="テキスト ボックス 5"/>
              <p:cNvSpPr txBox="1">
                <a:spLocks noChangeArrowheads="1"/>
              </p:cNvSpPr>
              <p:nvPr/>
            </p:nvSpPr>
            <p:spPr bwMode="auto">
              <a:xfrm>
                <a:off x="5001729" y="3505335"/>
                <a:ext cx="35464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2800" dirty="0">
                    <a:solidFill>
                      <a:srgbClr val="0070C0"/>
                    </a:solidFill>
                    <a:effectLst/>
                    <a:latin typeface="HGP創英角ｺﾞｼｯｸUB" pitchFamily="50" charset="-128"/>
                    <a:ea typeface="HGP創英角ｺﾞｼｯｸUB" pitchFamily="50" charset="-128"/>
                  </a:rPr>
                  <a:t>メンテナンスの徹底</a:t>
                </a:r>
                <a:endParaRPr lang="en-US" altLang="ja-JP" sz="2800" dirty="0">
                  <a:solidFill>
                    <a:srgbClr val="0070C0"/>
                  </a:solidFill>
                  <a:effectLst/>
                  <a:latin typeface="HGP創英角ｺﾞｼｯｸUB" pitchFamily="50" charset="-128"/>
                  <a:ea typeface="HGP創英角ｺﾞｼｯｸUB" pitchFamily="50" charset="-128"/>
                </a:endParaRPr>
              </a:p>
            </p:txBody>
          </p:sp>
          <p:sp>
            <p:nvSpPr>
              <p:cNvPr id="59" name="テキスト ボックス 5"/>
              <p:cNvSpPr txBox="1">
                <a:spLocks noChangeArrowheads="1"/>
              </p:cNvSpPr>
              <p:nvPr/>
            </p:nvSpPr>
            <p:spPr bwMode="auto">
              <a:xfrm>
                <a:off x="5001729" y="3948505"/>
                <a:ext cx="3546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latin typeface="HGPｺﾞｼｯｸE" pitchFamily="50" charset="-128"/>
                    <a:ea typeface="HGPｺﾞｼｯｸE" pitchFamily="50" charset="-128"/>
                  </a:rPr>
                  <a:t>（定期的に運転確認）</a:t>
                </a:r>
              </a:p>
            </p:txBody>
          </p:sp>
        </p:grpSp>
        <p:grpSp>
          <p:nvGrpSpPr>
            <p:cNvPr id="10" name="グループ化 9"/>
            <p:cNvGrpSpPr/>
            <p:nvPr/>
          </p:nvGrpSpPr>
          <p:grpSpPr>
            <a:xfrm>
              <a:off x="5001729" y="4617130"/>
              <a:ext cx="3546414" cy="1074973"/>
              <a:chOff x="5001729" y="4802299"/>
              <a:chExt cx="3546414" cy="1074973"/>
            </a:xfrm>
          </p:grpSpPr>
          <p:sp>
            <p:nvSpPr>
              <p:cNvPr id="47" name="角丸四角形 46"/>
              <p:cNvSpPr/>
              <p:nvPr/>
            </p:nvSpPr>
            <p:spPr>
              <a:xfrm>
                <a:off x="5040052" y="4802299"/>
                <a:ext cx="3456000" cy="1074973"/>
              </a:xfrm>
              <a:prstGeom prst="roundRect">
                <a:avLst>
                  <a:gd name="adj" fmla="val 4633"/>
                </a:avLst>
              </a:prstGeom>
              <a:solidFill>
                <a:schemeClr val="bg1"/>
              </a:solidFill>
              <a:ln w="28575">
                <a:solidFill>
                  <a:srgbClr val="0070C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6000" rIns="36000" anchor="ctr"/>
              <a:lstStyle/>
              <a:p>
                <a:pPr algn="ctr" eaLnBrk="1" fontAlgn="auto" hangingPunct="1">
                  <a:spcBef>
                    <a:spcPts val="0"/>
                  </a:spcBef>
                  <a:spcAft>
                    <a:spcPts val="0"/>
                  </a:spcAft>
                </a:pPr>
                <a:endParaRPr lang="ja-JP" altLang="ja-JP" sz="2800" dirty="0">
                  <a:solidFill>
                    <a:schemeClr val="tx1"/>
                  </a:solidFill>
                  <a:effectLst>
                    <a:glow rad="63500">
                      <a:schemeClr val="bg1">
                        <a:alpha val="90000"/>
                      </a:schemeClr>
                    </a:glow>
                  </a:effectLst>
                  <a:latin typeface="HGPｺﾞｼｯｸE" pitchFamily="50" charset="-128"/>
                  <a:ea typeface="HGPｺﾞｼｯｸE" pitchFamily="50" charset="-128"/>
                </a:endParaRPr>
              </a:p>
            </p:txBody>
          </p:sp>
          <p:sp>
            <p:nvSpPr>
              <p:cNvPr id="60" name="テキスト ボックス 5"/>
              <p:cNvSpPr txBox="1">
                <a:spLocks noChangeArrowheads="1"/>
              </p:cNvSpPr>
              <p:nvPr/>
            </p:nvSpPr>
            <p:spPr bwMode="auto">
              <a:xfrm>
                <a:off x="5001729" y="4930518"/>
                <a:ext cx="35464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2800" dirty="0">
                    <a:solidFill>
                      <a:srgbClr val="0070C0"/>
                    </a:solidFill>
                    <a:effectLst/>
                    <a:latin typeface="HGP創英角ｺﾞｼｯｸUB" pitchFamily="50" charset="-128"/>
                    <a:ea typeface="HGP創英角ｺﾞｼｯｸUB" pitchFamily="50" charset="-128"/>
                  </a:rPr>
                  <a:t>自己冷却型を推奨</a:t>
                </a:r>
              </a:p>
            </p:txBody>
          </p:sp>
          <p:sp>
            <p:nvSpPr>
              <p:cNvPr id="61" name="テキスト ボックス 5"/>
              <p:cNvSpPr txBox="1">
                <a:spLocks noChangeArrowheads="1"/>
              </p:cNvSpPr>
              <p:nvPr/>
            </p:nvSpPr>
            <p:spPr bwMode="auto">
              <a:xfrm>
                <a:off x="5001729" y="5373688"/>
                <a:ext cx="3546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1800" dirty="0">
                    <a:latin typeface="HGPｺﾞｼｯｸE" pitchFamily="50" charset="-128"/>
                    <a:ea typeface="HGPｺﾞｼｯｸE" pitchFamily="50" charset="-128"/>
                  </a:rPr>
                  <a:t>（空冷式または直結ラジエータ式）</a:t>
                </a:r>
              </a:p>
            </p:txBody>
          </p:sp>
        </p:grpSp>
        <p:sp>
          <p:nvSpPr>
            <p:cNvPr id="62" name="角丸四角形 61"/>
            <p:cNvSpPr/>
            <p:nvPr/>
          </p:nvSpPr>
          <p:spPr bwMode="auto">
            <a:xfrm>
              <a:off x="6177141" y="1520788"/>
              <a:ext cx="1181440" cy="296820"/>
            </a:xfrm>
            <a:prstGeom prst="roundRect">
              <a:avLst>
                <a:gd name="adj" fmla="val 50000"/>
              </a:avLst>
            </a:prstGeom>
            <a:noFill/>
            <a:ln w="19050">
              <a:noFill/>
              <a:miter lim="800000"/>
              <a:headEnd/>
              <a:tailEnd/>
            </a:ln>
            <a:effectLst/>
          </p:spPr>
          <p:txBody>
            <a:bodyPr wrap="none" lIns="0" tIns="0" rIns="0" bIns="36000" rtlCol="0" anchor="ctr" anchorCtr="0">
              <a:noAutofit/>
            </a:bodyPr>
            <a:lstStyle/>
            <a:p>
              <a:pPr marL="360363" indent="-360363" algn="ctr"/>
              <a:r>
                <a:rPr lang="ja-JP" altLang="en-US" sz="2800" dirty="0">
                  <a:solidFill>
                    <a:schemeClr val="tx2">
                      <a:lumMod val="40000"/>
                      <a:lumOff val="60000"/>
                    </a:schemeClr>
                  </a:solidFill>
                  <a:latin typeface="HGPｺﾞｼｯｸE" pitchFamily="50" charset="-128"/>
                  <a:ea typeface="HGPｺﾞｼｯｸE" pitchFamily="50" charset="-128"/>
                </a:rPr>
                <a:t>対　策</a:t>
              </a:r>
            </a:p>
          </p:txBody>
        </p:sp>
      </p:grpSp>
      <p:sp>
        <p:nvSpPr>
          <p:cNvPr id="4" name="スライド番号プレースホルダー 3"/>
          <p:cNvSpPr>
            <a:spLocks noGrp="1"/>
          </p:cNvSpPr>
          <p:nvPr>
            <p:ph type="sldNum" sz="quarter" idx="4"/>
          </p:nvPr>
        </p:nvSpPr>
        <p:spPr/>
        <p:txBody>
          <a:bodyPr/>
          <a:lstStyle/>
          <a:p>
            <a:r>
              <a:rPr lang="en-US" altLang="ja-JP"/>
              <a:t> </a:t>
            </a:r>
            <a:fld id="{90E175E1-062F-4F25-BA66-D77C2BA6B6E9}" type="slidenum">
              <a:rPr lang="ja-JP" altLang="en-US" smtClean="0"/>
              <a:pPr/>
              <a:t>56</a:t>
            </a:fld>
            <a:r>
              <a:rPr lang="en-US" altLang="ja-JP"/>
              <a:t> </a:t>
            </a:r>
            <a:endParaRPr lang="ja-JP" altLang="en-US" dirty="0"/>
          </a:p>
        </p:txBody>
      </p:sp>
      <p:grpSp>
        <p:nvGrpSpPr>
          <p:cNvPr id="73" name="グループ化 72"/>
          <p:cNvGrpSpPr/>
          <p:nvPr/>
        </p:nvGrpSpPr>
        <p:grpSpPr>
          <a:xfrm>
            <a:off x="3993580" y="2223912"/>
            <a:ext cx="790168" cy="3203446"/>
            <a:chOff x="3993580" y="2223912"/>
            <a:chExt cx="790168" cy="3203446"/>
          </a:xfrm>
        </p:grpSpPr>
        <p:sp>
          <p:nvSpPr>
            <p:cNvPr id="74" name="右矢印 73"/>
            <p:cNvSpPr/>
            <p:nvPr/>
          </p:nvSpPr>
          <p:spPr>
            <a:xfrm>
              <a:off x="3993580" y="2223912"/>
              <a:ext cx="790168" cy="545481"/>
            </a:xfrm>
            <a:prstGeom prst="rightArrow">
              <a:avLst>
                <a:gd name="adj1" fmla="val 43283"/>
                <a:gd name="adj2" fmla="val 50310"/>
              </a:avLst>
            </a:prstGeom>
            <a:pattFill prst="ltDnDiag">
              <a:fgClr>
                <a:schemeClr val="accent1">
                  <a:lumMod val="20000"/>
                  <a:lumOff val="80000"/>
                </a:schemeClr>
              </a:fgClr>
              <a:bgClr>
                <a:srgbClr val="95B3D7"/>
              </a:bgClr>
            </a:pattFill>
            <a:ln w="28575">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5" name="右矢印 74"/>
            <p:cNvSpPr/>
            <p:nvPr/>
          </p:nvSpPr>
          <p:spPr>
            <a:xfrm>
              <a:off x="3993580" y="3549729"/>
              <a:ext cx="790168" cy="545481"/>
            </a:xfrm>
            <a:prstGeom prst="rightArrow">
              <a:avLst>
                <a:gd name="adj1" fmla="val 43283"/>
                <a:gd name="adj2" fmla="val 50310"/>
              </a:avLst>
            </a:prstGeom>
            <a:pattFill prst="ltDnDiag">
              <a:fgClr>
                <a:schemeClr val="accent1">
                  <a:lumMod val="20000"/>
                  <a:lumOff val="80000"/>
                </a:schemeClr>
              </a:fgClr>
              <a:bgClr>
                <a:srgbClr val="95B3D7"/>
              </a:bgClr>
            </a:pattFill>
            <a:ln w="28575">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6" name="右矢印 75"/>
            <p:cNvSpPr/>
            <p:nvPr/>
          </p:nvSpPr>
          <p:spPr>
            <a:xfrm>
              <a:off x="3993580" y="4881877"/>
              <a:ext cx="790168" cy="545481"/>
            </a:xfrm>
            <a:prstGeom prst="rightArrow">
              <a:avLst>
                <a:gd name="adj1" fmla="val 43283"/>
                <a:gd name="adj2" fmla="val 50310"/>
              </a:avLst>
            </a:prstGeom>
            <a:pattFill prst="ltDnDiag">
              <a:fgClr>
                <a:schemeClr val="accent1">
                  <a:lumMod val="20000"/>
                  <a:lumOff val="80000"/>
                </a:schemeClr>
              </a:fgClr>
              <a:bgClr>
                <a:srgbClr val="95B3D7"/>
              </a:bgClr>
            </a:pattFill>
            <a:ln w="28575">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Tree>
    <p:extLst>
      <p:ext uri="{BB962C8B-B14F-4D97-AF65-F5344CB8AC3E}">
        <p14:creationId xmlns:p14="http://schemas.microsoft.com/office/powerpoint/2010/main" val="2565844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900000" y="1196083"/>
            <a:ext cx="7344000" cy="4680000"/>
            <a:chOff x="900000" y="1196085"/>
            <a:chExt cx="7344000" cy="2801421"/>
          </a:xfrm>
        </p:grpSpPr>
        <p:sp>
          <p:nvSpPr>
            <p:cNvPr id="42" name="角丸四角形 41"/>
            <p:cNvSpPr/>
            <p:nvPr/>
          </p:nvSpPr>
          <p:spPr>
            <a:xfrm>
              <a:off x="900000" y="1196085"/>
              <a:ext cx="7344000" cy="2801421"/>
            </a:xfrm>
            <a:prstGeom prst="roundRect">
              <a:avLst>
                <a:gd name="adj" fmla="val 2258"/>
              </a:avLst>
            </a:prstGeom>
            <a:solidFill>
              <a:sysClr val="window" lastClr="FFFFFF"/>
            </a:solidFill>
            <a:ln w="12700" cap="flat" cmpd="sng" algn="ctr">
              <a:noFill/>
              <a:prstDash val="solid"/>
            </a:ln>
            <a:effectLst>
              <a:outerShdw blurRad="50800" dist="38100" dir="2700000" algn="tl" rotWithShape="0">
                <a:srgbClr val="4F81BD">
                  <a:lumMod val="75000"/>
                  <a:alpha val="36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43" name="角丸四角形 42"/>
            <p:cNvSpPr/>
            <p:nvPr/>
          </p:nvSpPr>
          <p:spPr>
            <a:xfrm>
              <a:off x="970601" y="1247612"/>
              <a:ext cx="7179075" cy="2700150"/>
            </a:xfrm>
            <a:prstGeom prst="roundRect">
              <a:avLst>
                <a:gd name="adj" fmla="val 1670"/>
              </a:avLst>
            </a:prstGeom>
            <a:solidFill>
              <a:srgbClr val="EBEBFF"/>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ja-JP" altLang="en-US" kern="0" dirty="0">
                <a:solidFill>
                  <a:sysClr val="window" lastClr="FFFFFF"/>
                </a:solidFill>
                <a:latin typeface="Calibri"/>
                <a:ea typeface="ＭＳ Ｐゴシック"/>
              </a:endParaRPr>
            </a:p>
          </p:txBody>
        </p:sp>
      </p:grpSp>
      <p:sp>
        <p:nvSpPr>
          <p:cNvPr id="4" name="タイトル 1"/>
          <p:cNvSpPr>
            <a:spLocks noGrp="1"/>
          </p:cNvSpPr>
          <p:nvPr>
            <p:ph type="title" idx="4294967295"/>
          </p:nvPr>
        </p:nvSpPr>
        <p:spPr>
          <a:xfrm>
            <a:off x="0" y="274638"/>
            <a:ext cx="9144000" cy="749300"/>
          </a:xfrm>
        </p:spPr>
        <p:txBody>
          <a:bodyPr>
            <a:normAutofit/>
          </a:bodyPr>
          <a:lstStyle/>
          <a:p>
            <a:pPr algn="ctr"/>
            <a:r>
              <a:rPr lang="ja-JP" altLang="en-US" sz="4000" b="0" dirty="0">
                <a:solidFill>
                  <a:schemeClr val="accent1"/>
                </a:solidFill>
                <a:latin typeface="HGS創英角ｺﾞｼｯｸUB"/>
                <a:ea typeface="HGS創英角ｺﾞｼｯｸUB"/>
                <a:cs typeface="HGS創英角ｺﾞｼｯｸUB"/>
              </a:rPr>
              <a:t>ま と め</a:t>
            </a:r>
          </a:p>
        </p:txBody>
      </p:sp>
      <p:sp>
        <p:nvSpPr>
          <p:cNvPr id="17" name="コンテンツ プレースホルダー 2"/>
          <p:cNvSpPr txBox="1">
            <a:spLocks/>
          </p:cNvSpPr>
          <p:nvPr/>
        </p:nvSpPr>
        <p:spPr>
          <a:xfrm>
            <a:off x="1007604" y="4509120"/>
            <a:ext cx="7380820" cy="1283863"/>
          </a:xfrm>
          <a:prstGeom prst="rect">
            <a:avLst/>
          </a:prstGeom>
        </p:spPr>
        <p:txBody>
          <a:bodyPr rtlCol="0">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3525" indent="-263525" algn="just" eaLnBrk="1" fontAlgn="auto">
              <a:lnSpc>
                <a:spcPct val="120000"/>
              </a:lnSpc>
              <a:spcBef>
                <a:spcPts val="0"/>
              </a:spcBef>
              <a:spcAft>
                <a:spcPts val="0"/>
              </a:spcAft>
              <a:buFont typeface="Wingdings" pitchFamily="2" charset="2"/>
              <a:buChar char="l"/>
              <a:defRPr/>
            </a:pPr>
            <a:r>
              <a:rPr lang="ja-JP" altLang="en-US" sz="1800" dirty="0">
                <a:latin typeface="HGPｺﾞｼｯｸE" pitchFamily="50" charset="-128"/>
                <a:ea typeface="HGPｺﾞｼｯｸE" pitchFamily="50" charset="-128"/>
              </a:rPr>
              <a:t>平時に、これらのバックアップシステムを構築しておく</a:t>
            </a:r>
            <a:endParaRPr lang="en-US" altLang="ja-JP" sz="1800" dirty="0">
              <a:latin typeface="HGPｺﾞｼｯｸE" pitchFamily="50" charset="-128"/>
              <a:ea typeface="HGPｺﾞｼｯｸE" pitchFamily="50" charset="-128"/>
            </a:endParaRPr>
          </a:p>
          <a:p>
            <a:pPr marL="263525" indent="-263525" algn="just" eaLnBrk="1" fontAlgn="auto">
              <a:lnSpc>
                <a:spcPct val="120000"/>
              </a:lnSpc>
              <a:spcBef>
                <a:spcPts val="0"/>
              </a:spcBef>
              <a:spcAft>
                <a:spcPts val="0"/>
              </a:spcAft>
              <a:buFont typeface="Wingdings" pitchFamily="2" charset="2"/>
              <a:buChar char="l"/>
              <a:defRPr/>
            </a:pPr>
            <a:r>
              <a:rPr lang="ja-JP" altLang="en-US" sz="1800" dirty="0">
                <a:latin typeface="HGPｺﾞｼｯｸE" pitchFamily="50" charset="-128"/>
                <a:ea typeface="HGPｺﾞｼｯｸE" pitchFamily="50" charset="-128"/>
              </a:rPr>
              <a:t>災害時の対応マニュアルを作成しライフライン途絶時の訓練を行う</a:t>
            </a:r>
            <a:endParaRPr lang="en-US" altLang="ja-JP" sz="1800" dirty="0">
              <a:latin typeface="HGPｺﾞｼｯｸE" pitchFamily="50" charset="-128"/>
              <a:ea typeface="HGPｺﾞｼｯｸE" pitchFamily="50" charset="-128"/>
            </a:endParaRPr>
          </a:p>
          <a:p>
            <a:pPr marL="263525" indent="-263525" algn="just" eaLnBrk="1" fontAlgn="auto">
              <a:lnSpc>
                <a:spcPct val="120000"/>
              </a:lnSpc>
              <a:spcBef>
                <a:spcPts val="0"/>
              </a:spcBef>
              <a:spcAft>
                <a:spcPts val="0"/>
              </a:spcAft>
              <a:buFont typeface="Wingdings" pitchFamily="2" charset="2"/>
              <a:buChar char="l"/>
              <a:defRPr/>
            </a:pPr>
            <a:r>
              <a:rPr lang="ja-JP" altLang="en-US" sz="1800" dirty="0">
                <a:latin typeface="HGPｺﾞｼｯｸE" pitchFamily="50" charset="-128"/>
                <a:ea typeface="HGPｺﾞｼｯｸE" pitchFamily="50" charset="-128"/>
              </a:rPr>
              <a:t>納入業者とのコミュニケーションを確立し、災害時の手順を決めておく</a:t>
            </a:r>
            <a:endParaRPr lang="en-US" altLang="ja-JP" sz="1800" dirty="0">
              <a:latin typeface="HGPｺﾞｼｯｸE" pitchFamily="50" charset="-128"/>
              <a:ea typeface="HGPｺﾞｼｯｸE" pitchFamily="50" charset="-128"/>
            </a:endParaRPr>
          </a:p>
        </p:txBody>
      </p:sp>
      <p:sp>
        <p:nvSpPr>
          <p:cNvPr id="2" name="スライド番号プレースホルダー 1"/>
          <p:cNvSpPr>
            <a:spLocks noGrp="1"/>
          </p:cNvSpPr>
          <p:nvPr>
            <p:ph type="sldNum" sz="quarter" idx="4"/>
          </p:nvPr>
        </p:nvSpPr>
        <p:spPr/>
        <p:txBody>
          <a:bodyPr/>
          <a:lstStyle/>
          <a:p>
            <a:r>
              <a:rPr lang="en-US" altLang="ja-JP"/>
              <a:t> </a:t>
            </a:r>
            <a:fld id="{90E175E1-062F-4F25-BA66-D77C2BA6B6E9}" type="slidenum">
              <a:rPr lang="ja-JP" altLang="en-US" smtClean="0"/>
              <a:pPr/>
              <a:t>57</a:t>
            </a:fld>
            <a:r>
              <a:rPr lang="en-US" altLang="ja-JP"/>
              <a:t> </a:t>
            </a:r>
            <a:endParaRPr lang="ja-JP" altLang="en-US" dirty="0"/>
          </a:p>
        </p:txBody>
      </p:sp>
      <p:grpSp>
        <p:nvGrpSpPr>
          <p:cNvPr id="12" name="グループ化 11"/>
          <p:cNvGrpSpPr/>
          <p:nvPr/>
        </p:nvGrpSpPr>
        <p:grpSpPr>
          <a:xfrm>
            <a:off x="1151620" y="1520788"/>
            <a:ext cx="6840380" cy="2700300"/>
            <a:chOff x="1151620" y="1448780"/>
            <a:chExt cx="6840380" cy="2700300"/>
          </a:xfrm>
        </p:grpSpPr>
        <p:grpSp>
          <p:nvGrpSpPr>
            <p:cNvPr id="3" name="グループ化 2"/>
            <p:cNvGrpSpPr/>
            <p:nvPr/>
          </p:nvGrpSpPr>
          <p:grpSpPr>
            <a:xfrm>
              <a:off x="1151620" y="2600907"/>
              <a:ext cx="6817040" cy="1548173"/>
              <a:chOff x="1151620" y="1948015"/>
              <a:chExt cx="6817040" cy="2052000"/>
            </a:xfrm>
          </p:grpSpPr>
          <p:sp>
            <p:nvSpPr>
              <p:cNvPr id="14" name="角丸四角形 13"/>
              <p:cNvSpPr/>
              <p:nvPr/>
            </p:nvSpPr>
            <p:spPr bwMode="auto">
              <a:xfrm>
                <a:off x="1151620" y="1948015"/>
                <a:ext cx="2052000" cy="2052000"/>
              </a:xfrm>
              <a:prstGeom prst="roundRect">
                <a:avLst>
                  <a:gd name="adj" fmla="val 4344"/>
                </a:avLst>
              </a:prstGeom>
              <a:solidFill>
                <a:schemeClr val="bg1"/>
              </a:solidFill>
              <a:ln w="28575">
                <a:solidFill>
                  <a:srgbClr val="7030A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6000" rIns="36000" anchor="ctr"/>
              <a:lstStyle/>
              <a:p>
                <a:pPr algn="ctr" eaLnBrk="1" fontAlgn="auto">
                  <a:lnSpc>
                    <a:spcPct val="120000"/>
                  </a:lnSpc>
                  <a:spcBef>
                    <a:spcPts val="0"/>
                  </a:spcBef>
                  <a:spcAft>
                    <a:spcPts val="0"/>
                  </a:spcAft>
                  <a:defRPr/>
                </a:pPr>
                <a:r>
                  <a:rPr lang="ja-JP" altLang="en-US" sz="2800" dirty="0">
                    <a:solidFill>
                      <a:srgbClr val="7030A0"/>
                    </a:solidFill>
                    <a:latin typeface="HGP創英角ｺﾞｼｯｸUB" pitchFamily="50" charset="-128"/>
                    <a:ea typeface="HGP創英角ｺﾞｼｯｸUB" pitchFamily="50" charset="-128"/>
                  </a:rPr>
                  <a:t>医療ガス</a:t>
                </a:r>
                <a:endParaRPr lang="en-US" altLang="ja-JP" sz="2800" dirty="0">
                  <a:solidFill>
                    <a:srgbClr val="7030A0"/>
                  </a:solidFill>
                  <a:latin typeface="HGP創英角ｺﾞｼｯｸUB" pitchFamily="50" charset="-128"/>
                  <a:ea typeface="HGP創英角ｺﾞｼｯｸUB" pitchFamily="50" charset="-128"/>
                </a:endParaRPr>
              </a:p>
              <a:p>
                <a:pPr algn="ctr" eaLnBrk="1" fontAlgn="auto">
                  <a:lnSpc>
                    <a:spcPct val="120000"/>
                  </a:lnSpc>
                  <a:spcBef>
                    <a:spcPts val="0"/>
                  </a:spcBef>
                  <a:spcAft>
                    <a:spcPts val="0"/>
                  </a:spcAft>
                  <a:defRPr/>
                </a:pPr>
                <a:r>
                  <a:rPr lang="ja-JP" altLang="en-US" sz="2400" dirty="0">
                    <a:solidFill>
                      <a:srgbClr val="7030A0"/>
                    </a:solidFill>
                    <a:latin typeface="HGP創英角ｺﾞｼｯｸUB" pitchFamily="50" charset="-128"/>
                    <a:ea typeface="HGP創英角ｺﾞｼｯｸUB" pitchFamily="50" charset="-128"/>
                  </a:rPr>
                  <a:t> （酸素、吸引）</a:t>
                </a:r>
                <a:endParaRPr lang="en-US" altLang="ja-JP" sz="2400" dirty="0">
                  <a:solidFill>
                    <a:srgbClr val="7030A0"/>
                  </a:solidFill>
                  <a:latin typeface="HGP創英角ｺﾞｼｯｸUB" pitchFamily="50" charset="-128"/>
                  <a:ea typeface="HGP創英角ｺﾞｼｯｸUB" pitchFamily="50" charset="-128"/>
                </a:endParaRPr>
              </a:p>
            </p:txBody>
          </p:sp>
          <p:sp>
            <p:nvSpPr>
              <p:cNvPr id="15" name="角丸四角形 14"/>
              <p:cNvSpPr/>
              <p:nvPr/>
            </p:nvSpPr>
            <p:spPr bwMode="auto">
              <a:xfrm>
                <a:off x="3534140" y="1948015"/>
                <a:ext cx="2052000" cy="2052000"/>
              </a:xfrm>
              <a:prstGeom prst="roundRect">
                <a:avLst>
                  <a:gd name="adj" fmla="val 4344"/>
                </a:avLst>
              </a:prstGeom>
              <a:solidFill>
                <a:schemeClr val="bg1"/>
              </a:solidFill>
              <a:ln w="28575">
                <a:solidFill>
                  <a:srgbClr val="7030A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6000" rIns="36000" anchor="ctr"/>
              <a:lstStyle/>
              <a:p>
                <a:pPr algn="ctr" eaLnBrk="1" fontAlgn="auto">
                  <a:lnSpc>
                    <a:spcPct val="120000"/>
                  </a:lnSpc>
                  <a:spcBef>
                    <a:spcPts val="0"/>
                  </a:spcBef>
                  <a:spcAft>
                    <a:spcPts val="0"/>
                  </a:spcAft>
                </a:pPr>
                <a:r>
                  <a:rPr lang="ja-JP" altLang="en-US" sz="2800" dirty="0">
                    <a:solidFill>
                      <a:srgbClr val="7030A0"/>
                    </a:solidFill>
                    <a:latin typeface="HGP創英角ｺﾞｼｯｸUB" pitchFamily="50" charset="-128"/>
                    <a:ea typeface="HGP創英角ｺﾞｼｯｸUB" pitchFamily="50" charset="-128"/>
                  </a:rPr>
                  <a:t>電 気</a:t>
                </a:r>
                <a:endParaRPr lang="en-US" altLang="ja-JP" sz="2800" dirty="0">
                  <a:solidFill>
                    <a:srgbClr val="7030A0"/>
                  </a:solidFill>
                  <a:latin typeface="HGP創英角ｺﾞｼｯｸUB" pitchFamily="50" charset="-128"/>
                  <a:ea typeface="HGP創英角ｺﾞｼｯｸUB" pitchFamily="50" charset="-128"/>
                </a:endParaRPr>
              </a:p>
            </p:txBody>
          </p:sp>
          <p:sp>
            <p:nvSpPr>
              <p:cNvPr id="20" name="角丸四角形 19"/>
              <p:cNvSpPr/>
              <p:nvPr/>
            </p:nvSpPr>
            <p:spPr bwMode="auto">
              <a:xfrm>
                <a:off x="5916660" y="1948015"/>
                <a:ext cx="2052000" cy="2052000"/>
              </a:xfrm>
              <a:prstGeom prst="roundRect">
                <a:avLst>
                  <a:gd name="adj" fmla="val 4344"/>
                </a:avLst>
              </a:prstGeom>
              <a:solidFill>
                <a:schemeClr val="bg1"/>
              </a:solidFill>
              <a:ln w="28575">
                <a:solidFill>
                  <a:srgbClr val="7030A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36000" rIns="36000" anchor="ctr"/>
              <a:lstStyle/>
              <a:p>
                <a:pPr algn="ctr" eaLnBrk="1" fontAlgn="auto">
                  <a:lnSpc>
                    <a:spcPct val="120000"/>
                  </a:lnSpc>
                  <a:spcBef>
                    <a:spcPts val="0"/>
                  </a:spcBef>
                  <a:spcAft>
                    <a:spcPts val="0"/>
                  </a:spcAft>
                </a:pPr>
                <a:r>
                  <a:rPr lang="ja-JP" altLang="en-US" sz="2800" dirty="0">
                    <a:solidFill>
                      <a:srgbClr val="7030A0"/>
                    </a:solidFill>
                    <a:latin typeface="HGP創英角ｺﾞｼｯｸUB" pitchFamily="50" charset="-128"/>
                    <a:ea typeface="HGP創英角ｺﾞｼｯｸUB" pitchFamily="50" charset="-128"/>
                  </a:rPr>
                  <a:t>水</a:t>
                </a:r>
                <a:endParaRPr lang="en-US" altLang="ja-JP" sz="2800" dirty="0">
                  <a:solidFill>
                    <a:srgbClr val="7030A0"/>
                  </a:solidFill>
                  <a:latin typeface="HGP創英角ｺﾞｼｯｸUB" pitchFamily="50" charset="-128"/>
                  <a:ea typeface="HGP創英角ｺﾞｼｯｸUB" pitchFamily="50" charset="-128"/>
                </a:endParaRPr>
              </a:p>
            </p:txBody>
          </p:sp>
        </p:grpSp>
        <p:grpSp>
          <p:nvGrpSpPr>
            <p:cNvPr id="9" name="グループ化 8"/>
            <p:cNvGrpSpPr/>
            <p:nvPr/>
          </p:nvGrpSpPr>
          <p:grpSpPr>
            <a:xfrm>
              <a:off x="1151620" y="1448780"/>
              <a:ext cx="6840380" cy="468052"/>
              <a:chOff x="1151620" y="1412776"/>
              <a:chExt cx="6840380" cy="468052"/>
            </a:xfrm>
          </p:grpSpPr>
          <p:sp>
            <p:nvSpPr>
              <p:cNvPr id="7" name="角丸四角形 6"/>
              <p:cNvSpPr/>
              <p:nvPr/>
            </p:nvSpPr>
            <p:spPr>
              <a:xfrm>
                <a:off x="1151620" y="1412776"/>
                <a:ext cx="6840380" cy="468052"/>
              </a:xfrm>
              <a:prstGeom prst="roundRect">
                <a:avLst/>
              </a:prstGeom>
              <a:solidFill>
                <a:schemeClr val="bg1"/>
              </a:solidFill>
            </p:spPr>
            <p:txBody>
              <a:bodyPr wrap="none" bIns="0" rtlCol="0" anchor="ctr" anchorCtr="0">
                <a:noAutofit/>
              </a:bodyPr>
              <a:lstStyle/>
              <a:p>
                <a:pPr algn="ctr">
                  <a:lnSpc>
                    <a:spcPct val="140000"/>
                  </a:lnSpc>
                </a:pPr>
                <a:endParaRPr kumimoji="1" lang="ja-JP" altLang="en-US" dirty="0">
                  <a:solidFill>
                    <a:srgbClr val="FF0000"/>
                  </a:solidFill>
                  <a:latin typeface="Arial Black" pitchFamily="34" charset="0"/>
                </a:endParaRPr>
              </a:p>
            </p:txBody>
          </p:sp>
          <p:sp>
            <p:nvSpPr>
              <p:cNvPr id="16" name="コンテンツ プレースホルダー 2"/>
              <p:cNvSpPr txBox="1">
                <a:spLocks/>
              </p:cNvSpPr>
              <p:nvPr/>
            </p:nvSpPr>
            <p:spPr>
              <a:xfrm>
                <a:off x="1707715" y="1437630"/>
                <a:ext cx="5868653" cy="443198"/>
              </a:xfrm>
              <a:prstGeom prst="rect">
                <a:avLst/>
              </a:prstGeom>
            </p:spPr>
            <p:txBody>
              <a:bodyPr wrap="square" tIns="0" bIns="0" rtlCol="0">
                <a:sp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eaLnBrk="1" fontAlgn="auto">
                  <a:lnSpc>
                    <a:spcPct val="120000"/>
                  </a:lnSpc>
                  <a:spcBef>
                    <a:spcPts val="0"/>
                  </a:spcBef>
                  <a:spcAft>
                    <a:spcPts val="0"/>
                  </a:spcAft>
                  <a:buNone/>
                  <a:defRPr/>
                </a:pPr>
                <a:r>
                  <a:rPr lang="ja-JP" altLang="en-US" sz="2400" dirty="0"/>
                  <a:t>手術室のライフラインは、</a:t>
                </a:r>
                <a:endParaRPr lang="en-US" altLang="ja-JP" sz="2400" dirty="0"/>
              </a:p>
            </p:txBody>
          </p:sp>
        </p:grpSp>
        <p:sp>
          <p:nvSpPr>
            <p:cNvPr id="62" name="右矢印 61"/>
            <p:cNvSpPr/>
            <p:nvPr/>
          </p:nvSpPr>
          <p:spPr>
            <a:xfrm rot="5400000">
              <a:off x="1980078" y="1980222"/>
              <a:ext cx="395083" cy="545481"/>
            </a:xfrm>
            <a:prstGeom prst="rightArrow">
              <a:avLst>
                <a:gd name="adj1" fmla="val 43283"/>
                <a:gd name="adj2" fmla="val 50310"/>
              </a:avLst>
            </a:prstGeom>
            <a:pattFill prst="ltDnDiag">
              <a:fgClr>
                <a:schemeClr val="accent1">
                  <a:lumMod val="20000"/>
                  <a:lumOff val="80000"/>
                </a:schemeClr>
              </a:fgClr>
              <a:bgClr>
                <a:schemeClr val="accent4">
                  <a:lumMod val="60000"/>
                  <a:lumOff val="40000"/>
                </a:schemeClr>
              </a:bgClr>
            </a:pattFill>
            <a:ln w="28575">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5" name="右矢印 64"/>
            <p:cNvSpPr/>
            <p:nvPr/>
          </p:nvSpPr>
          <p:spPr>
            <a:xfrm rot="5400000">
              <a:off x="4356456" y="1980222"/>
              <a:ext cx="395083" cy="545481"/>
            </a:xfrm>
            <a:prstGeom prst="rightArrow">
              <a:avLst>
                <a:gd name="adj1" fmla="val 43283"/>
                <a:gd name="adj2" fmla="val 50310"/>
              </a:avLst>
            </a:prstGeom>
            <a:pattFill prst="ltDnDiag">
              <a:fgClr>
                <a:schemeClr val="accent1">
                  <a:lumMod val="20000"/>
                  <a:lumOff val="80000"/>
                </a:schemeClr>
              </a:fgClr>
              <a:bgClr>
                <a:schemeClr val="accent4">
                  <a:lumMod val="60000"/>
                  <a:lumOff val="40000"/>
                </a:schemeClr>
              </a:bgClr>
            </a:pattFill>
            <a:ln w="28575">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6" name="右矢印 65"/>
            <p:cNvSpPr/>
            <p:nvPr/>
          </p:nvSpPr>
          <p:spPr>
            <a:xfrm rot="5400000">
              <a:off x="6757561" y="1980222"/>
              <a:ext cx="395083" cy="545481"/>
            </a:xfrm>
            <a:prstGeom prst="rightArrow">
              <a:avLst>
                <a:gd name="adj1" fmla="val 43283"/>
                <a:gd name="adj2" fmla="val 50310"/>
              </a:avLst>
            </a:prstGeom>
            <a:pattFill prst="ltDnDiag">
              <a:fgClr>
                <a:schemeClr val="accent1">
                  <a:lumMod val="20000"/>
                  <a:lumOff val="80000"/>
                </a:schemeClr>
              </a:fgClr>
              <a:bgClr>
                <a:schemeClr val="accent4">
                  <a:lumMod val="60000"/>
                  <a:lumOff val="40000"/>
                </a:schemeClr>
              </a:bgClr>
            </a:pattFill>
            <a:ln w="28575">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Tree>
    <p:extLst>
      <p:ext uri="{BB962C8B-B14F-4D97-AF65-F5344CB8AC3E}">
        <p14:creationId xmlns:p14="http://schemas.microsoft.com/office/powerpoint/2010/main" val="49825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1630363" y="2527300"/>
            <a:ext cx="6226175" cy="2456057"/>
          </a:xfrm>
          <a:prstGeom prst="rect">
            <a:avLst/>
          </a:prstGeom>
          <a:noFill/>
          <a:ln w="9525">
            <a:noFill/>
            <a:miter lim="800000"/>
            <a:headEnd/>
            <a:tailEnd/>
          </a:ln>
        </p:spPr>
        <p:txBody>
          <a:bodyPr rIns="180000">
            <a:spAutoFit/>
          </a:bodyPr>
          <a:lstStyle/>
          <a:p>
            <a:pPr eaLnBrk="1" hangingPunct="1">
              <a:lnSpc>
                <a:spcPct val="120000"/>
              </a:lnSpc>
              <a:spcBef>
                <a:spcPct val="60000"/>
              </a:spcBef>
            </a:pPr>
            <a:r>
              <a:rPr lang="zh-TW" altLang="en-US" sz="3200" dirty="0">
                <a:latin typeface="HGP創英角ｺﾞｼｯｸUB" pitchFamily="50" charset="-128"/>
                <a:ea typeface="HGP創英角ｺﾞｼｯｸUB" pitchFamily="50" charset="-128"/>
              </a:rPr>
              <a:t>武田　純三　　　　　小板橋　俊哉◎</a:t>
            </a:r>
          </a:p>
          <a:p>
            <a:pPr eaLnBrk="1" hangingPunct="1">
              <a:lnSpc>
                <a:spcPct val="120000"/>
              </a:lnSpc>
              <a:spcBef>
                <a:spcPct val="60000"/>
              </a:spcBef>
            </a:pPr>
            <a:r>
              <a:rPr lang="zh-TW" altLang="en-US" sz="3200" dirty="0">
                <a:latin typeface="HGP創英角ｺﾞｼｯｸUB" pitchFamily="50" charset="-128"/>
                <a:ea typeface="HGP創英角ｺﾞｼｯｸUB" pitchFamily="50" charset="-128"/>
              </a:rPr>
              <a:t>西野　京子○</a:t>
            </a:r>
            <a:r>
              <a:rPr lang="ja-JP" altLang="en-US" sz="3200" dirty="0">
                <a:latin typeface="HGP創英角ｺﾞｼｯｸUB" pitchFamily="50" charset="-128"/>
                <a:ea typeface="HGP創英角ｺﾞｼｯｸUB" pitchFamily="50" charset="-128"/>
              </a:rPr>
              <a:t>　　　 </a:t>
            </a:r>
            <a:r>
              <a:rPr lang="zh-TW" altLang="en-US" sz="3200" dirty="0">
                <a:latin typeface="HGP創英角ｺﾞｼｯｸUB" pitchFamily="50" charset="-128"/>
                <a:ea typeface="HGP創英角ｺﾞｼｯｸUB" pitchFamily="50" charset="-128"/>
              </a:rPr>
              <a:t>齋藤</a:t>
            </a:r>
            <a:r>
              <a:rPr lang="ja-JP" altLang="en-US" sz="3200" dirty="0">
                <a:latin typeface="HGP創英角ｺﾞｼｯｸUB" pitchFamily="50" charset="-128"/>
                <a:ea typeface="HGP創英角ｺﾞｼｯｸUB" pitchFamily="50" charset="-128"/>
              </a:rPr>
              <a:t>　</a:t>
            </a:r>
            <a:r>
              <a:rPr lang="zh-TW" altLang="en-US" sz="3200" dirty="0">
                <a:latin typeface="HGP創英角ｺﾞｼｯｸUB" pitchFamily="50" charset="-128"/>
                <a:ea typeface="HGP創英角ｺﾞｼｯｸUB" pitchFamily="50" charset="-128"/>
              </a:rPr>
              <a:t>繁○</a:t>
            </a:r>
            <a:endParaRPr lang="en-US" altLang="zh-TW" sz="3200" dirty="0">
              <a:latin typeface="HGP創英角ｺﾞｼｯｸUB" pitchFamily="50" charset="-128"/>
              <a:ea typeface="HGP創英角ｺﾞｼｯｸUB" pitchFamily="50" charset="-128"/>
            </a:endParaRPr>
          </a:p>
          <a:p>
            <a:pPr eaLnBrk="1" hangingPunct="1">
              <a:lnSpc>
                <a:spcPct val="120000"/>
              </a:lnSpc>
              <a:spcBef>
                <a:spcPct val="60000"/>
              </a:spcBef>
            </a:pPr>
            <a:r>
              <a:rPr lang="ja-JP" altLang="en-US" sz="3200" dirty="0">
                <a:latin typeface="HGP創英角ｺﾞｼｯｸUB" pitchFamily="50" charset="-128"/>
                <a:ea typeface="HGP創英角ｺﾞｼｯｸUB" pitchFamily="50" charset="-128"/>
              </a:rPr>
              <a:t>佐藤　暢一○　　　 </a:t>
            </a:r>
            <a:r>
              <a:rPr lang="zh-TW" altLang="en-US" sz="3200" dirty="0">
                <a:latin typeface="HGP創英角ｺﾞｼｯｸUB" pitchFamily="50" charset="-128"/>
                <a:ea typeface="HGP創英角ｺﾞｼｯｸUB" pitchFamily="50" charset="-128"/>
              </a:rPr>
              <a:t>加藤　尚嗣○</a:t>
            </a:r>
            <a:endParaRPr lang="ja-JP" altLang="en-US" sz="3200" dirty="0">
              <a:latin typeface="HGP創英角ｺﾞｼｯｸUB" pitchFamily="50" charset="-128"/>
              <a:ea typeface="HGP創英角ｺﾞｼｯｸUB" pitchFamily="50" charset="-128"/>
            </a:endParaRPr>
          </a:p>
        </p:txBody>
      </p:sp>
      <p:sp>
        <p:nvSpPr>
          <p:cNvPr id="13" name="Text Box 8"/>
          <p:cNvSpPr txBox="1">
            <a:spLocks noChangeArrowheads="1"/>
          </p:cNvSpPr>
          <p:nvPr/>
        </p:nvSpPr>
        <p:spPr bwMode="auto">
          <a:xfrm>
            <a:off x="6388100" y="5322888"/>
            <a:ext cx="2536825" cy="752475"/>
          </a:xfrm>
          <a:prstGeom prst="rect">
            <a:avLst/>
          </a:prstGeom>
          <a:noFill/>
          <a:ln w="9525">
            <a:noFill/>
            <a:miter lim="800000"/>
            <a:headEnd/>
            <a:tailEnd/>
          </a:ln>
        </p:spPr>
        <p:txBody>
          <a:bodyPr rIns="180000">
            <a:spAutoFit/>
          </a:bodyPr>
          <a:lstStyle/>
          <a:p>
            <a:pPr marL="360363" indent="-360363" eaLnBrk="1" hangingPunct="1">
              <a:lnSpc>
                <a:spcPct val="120000"/>
              </a:lnSpc>
            </a:pPr>
            <a:r>
              <a:rPr lang="en-US" altLang="ja-JP">
                <a:solidFill>
                  <a:srgbClr val="000000"/>
                </a:solidFill>
                <a:latin typeface="HGP創英角ｺﾞｼｯｸUB" pitchFamily="50" charset="-128"/>
                <a:ea typeface="HGP創英角ｺﾞｼｯｸUB" pitchFamily="50" charset="-128"/>
              </a:rPr>
              <a:t>◎</a:t>
            </a:r>
            <a:r>
              <a:rPr lang="ja-JP" altLang="en-US">
                <a:solidFill>
                  <a:srgbClr val="000000"/>
                </a:solidFill>
                <a:latin typeface="HGP創英角ｺﾞｼｯｸUB" pitchFamily="50" charset="-128"/>
                <a:ea typeface="HGP創英角ｺﾞｼｯｸUB" pitchFamily="50" charset="-128"/>
              </a:rPr>
              <a:t>スライド作成責任者</a:t>
            </a:r>
          </a:p>
          <a:p>
            <a:pPr marL="360363" indent="-360363" eaLnBrk="1" hangingPunct="1">
              <a:lnSpc>
                <a:spcPct val="120000"/>
              </a:lnSpc>
            </a:pPr>
            <a:r>
              <a:rPr lang="ja-JP" altLang="en-US">
                <a:solidFill>
                  <a:srgbClr val="000000"/>
                </a:solidFill>
                <a:latin typeface="HGP創英角ｺﾞｼｯｸUB" pitchFamily="50" charset="-128"/>
                <a:ea typeface="HGP創英角ｺﾞｼｯｸUB" pitchFamily="50" charset="-128"/>
              </a:rPr>
              <a:t>○スライド作成者</a:t>
            </a:r>
          </a:p>
        </p:txBody>
      </p:sp>
      <p:sp>
        <p:nvSpPr>
          <p:cNvPr id="14" name="タイトル 2"/>
          <p:cNvSpPr txBox="1">
            <a:spLocks/>
          </p:cNvSpPr>
          <p:nvPr/>
        </p:nvSpPr>
        <p:spPr>
          <a:xfrm>
            <a:off x="0" y="296652"/>
            <a:ext cx="9144000" cy="1375200"/>
          </a:xfrm>
          <a:prstGeom prst="rect">
            <a:avLst/>
          </a:prstGeom>
          <a:effectLst/>
        </p:spPr>
        <p:txBody>
          <a:bodyPr/>
          <a:lstStyle>
            <a:lvl1pPr algn="ctr" rtl="0" eaLnBrk="0" fontAlgn="base" hangingPunct="0">
              <a:spcBef>
                <a:spcPct val="0"/>
              </a:spcBef>
              <a:spcAft>
                <a:spcPct val="0"/>
              </a:spcAft>
              <a:defRPr kumimoji="1" sz="4400">
                <a:solidFill>
                  <a:schemeClr val="tx2"/>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600" dirty="0">
                <a:solidFill>
                  <a:schemeClr val="accent1"/>
                </a:solidFill>
                <a:latin typeface="HGS創英角ｺﾞｼｯｸUB"/>
                <a:ea typeface="HGS創英角ｺﾞｼｯｸUB"/>
                <a:cs typeface="HGS創英角ｺﾞｼｯｸUB"/>
              </a:rPr>
              <a:t>日本医療ガス学会</a:t>
            </a:r>
            <a:endParaRPr lang="en-US" altLang="ja-JP" sz="3600" dirty="0">
              <a:solidFill>
                <a:schemeClr val="accent1"/>
              </a:solidFill>
              <a:latin typeface="HGS創英角ｺﾞｼｯｸUB"/>
              <a:ea typeface="HGS創英角ｺﾞｼｯｸUB"/>
              <a:cs typeface="HGS創英角ｺﾞｼｯｸUB"/>
            </a:endParaRPr>
          </a:p>
          <a:p>
            <a:pPr eaLnBrk="1" hangingPunct="1"/>
            <a:r>
              <a:rPr lang="ja-JP" altLang="en-US" sz="3600" dirty="0">
                <a:solidFill>
                  <a:schemeClr val="accent1"/>
                </a:solidFill>
                <a:latin typeface="HGS創英角ｺﾞｼｯｸUB"/>
                <a:ea typeface="HGS創英角ｺﾞｼｯｸUB"/>
                <a:cs typeface="HGS創英角ｺﾞｼｯｸUB"/>
              </a:rPr>
              <a:t>医療ガス研修会委員会</a:t>
            </a:r>
            <a:endParaRPr lang="en-US" altLang="ja-JP" sz="3600" dirty="0">
              <a:solidFill>
                <a:schemeClr val="accent1"/>
              </a:solidFill>
              <a:latin typeface="HGS創英角ｺﾞｼｯｸUB"/>
              <a:ea typeface="HGS創英角ｺﾞｼｯｸUB"/>
              <a:cs typeface="HGS創英角ｺﾞｼｯｸUB"/>
            </a:endParaRPr>
          </a:p>
          <a:p>
            <a:pPr eaLnBrk="1" hangingPunct="1"/>
            <a:r>
              <a:rPr lang="ja-JP" altLang="en-US" sz="3600" dirty="0">
                <a:solidFill>
                  <a:schemeClr val="accent1"/>
                </a:solidFill>
                <a:latin typeface="HGS創英角ｺﾞｼｯｸUB"/>
                <a:ea typeface="HGS創英角ｺﾞｼｯｸUB"/>
                <a:cs typeface="HGS創英角ｺﾞｼｯｸUB"/>
              </a:rPr>
              <a:t>教育資材作成部会</a:t>
            </a:r>
          </a:p>
        </p:txBody>
      </p:sp>
      <p:sp>
        <p:nvSpPr>
          <p:cNvPr id="2" name="スライド番号プレースホルダー 1"/>
          <p:cNvSpPr>
            <a:spLocks noGrp="1"/>
          </p:cNvSpPr>
          <p:nvPr>
            <p:ph type="sldNum" sz="quarter" idx="4"/>
          </p:nvPr>
        </p:nvSpPr>
        <p:spPr/>
        <p:txBody>
          <a:bodyPr/>
          <a:lstStyle/>
          <a:p>
            <a:r>
              <a:rPr lang="en-US" altLang="ja-JP"/>
              <a:t> </a:t>
            </a:r>
            <a:fld id="{90E175E1-062F-4F25-BA66-D77C2BA6B6E9}" type="slidenum">
              <a:rPr lang="ja-JP" altLang="en-US" smtClean="0"/>
              <a:pPr/>
              <a:t>58</a:t>
            </a:fld>
            <a:r>
              <a:rPr lang="en-US" altLang="ja-JP"/>
              <a:t> </a:t>
            </a:r>
            <a:endParaRPr lang="ja-JP" altLang="en-US" dirty="0"/>
          </a:p>
        </p:txBody>
      </p:sp>
    </p:spTree>
    <p:extLst>
      <p:ext uri="{BB962C8B-B14F-4D97-AF65-F5344CB8AC3E}">
        <p14:creationId xmlns:p14="http://schemas.microsoft.com/office/powerpoint/2010/main" val="1276412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idx="4294967295"/>
          </p:nvPr>
        </p:nvSpPr>
        <p:spPr>
          <a:xfrm>
            <a:off x="0" y="274638"/>
            <a:ext cx="9144000" cy="749300"/>
          </a:xfrm>
        </p:spPr>
        <p:txBody>
          <a:bodyPr/>
          <a:lstStyle/>
          <a:p>
            <a:pPr algn="ctr"/>
            <a:r>
              <a:rPr lang="ja-JP" altLang="en-US" sz="4000" b="0" dirty="0">
                <a:solidFill>
                  <a:schemeClr val="accent1"/>
                </a:solidFill>
                <a:latin typeface="HGS創英角ｺﾞｼｯｸUB"/>
                <a:ea typeface="HGS創英角ｺﾞｼｯｸUB"/>
                <a:cs typeface="HGS創英角ｺﾞｼｯｸUB"/>
              </a:rPr>
              <a:t>謝辞</a:t>
            </a:r>
          </a:p>
        </p:txBody>
      </p:sp>
      <p:sp>
        <p:nvSpPr>
          <p:cNvPr id="6" name="コンテンツ プレースホルダー 2"/>
          <p:cNvSpPr txBox="1">
            <a:spLocks/>
          </p:cNvSpPr>
          <p:nvPr/>
        </p:nvSpPr>
        <p:spPr>
          <a:xfrm>
            <a:off x="1475656" y="1375199"/>
            <a:ext cx="6667544" cy="4501726"/>
          </a:xfrm>
          <a:prstGeom prst="rect">
            <a:avLst/>
          </a:prstGeom>
        </p:spPr>
        <p:txBody>
          <a:bodyPr rtlCol="0">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defRPr/>
            </a:pPr>
            <a:r>
              <a:rPr lang="en-US" altLang="ja-JP" sz="2000" b="1" dirty="0">
                <a:latin typeface="Arial" pitchFamily="34" charset="0"/>
                <a:ea typeface="HGPｺﾞｼｯｸE" pitchFamily="50" charset="-128"/>
              </a:rPr>
              <a:t>51</a:t>
            </a:r>
            <a:r>
              <a:rPr lang="ja-JP" altLang="en-US" sz="2000" dirty="0" err="1">
                <a:latin typeface="Arial" pitchFamily="34" charset="0"/>
                <a:ea typeface="HGPｺﾞｼｯｸE" pitchFamily="50" charset="-128"/>
              </a:rPr>
              <a:t>、</a:t>
            </a:r>
            <a:r>
              <a:rPr lang="en-US" altLang="ja-JP" sz="2000" b="1" dirty="0">
                <a:latin typeface="Arial" pitchFamily="34" charset="0"/>
                <a:ea typeface="HGPｺﾞｼｯｸE" pitchFamily="50" charset="-128"/>
              </a:rPr>
              <a:t>52</a:t>
            </a:r>
            <a:r>
              <a:rPr lang="ja-JP" altLang="en-US" sz="2000" dirty="0">
                <a:latin typeface="Arial" pitchFamily="34" charset="0"/>
                <a:ea typeface="HGPｺﾞｼｯｸE" pitchFamily="50" charset="-128"/>
              </a:rPr>
              <a:t>枚目のスライドに用いる麻酔器と人工呼吸器の資料をご提供頂いた以下の団体、企業に御礼申し上げます。</a:t>
            </a:r>
            <a:endParaRPr lang="en-US" altLang="ja-JP" sz="2000" dirty="0">
              <a:latin typeface="Arial" pitchFamily="34" charset="0"/>
              <a:ea typeface="HGPｺﾞｼｯｸE" pitchFamily="50" charset="-128"/>
            </a:endParaRPr>
          </a:p>
          <a:p>
            <a:pPr marL="0" indent="0">
              <a:buNone/>
              <a:defRPr/>
            </a:pPr>
            <a:endParaRPr lang="en-US" altLang="ja-JP" sz="2000" dirty="0">
              <a:latin typeface="Arial" pitchFamily="34" charset="0"/>
              <a:ea typeface="HGPｺﾞｼｯｸE" pitchFamily="50" charset="-128"/>
            </a:endParaRPr>
          </a:p>
          <a:p>
            <a:pPr marL="1166813" indent="0">
              <a:spcBef>
                <a:spcPts val="600"/>
              </a:spcBef>
              <a:buNone/>
              <a:defRPr/>
            </a:pPr>
            <a:r>
              <a:rPr lang="ja-JP" altLang="en-US" sz="2000" dirty="0">
                <a:latin typeface="Arial" pitchFamily="34" charset="0"/>
                <a:ea typeface="HGPｺﾞｼｯｸE" pitchFamily="50" charset="-128"/>
              </a:rPr>
              <a:t>一般社団法人 日本医療機器工業会</a:t>
            </a:r>
          </a:p>
          <a:p>
            <a:pPr marL="1166813" indent="0">
              <a:spcBef>
                <a:spcPts val="600"/>
              </a:spcBef>
              <a:buNone/>
              <a:defRPr/>
            </a:pPr>
            <a:r>
              <a:rPr lang="ja-JP" altLang="en-US" sz="2000" dirty="0">
                <a:latin typeface="Arial" pitchFamily="34" charset="0"/>
                <a:ea typeface="HGPｺﾞｼｯｸE" pitchFamily="50" charset="-128"/>
              </a:rPr>
              <a:t>アイ・エム・アイ株式会社</a:t>
            </a:r>
          </a:p>
          <a:p>
            <a:pPr marL="1166813" indent="0">
              <a:spcBef>
                <a:spcPts val="600"/>
              </a:spcBef>
              <a:buNone/>
              <a:defRPr/>
            </a:pPr>
            <a:r>
              <a:rPr lang="ja-JP" altLang="en-US" sz="2000" dirty="0">
                <a:latin typeface="Arial" pitchFamily="34" charset="0"/>
                <a:ea typeface="HGPｺﾞｼｯｸE" pitchFamily="50" charset="-128"/>
              </a:rPr>
              <a:t>コヴィディエンジャパン株式会社</a:t>
            </a:r>
          </a:p>
          <a:p>
            <a:pPr marL="1166813" indent="0">
              <a:spcBef>
                <a:spcPts val="600"/>
              </a:spcBef>
              <a:buNone/>
              <a:defRPr/>
            </a:pPr>
            <a:r>
              <a:rPr lang="ja-JP" altLang="en-US" sz="2000" dirty="0">
                <a:latin typeface="Arial" pitchFamily="34" charset="0"/>
                <a:ea typeface="HGPｺﾞｼｯｸE" pitchFamily="50" charset="-128"/>
              </a:rPr>
              <a:t>株式会社 東機貿</a:t>
            </a:r>
          </a:p>
          <a:p>
            <a:pPr marL="1166813" indent="0">
              <a:spcBef>
                <a:spcPts val="600"/>
              </a:spcBef>
              <a:buNone/>
              <a:defRPr/>
            </a:pPr>
            <a:r>
              <a:rPr lang="ja-JP" altLang="en-US" sz="2000" dirty="0">
                <a:latin typeface="Arial" pitchFamily="34" charset="0"/>
                <a:ea typeface="HGPｺﾞｼｯｸE" pitchFamily="50" charset="-128"/>
              </a:rPr>
              <a:t>ドレーゲル・メディカル ジャパン株式会社</a:t>
            </a:r>
          </a:p>
          <a:p>
            <a:pPr marL="1166813" indent="0">
              <a:spcBef>
                <a:spcPts val="600"/>
              </a:spcBef>
              <a:buNone/>
              <a:defRPr/>
            </a:pPr>
            <a:r>
              <a:rPr lang="ja-JP" altLang="en-US" sz="2000" dirty="0">
                <a:latin typeface="Arial" pitchFamily="34" charset="0"/>
                <a:ea typeface="HGPｺﾞｼｯｸE" pitchFamily="50" charset="-128"/>
              </a:rPr>
              <a:t>日本光電工業株式会社</a:t>
            </a:r>
          </a:p>
          <a:p>
            <a:pPr marL="1166813" indent="0">
              <a:spcBef>
                <a:spcPts val="600"/>
              </a:spcBef>
              <a:buNone/>
              <a:defRPr/>
            </a:pPr>
            <a:r>
              <a:rPr lang="ja-JP" altLang="en-US" sz="2000" dirty="0">
                <a:latin typeface="Arial" pitchFamily="34" charset="0"/>
                <a:ea typeface="HGPｺﾞｼｯｸE" pitchFamily="50" charset="-128"/>
              </a:rPr>
              <a:t>フィリップス・レスピロニクス合同会社</a:t>
            </a:r>
          </a:p>
          <a:p>
            <a:pPr marL="1166813" indent="0">
              <a:spcBef>
                <a:spcPts val="600"/>
              </a:spcBef>
              <a:buNone/>
              <a:defRPr/>
            </a:pPr>
            <a:r>
              <a:rPr lang="ja-JP" altLang="en-US" sz="2000" dirty="0">
                <a:latin typeface="Arial" pitchFamily="34" charset="0"/>
                <a:ea typeface="HGPｺﾞｼｯｸE" pitchFamily="50" charset="-128"/>
              </a:rPr>
              <a:t>フクダ電子株式会社</a:t>
            </a:r>
            <a:endParaRPr lang="en-US" altLang="ja-JP" sz="2000" dirty="0">
              <a:latin typeface="Arial" pitchFamily="34" charset="0"/>
              <a:ea typeface="HGPｺﾞｼｯｸE" pitchFamily="50" charset="-128"/>
            </a:endParaRPr>
          </a:p>
        </p:txBody>
      </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59</a:t>
            </a:fld>
            <a:r>
              <a:rPr lang="en-US" altLang="ja-JP"/>
              <a:t> </a:t>
            </a:r>
            <a:endParaRPr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791580" y="980728"/>
            <a:ext cx="7560840" cy="4845434"/>
            <a:chOff x="1043608" y="908720"/>
            <a:chExt cx="7560840" cy="4845434"/>
          </a:xfrm>
        </p:grpSpPr>
        <p:sp>
          <p:nvSpPr>
            <p:cNvPr id="10" name="正方形/長方形 9"/>
            <p:cNvSpPr/>
            <p:nvPr/>
          </p:nvSpPr>
          <p:spPr>
            <a:xfrm>
              <a:off x="1043608" y="908720"/>
              <a:ext cx="2259901" cy="4044054"/>
            </a:xfrm>
            <a:prstGeom prst="rect">
              <a:avLst/>
            </a:prstGeom>
            <a:ln>
              <a:noFill/>
            </a:ln>
            <a:effectLst>
              <a:outerShdw blurRad="381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ltLang="ja-JP" sz="2000" b="1" dirty="0"/>
            </a:p>
          </p:txBody>
        </p:sp>
        <p:pic>
          <p:nvPicPr>
            <p:cNvPr id="11" name="図 5"/>
            <p:cNvPicPr>
              <a:picLocks noChangeAspect="1"/>
            </p:cNvPicPr>
            <p:nvPr/>
          </p:nvPicPr>
          <p:blipFill rotWithShape="1">
            <a:blip r:embed="rId3" cstate="print">
              <a:extLst>
                <a:ext uri="{28A0092B-C50C-407E-A947-70E740481C1C}">
                  <a14:useLocalDpi xmlns:a14="http://schemas.microsoft.com/office/drawing/2010/main" val="0"/>
                </a:ext>
              </a:extLst>
            </a:blip>
            <a:srcRect l="19548" r="29672"/>
            <a:stretch/>
          </p:blipFill>
          <p:spPr bwMode="auto">
            <a:xfrm>
              <a:off x="1043608" y="1324844"/>
              <a:ext cx="2222712" cy="32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509" y="908720"/>
              <a:ext cx="530074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グループ化 12"/>
            <p:cNvGrpSpPr/>
            <p:nvPr/>
          </p:nvGrpSpPr>
          <p:grpSpPr>
            <a:xfrm>
              <a:off x="1043608" y="4952774"/>
              <a:ext cx="7560840" cy="801380"/>
              <a:chOff x="1043608" y="4952774"/>
              <a:chExt cx="7560840" cy="801380"/>
            </a:xfrm>
          </p:grpSpPr>
          <p:sp>
            <p:nvSpPr>
              <p:cNvPr id="14" name="テキスト ボックス 13"/>
              <p:cNvSpPr txBox="1"/>
              <p:nvPr/>
            </p:nvSpPr>
            <p:spPr>
              <a:xfrm>
                <a:off x="5835555" y="5456830"/>
                <a:ext cx="2736304" cy="297324"/>
              </a:xfrm>
              <a:prstGeom prst="rect">
                <a:avLst/>
              </a:prstGeom>
              <a:noFill/>
              <a:ln>
                <a:noFill/>
              </a:ln>
            </p:spPr>
            <p:txBody>
              <a:bodyPr wrap="square" lIns="12700" tIns="12700" rIns="12700" bIns="12700" rtlCol="0" anchor="ctr" anchorCtr="0">
                <a:noAutofit/>
              </a:bodyPr>
              <a:lstStyle/>
              <a:p>
                <a:pPr algn="r"/>
                <a:r>
                  <a:rPr lang="en-US" altLang="ja-JP" sz="1400" b="1" dirty="0">
                    <a:ea typeface="HGPｺﾞｼｯｸE" pitchFamily="50" charset="-128"/>
                  </a:rPr>
                  <a:t>2011</a:t>
                </a:r>
                <a:r>
                  <a:rPr lang="ja-JP" altLang="en-US" sz="1400" dirty="0">
                    <a:ea typeface="HGPｺﾞｼｯｸE" pitchFamily="50" charset="-128"/>
                  </a:rPr>
                  <a:t>年</a:t>
                </a:r>
                <a:r>
                  <a:rPr lang="zh-TW" altLang="en-US" sz="1400" dirty="0">
                    <a:ea typeface="HGPｺﾞｼｯｸE" pitchFamily="50" charset="-128"/>
                  </a:rPr>
                  <a:t>東日本大震災　茨城県</a:t>
                </a:r>
                <a:endParaRPr lang="ja-JP" altLang="en-US" sz="1400" dirty="0">
                  <a:ea typeface="HGPｺﾞｼｯｸE" pitchFamily="50" charset="-128"/>
                </a:endParaRPr>
              </a:p>
            </p:txBody>
          </p:sp>
          <p:sp>
            <p:nvSpPr>
              <p:cNvPr id="15" name="正方形/長方形 14"/>
              <p:cNvSpPr/>
              <p:nvPr/>
            </p:nvSpPr>
            <p:spPr>
              <a:xfrm>
                <a:off x="1043608" y="4952774"/>
                <a:ext cx="7560840" cy="504056"/>
              </a:xfrm>
              <a:prstGeom prst="rect">
                <a:avLst/>
              </a:prstGeom>
              <a:ln>
                <a:noFill/>
              </a:ln>
              <a:effectLst>
                <a:outerShdw blurRad="381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ltLang="ja-JP" sz="2000" b="1" dirty="0"/>
              </a:p>
            </p:txBody>
          </p:sp>
          <p:sp>
            <p:nvSpPr>
              <p:cNvPr id="16" name="正方形/長方形 15"/>
              <p:cNvSpPr/>
              <p:nvPr/>
            </p:nvSpPr>
            <p:spPr>
              <a:xfrm>
                <a:off x="1082647" y="5020136"/>
                <a:ext cx="7482763" cy="369332"/>
              </a:xfrm>
              <a:prstGeom prst="rect">
                <a:avLst/>
              </a:prstGeom>
            </p:spPr>
            <p:txBody>
              <a:bodyPr wrap="none" lIns="12700" tIns="12700" rIns="12700" bIns="12700" anchor="ctr" anchorCtr="0">
                <a:noAutofit/>
              </a:bodyPr>
              <a:lstStyle/>
              <a:p>
                <a:pPr algn="ctr" eaLnBrk="1" hangingPunct="1"/>
                <a:r>
                  <a:rPr lang="ja-JP" altLang="en-US" sz="2400" dirty="0">
                    <a:solidFill>
                      <a:schemeClr val="bg1"/>
                    </a:solidFill>
                    <a:latin typeface="Arial" pitchFamily="34" charset="0"/>
                    <a:ea typeface="HGPｺﾞｼｯｸE" pitchFamily="50" charset="-128"/>
                  </a:rPr>
                  <a:t>震度</a:t>
                </a:r>
                <a:r>
                  <a:rPr lang="en-US" altLang="ja-JP" sz="2400" b="1" dirty="0">
                    <a:solidFill>
                      <a:schemeClr val="bg1"/>
                    </a:solidFill>
                    <a:latin typeface="Arial" pitchFamily="34" charset="0"/>
                    <a:ea typeface="HGPｺﾞｼｯｸE" pitchFamily="50" charset="-128"/>
                  </a:rPr>
                  <a:t>6</a:t>
                </a:r>
                <a:r>
                  <a:rPr lang="ja-JP" altLang="en-US" sz="2400" dirty="0">
                    <a:solidFill>
                      <a:schemeClr val="bg1"/>
                    </a:solidFill>
                    <a:latin typeface="Arial" pitchFamily="34" charset="0"/>
                    <a:ea typeface="HGPｺﾞｼｯｸE" pitchFamily="50" charset="-128"/>
                  </a:rPr>
                  <a:t>強の地震によるシーリングコラム内連結部のずれ</a:t>
                </a:r>
                <a:endParaRPr lang="en-US" altLang="ja-JP" sz="2400" dirty="0">
                  <a:solidFill>
                    <a:schemeClr val="bg1"/>
                  </a:solidFill>
                  <a:latin typeface="Arial" pitchFamily="34" charset="0"/>
                  <a:ea typeface="HGPｺﾞｼｯｸE" pitchFamily="50" charset="-128"/>
                </a:endParaRPr>
              </a:p>
            </p:txBody>
          </p:sp>
        </p:grpSp>
      </p:gr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6</a:t>
            </a:fld>
            <a:r>
              <a:rPr lang="en-US" altLang="ja-JP"/>
              <a:t> </a:t>
            </a: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normAutofit/>
          </a:bodyPr>
          <a:lstStyle/>
          <a:p>
            <a:pPr marL="90488" eaLnBrk="1" hangingPunct="1"/>
            <a:r>
              <a:rPr lang="ja-JP" altLang="en-US" dirty="0">
                <a:latin typeface="HGP創英角ｺﾞｼｯｸUB" pitchFamily="50" charset="-128"/>
                <a:ea typeface="HGP創英角ｺﾞｼｯｸUB" pitchFamily="50" charset="-128"/>
              </a:rPr>
              <a:t>災害で起きる医療ガストラブル</a:t>
            </a:r>
          </a:p>
        </p:txBody>
      </p:sp>
      <p:grpSp>
        <p:nvGrpSpPr>
          <p:cNvPr id="2" name="グループ化 1"/>
          <p:cNvGrpSpPr/>
          <p:nvPr/>
        </p:nvGrpSpPr>
        <p:grpSpPr>
          <a:xfrm>
            <a:off x="300224" y="1257299"/>
            <a:ext cx="8508108" cy="5003801"/>
            <a:chOff x="300224" y="1257299"/>
            <a:chExt cx="8508108" cy="5003801"/>
          </a:xfrm>
        </p:grpSpPr>
        <p:grpSp>
          <p:nvGrpSpPr>
            <p:cNvPr id="8" name="グループ化 7"/>
            <p:cNvGrpSpPr/>
            <p:nvPr/>
          </p:nvGrpSpPr>
          <p:grpSpPr>
            <a:xfrm>
              <a:off x="300224" y="1257299"/>
              <a:ext cx="2834581" cy="3187701"/>
              <a:chOff x="300224" y="1257299"/>
              <a:chExt cx="2834581" cy="3187701"/>
            </a:xfrm>
          </p:grpSpPr>
          <p:sp>
            <p:nvSpPr>
              <p:cNvPr id="24" name="角丸四角形 23"/>
              <p:cNvSpPr/>
              <p:nvPr/>
            </p:nvSpPr>
            <p:spPr>
              <a:xfrm>
                <a:off x="367917" y="1257299"/>
                <a:ext cx="2766888" cy="3187701"/>
              </a:xfrm>
              <a:prstGeom prst="roundRect">
                <a:avLst>
                  <a:gd name="adj" fmla="val 3132"/>
                </a:avLst>
              </a:prstGeom>
              <a:solidFill>
                <a:schemeClr val="bg1"/>
              </a:solidFill>
              <a:ln w="28575" cmpd="sng">
                <a:solidFill>
                  <a:srgbClr val="FF0000"/>
                </a:solid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5" name="角丸四角形 24"/>
              <p:cNvSpPr/>
              <p:nvPr/>
            </p:nvSpPr>
            <p:spPr>
              <a:xfrm>
                <a:off x="505905" y="1409699"/>
                <a:ext cx="2476500" cy="2882900"/>
              </a:xfrm>
              <a:prstGeom prst="roundRect">
                <a:avLst>
                  <a:gd name="adj" fmla="val 4423"/>
                </a:avLst>
              </a:prstGeom>
              <a:solidFill>
                <a:srgbClr val="FDEADA"/>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9" name="正方形/長方形 38"/>
              <p:cNvSpPr/>
              <p:nvPr/>
            </p:nvSpPr>
            <p:spPr>
              <a:xfrm>
                <a:off x="300224" y="1914483"/>
                <a:ext cx="2644080" cy="1873333"/>
              </a:xfrm>
              <a:prstGeom prst="rect">
                <a:avLst/>
              </a:prstGeom>
            </p:spPr>
            <p:txBody>
              <a:bodyPr wrap="none" bIns="0" anchor="ctr" anchorCtr="0">
                <a:noAutofit/>
              </a:bodyPr>
              <a:lstStyle/>
              <a:p>
                <a:pPr marL="457200" indent="-276225">
                  <a:spcAft>
                    <a:spcPts val="1000"/>
                  </a:spcAft>
                  <a:buFont typeface="Wingdings" pitchFamily="2" charset="2"/>
                  <a:buChar char="Ø"/>
                </a:pPr>
                <a:r>
                  <a:rPr lang="ja-JP" altLang="en-US" sz="2700" dirty="0">
                    <a:solidFill>
                      <a:srgbClr val="FF0000"/>
                    </a:solidFill>
                    <a:latin typeface="+mn-ea"/>
                    <a:ea typeface="+mn-ea"/>
                  </a:rPr>
                  <a:t>供給源の倒壊</a:t>
                </a:r>
              </a:p>
              <a:p>
                <a:pPr marL="457200" indent="-276225">
                  <a:spcAft>
                    <a:spcPts val="1000"/>
                  </a:spcAft>
                  <a:buFont typeface="Wingdings" pitchFamily="2" charset="2"/>
                  <a:buChar char="Ø"/>
                </a:pPr>
                <a:r>
                  <a:rPr lang="ja-JP" altLang="en-US" sz="2700" dirty="0">
                    <a:solidFill>
                      <a:srgbClr val="FF0000"/>
                    </a:solidFill>
                    <a:latin typeface="+mn-ea"/>
                    <a:ea typeface="+mn-ea"/>
                  </a:rPr>
                  <a:t>配管の断裂</a:t>
                </a:r>
                <a:r>
                  <a:rPr lang="ja-JP" altLang="en-US" sz="2800" dirty="0">
                    <a:solidFill>
                      <a:srgbClr val="FF0000"/>
                    </a:solidFill>
                    <a:latin typeface="+mn-ea"/>
                    <a:ea typeface="+mn-ea"/>
                  </a:rPr>
                  <a:t>　　　　　</a:t>
                </a:r>
              </a:p>
              <a:p>
                <a:pPr marL="457200" indent="-276225">
                  <a:buFont typeface="Wingdings" pitchFamily="2" charset="2"/>
                  <a:buChar char="Ø"/>
                </a:pPr>
                <a:r>
                  <a:rPr lang="ja-JP" altLang="en-US" sz="2700" dirty="0">
                    <a:solidFill>
                      <a:srgbClr val="FF0000"/>
                    </a:solidFill>
                    <a:latin typeface="+mn-ea"/>
                    <a:ea typeface="+mn-ea"/>
                  </a:rPr>
                  <a:t>アウトレット</a:t>
                </a:r>
                <a:endParaRPr lang="en-US" altLang="ja-JP" sz="2700" dirty="0">
                  <a:solidFill>
                    <a:srgbClr val="FF0000"/>
                  </a:solidFill>
                  <a:latin typeface="+mn-ea"/>
                  <a:ea typeface="+mn-ea"/>
                </a:endParaRPr>
              </a:p>
              <a:p>
                <a:pPr marL="450850"/>
                <a:r>
                  <a:rPr lang="ja-JP" altLang="en-US" sz="2700" dirty="0">
                    <a:solidFill>
                      <a:srgbClr val="FF0000"/>
                    </a:solidFill>
                    <a:latin typeface="+mn-ea"/>
                    <a:ea typeface="+mn-ea"/>
                  </a:rPr>
                  <a:t>損傷</a:t>
                </a:r>
              </a:p>
            </p:txBody>
          </p:sp>
        </p:grpSp>
        <p:sp>
          <p:nvSpPr>
            <p:cNvPr id="22" name="正方形/長方形 21"/>
            <p:cNvSpPr/>
            <p:nvPr/>
          </p:nvSpPr>
          <p:spPr>
            <a:xfrm>
              <a:off x="468313" y="4660900"/>
              <a:ext cx="8207375" cy="1600200"/>
            </a:xfrm>
            <a:prstGeom prst="rect">
              <a:avLst/>
            </a:prstGeom>
            <a:pattFill prst="lgGrid">
              <a:fgClr>
                <a:srgbClr val="FFCDCD"/>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3" name="テキスト ボックス 10"/>
            <p:cNvSpPr txBox="1">
              <a:spLocks noChangeArrowheads="1"/>
            </p:cNvSpPr>
            <p:nvPr/>
          </p:nvSpPr>
          <p:spPr bwMode="auto">
            <a:xfrm>
              <a:off x="467544" y="4645025"/>
              <a:ext cx="824414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charset="0"/>
                  <a:ea typeface="ＭＳ Ｐゴシック" charset="0"/>
                  <a:cs typeface="ＭＳ Ｐゴシック" charset="0"/>
                </a:defRPr>
              </a:lvl1pPr>
              <a:lvl2pPr>
                <a:defRPr kumimoji="1" sz="2800">
                  <a:solidFill>
                    <a:schemeClr val="tx1"/>
                  </a:solidFill>
                  <a:latin typeface="Calibri" charset="0"/>
                  <a:ea typeface="ＭＳ Ｐゴシック" charset="0"/>
                </a:defRPr>
              </a:lvl2pPr>
              <a:lvl3pPr>
                <a:defRPr kumimoji="1" sz="2400">
                  <a:solidFill>
                    <a:schemeClr val="tx1"/>
                  </a:solidFill>
                  <a:latin typeface="Calibri" charset="0"/>
                  <a:ea typeface="ＭＳ Ｐゴシック" charset="0"/>
                </a:defRPr>
              </a:lvl3pPr>
              <a:lvl4pPr>
                <a:defRPr kumimoji="1" sz="2000">
                  <a:solidFill>
                    <a:schemeClr val="tx1"/>
                  </a:solidFill>
                  <a:latin typeface="Calibri" charset="0"/>
                  <a:ea typeface="ＭＳ Ｐゴシック" charset="0"/>
                </a:defRPr>
              </a:lvl4pPr>
              <a:lvl5pPr>
                <a:defRPr kumimoji="1" sz="2000">
                  <a:solidFill>
                    <a:schemeClr val="tx1"/>
                  </a:solidFill>
                  <a:latin typeface="Calibri" charset="0"/>
                  <a:ea typeface="ＭＳ Ｐゴシック" charset="0"/>
                </a:defRPr>
              </a:lvl5pPr>
              <a:lvl6pPr eaLnBrk="0" fontAlgn="base" hangingPunct="0">
                <a:spcAft>
                  <a:spcPct val="0"/>
                </a:spcAft>
                <a:buFont typeface="Arial" charset="0"/>
                <a:buChar char="»"/>
                <a:defRPr kumimoji="1" sz="2000">
                  <a:solidFill>
                    <a:schemeClr val="tx1"/>
                  </a:solidFill>
                  <a:latin typeface="Calibri" charset="0"/>
                  <a:ea typeface="ＭＳ Ｐゴシック" charset="0"/>
                </a:defRPr>
              </a:lvl6pPr>
              <a:lvl7pPr eaLnBrk="0" fontAlgn="base" hangingPunct="0">
                <a:spcAft>
                  <a:spcPct val="0"/>
                </a:spcAft>
                <a:buFont typeface="Arial" charset="0"/>
                <a:buChar char="»"/>
                <a:defRPr kumimoji="1" sz="2000">
                  <a:solidFill>
                    <a:schemeClr val="tx1"/>
                  </a:solidFill>
                  <a:latin typeface="Calibri" charset="0"/>
                  <a:ea typeface="ＭＳ Ｐゴシック" charset="0"/>
                </a:defRPr>
              </a:lvl7pPr>
              <a:lvl8pPr eaLnBrk="0" fontAlgn="base" hangingPunct="0">
                <a:spcAft>
                  <a:spcPct val="0"/>
                </a:spcAft>
                <a:buFont typeface="Arial" charset="0"/>
                <a:buChar char="»"/>
                <a:defRPr kumimoji="1" sz="2000">
                  <a:solidFill>
                    <a:schemeClr val="tx1"/>
                  </a:solidFill>
                  <a:latin typeface="Calibri" charset="0"/>
                  <a:ea typeface="ＭＳ Ｐゴシック" charset="0"/>
                </a:defRPr>
              </a:lvl8pPr>
              <a:lvl9pPr eaLnBrk="0" fontAlgn="base" hangingPunct="0">
                <a:spcAft>
                  <a:spcPct val="0"/>
                </a:spcAft>
                <a:buFont typeface="Arial" charset="0"/>
                <a:buChar char="»"/>
                <a:defRPr kumimoji="1" sz="2000">
                  <a:solidFill>
                    <a:schemeClr val="tx1"/>
                  </a:solidFill>
                  <a:latin typeface="Calibri" charset="0"/>
                  <a:ea typeface="ＭＳ Ｐゴシック" charset="0"/>
                </a:defRPr>
              </a:lvl9pPr>
            </a:lstStyle>
            <a:p>
              <a:pPr algn="ctr" eaLnBrk="1" hangingPunct="1"/>
              <a:r>
                <a:rPr lang="ja-JP" altLang="en-US" dirty="0">
                  <a:latin typeface="HGPｺﾞｼｯｸE" pitchFamily="50" charset="-128"/>
                  <a:ea typeface="HGPｺﾞｼｯｸE" pitchFamily="50" charset="-128"/>
                </a:rPr>
                <a:t>手術や酸素療法、人工呼吸管理の継続不能</a:t>
              </a:r>
              <a:endParaRPr lang="en-US" altLang="ja-JP" dirty="0">
                <a:latin typeface="HGPｺﾞｼｯｸE" pitchFamily="50" charset="-128"/>
                <a:ea typeface="HGPｺﾞｼｯｸE" pitchFamily="50" charset="-128"/>
              </a:endParaRPr>
            </a:p>
          </p:txBody>
        </p:sp>
        <p:sp>
          <p:nvSpPr>
            <p:cNvPr id="26" name="右矢印 25"/>
            <p:cNvSpPr/>
            <p:nvPr/>
          </p:nvSpPr>
          <p:spPr>
            <a:xfrm>
              <a:off x="3240352" y="2336180"/>
              <a:ext cx="397026" cy="889620"/>
            </a:xfrm>
            <a:prstGeom prst="rightArrow">
              <a:avLst>
                <a:gd name="adj1" fmla="val 75218"/>
                <a:gd name="adj2" fmla="val 59967"/>
              </a:avLst>
            </a:prstGeom>
            <a:pattFill prst="ltDnDiag">
              <a:fgClr>
                <a:schemeClr val="accent2">
                  <a:lumMod val="60000"/>
                  <a:lumOff val="40000"/>
                </a:schemeClr>
              </a:fgClr>
              <a:bgClr>
                <a:srgbClr val="FF0000"/>
              </a:bgClr>
            </a:pattFill>
            <a:ln w="28575" cmpd="sng">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27" name="グループ化 26"/>
            <p:cNvGrpSpPr/>
            <p:nvPr/>
          </p:nvGrpSpPr>
          <p:grpSpPr>
            <a:xfrm>
              <a:off x="3709387" y="1257299"/>
              <a:ext cx="1512168" cy="3187701"/>
              <a:chOff x="3642911" y="1257299"/>
              <a:chExt cx="1512168" cy="3187701"/>
            </a:xfrm>
          </p:grpSpPr>
          <p:sp>
            <p:nvSpPr>
              <p:cNvPr id="28" name="角丸四角形 27"/>
              <p:cNvSpPr/>
              <p:nvPr/>
            </p:nvSpPr>
            <p:spPr>
              <a:xfrm>
                <a:off x="3642911" y="1257299"/>
                <a:ext cx="1512168" cy="3187701"/>
              </a:xfrm>
              <a:prstGeom prst="roundRect">
                <a:avLst>
                  <a:gd name="adj" fmla="val 3132"/>
                </a:avLst>
              </a:prstGeom>
              <a:solidFill>
                <a:schemeClr val="bg1"/>
              </a:solidFill>
              <a:ln w="28575" cmpd="sng">
                <a:solidFill>
                  <a:srgbClr val="FF0000"/>
                </a:solid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9" name="角丸四角形 28"/>
              <p:cNvSpPr/>
              <p:nvPr/>
            </p:nvSpPr>
            <p:spPr>
              <a:xfrm>
                <a:off x="3750924" y="1442492"/>
                <a:ext cx="1296143" cy="576064"/>
              </a:xfrm>
              <a:prstGeom prst="roundRect">
                <a:avLst>
                  <a:gd name="adj" fmla="val 4423"/>
                </a:avLst>
              </a:prstGeom>
              <a:solidFill>
                <a:srgbClr val="FF0000"/>
              </a:solidFill>
              <a:ln w="19050"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0" numCol="1" spcCol="0" rtlCol="0" fromWordArt="0" anchor="ctr" anchorCtr="0" forceAA="0" compatLnSpc="1">
                <a:prstTxWarp prst="textNoShape">
                  <a:avLst/>
                </a:prstTxWarp>
                <a:noAutofit/>
              </a:bodyPr>
              <a:lstStyle/>
              <a:p>
                <a:pPr algn="ctr"/>
                <a:r>
                  <a:rPr lang="ja-JP" altLang="en-US" sz="2800" dirty="0">
                    <a:solidFill>
                      <a:schemeClr val="bg1"/>
                    </a:solidFill>
                    <a:latin typeface="+mn-ea"/>
                  </a:rPr>
                  <a:t>途</a:t>
                </a:r>
                <a:r>
                  <a:rPr lang="en-US" altLang="ja-JP" sz="2800" dirty="0">
                    <a:solidFill>
                      <a:schemeClr val="bg1"/>
                    </a:solidFill>
                    <a:latin typeface="+mn-ea"/>
                  </a:rPr>
                  <a:t> </a:t>
                </a:r>
                <a:r>
                  <a:rPr lang="ja-JP" altLang="en-US" sz="2800" dirty="0">
                    <a:solidFill>
                      <a:schemeClr val="bg1"/>
                    </a:solidFill>
                    <a:latin typeface="+mn-ea"/>
                  </a:rPr>
                  <a:t>絶</a:t>
                </a:r>
                <a:endParaRPr lang="en-US" altLang="ja-JP" sz="2800" dirty="0">
                  <a:solidFill>
                    <a:schemeClr val="bg1"/>
                  </a:solidFill>
                  <a:latin typeface="+mn-ea"/>
                </a:endParaRPr>
              </a:p>
            </p:txBody>
          </p:sp>
          <p:sp>
            <p:nvSpPr>
              <p:cNvPr id="30" name="角丸四角形 29"/>
              <p:cNvSpPr/>
              <p:nvPr/>
            </p:nvSpPr>
            <p:spPr>
              <a:xfrm>
                <a:off x="3750924" y="2186575"/>
                <a:ext cx="1296143" cy="576064"/>
              </a:xfrm>
              <a:prstGeom prst="roundRect">
                <a:avLst>
                  <a:gd name="adj" fmla="val 4423"/>
                </a:avLst>
              </a:prstGeom>
              <a:solidFill>
                <a:srgbClr val="FF0000"/>
              </a:solidFill>
              <a:ln w="19050"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0" numCol="1" spcCol="0" rtlCol="0" fromWordArt="0" anchor="ctr" anchorCtr="0" forceAA="0" compatLnSpc="1">
                <a:prstTxWarp prst="textNoShape">
                  <a:avLst/>
                </a:prstTxWarp>
                <a:noAutofit/>
              </a:bodyPr>
              <a:lstStyle/>
              <a:p>
                <a:pPr algn="ctr"/>
                <a:r>
                  <a:rPr lang="ja-JP" altLang="en-US" sz="2800" dirty="0">
                    <a:solidFill>
                      <a:schemeClr val="bg1"/>
                    </a:solidFill>
                    <a:latin typeface="+mn-ea"/>
                  </a:rPr>
                  <a:t>噴</a:t>
                </a:r>
                <a:r>
                  <a:rPr lang="en-US" altLang="ja-JP" sz="2800" dirty="0">
                    <a:solidFill>
                      <a:schemeClr val="bg1"/>
                    </a:solidFill>
                    <a:latin typeface="+mn-ea"/>
                  </a:rPr>
                  <a:t> </a:t>
                </a:r>
                <a:r>
                  <a:rPr lang="ja-JP" altLang="en-US" sz="2800" dirty="0">
                    <a:solidFill>
                      <a:schemeClr val="bg1"/>
                    </a:solidFill>
                    <a:latin typeface="+mn-ea"/>
                  </a:rPr>
                  <a:t>出</a:t>
                </a:r>
                <a:endParaRPr lang="en-US" altLang="ja-JP" sz="2800" dirty="0">
                  <a:solidFill>
                    <a:schemeClr val="bg1"/>
                  </a:solidFill>
                  <a:latin typeface="+mn-ea"/>
                </a:endParaRPr>
              </a:p>
            </p:txBody>
          </p:sp>
          <p:sp>
            <p:nvSpPr>
              <p:cNvPr id="31" name="角丸四角形 30"/>
              <p:cNvSpPr/>
              <p:nvPr/>
            </p:nvSpPr>
            <p:spPr>
              <a:xfrm>
                <a:off x="3750924" y="2930658"/>
                <a:ext cx="1296143" cy="576064"/>
              </a:xfrm>
              <a:prstGeom prst="roundRect">
                <a:avLst>
                  <a:gd name="adj" fmla="val 4423"/>
                </a:avLst>
              </a:prstGeom>
              <a:solidFill>
                <a:srgbClr val="FF0000"/>
              </a:solidFill>
              <a:ln w="19050"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0" numCol="1" spcCol="0" rtlCol="0" fromWordArt="0" anchor="ctr" anchorCtr="0" forceAA="0" compatLnSpc="1">
                <a:prstTxWarp prst="textNoShape">
                  <a:avLst/>
                </a:prstTxWarp>
                <a:noAutofit/>
              </a:bodyPr>
              <a:lstStyle/>
              <a:p>
                <a:pPr algn="ctr"/>
                <a:r>
                  <a:rPr lang="ja-JP" altLang="en-US" sz="2800" dirty="0">
                    <a:solidFill>
                      <a:schemeClr val="bg1"/>
                    </a:solidFill>
                    <a:latin typeface="+mn-ea"/>
                  </a:rPr>
                  <a:t>爆</a:t>
                </a:r>
                <a:r>
                  <a:rPr lang="en-US" altLang="ja-JP" sz="2800" dirty="0">
                    <a:solidFill>
                      <a:schemeClr val="bg1"/>
                    </a:solidFill>
                    <a:latin typeface="+mn-ea"/>
                  </a:rPr>
                  <a:t> </a:t>
                </a:r>
                <a:r>
                  <a:rPr lang="ja-JP" altLang="en-US" sz="2800" dirty="0">
                    <a:solidFill>
                      <a:schemeClr val="bg1"/>
                    </a:solidFill>
                    <a:latin typeface="+mn-ea"/>
                  </a:rPr>
                  <a:t>発</a:t>
                </a:r>
                <a:endParaRPr lang="en-US" altLang="ja-JP" sz="2800" dirty="0">
                  <a:solidFill>
                    <a:schemeClr val="bg1"/>
                  </a:solidFill>
                  <a:latin typeface="+mn-ea"/>
                </a:endParaRPr>
              </a:p>
            </p:txBody>
          </p:sp>
          <p:sp>
            <p:nvSpPr>
              <p:cNvPr id="32" name="角丸四角形 31"/>
              <p:cNvSpPr/>
              <p:nvPr/>
            </p:nvSpPr>
            <p:spPr>
              <a:xfrm>
                <a:off x="3750924" y="3674740"/>
                <a:ext cx="1296143" cy="576064"/>
              </a:xfrm>
              <a:prstGeom prst="roundRect">
                <a:avLst>
                  <a:gd name="adj" fmla="val 4423"/>
                </a:avLst>
              </a:prstGeom>
              <a:solidFill>
                <a:srgbClr val="FF0000"/>
              </a:solidFill>
              <a:ln w="19050"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0" numCol="1" spcCol="0" rtlCol="0" fromWordArt="0" anchor="ctr" anchorCtr="0" forceAA="0" compatLnSpc="1">
                <a:prstTxWarp prst="textNoShape">
                  <a:avLst/>
                </a:prstTxWarp>
                <a:noAutofit/>
              </a:bodyPr>
              <a:lstStyle/>
              <a:p>
                <a:pPr algn="ctr"/>
                <a:r>
                  <a:rPr lang="ja-JP" altLang="en-US" sz="2800" dirty="0">
                    <a:solidFill>
                      <a:schemeClr val="bg1"/>
                    </a:solidFill>
                    <a:latin typeface="+mn-ea"/>
                  </a:rPr>
                  <a:t>火 災</a:t>
                </a:r>
                <a:endParaRPr lang="en-US" altLang="ja-JP" sz="2800" dirty="0">
                  <a:solidFill>
                    <a:schemeClr val="bg1"/>
                  </a:solidFill>
                  <a:latin typeface="+mn-ea"/>
                </a:endParaRPr>
              </a:p>
            </p:txBody>
          </p:sp>
        </p:grpSp>
        <p:grpSp>
          <p:nvGrpSpPr>
            <p:cNvPr id="10" name="グループ化 9"/>
            <p:cNvGrpSpPr/>
            <p:nvPr/>
          </p:nvGrpSpPr>
          <p:grpSpPr>
            <a:xfrm>
              <a:off x="5796136" y="1257299"/>
              <a:ext cx="3012196" cy="3187701"/>
              <a:chOff x="5796136" y="1257299"/>
              <a:chExt cx="3012196" cy="3187701"/>
            </a:xfrm>
          </p:grpSpPr>
          <p:sp>
            <p:nvSpPr>
              <p:cNvPr id="33" name="角丸四角形 32"/>
              <p:cNvSpPr/>
              <p:nvPr/>
            </p:nvSpPr>
            <p:spPr>
              <a:xfrm>
                <a:off x="5796136" y="1257299"/>
                <a:ext cx="3012196" cy="3187701"/>
              </a:xfrm>
              <a:prstGeom prst="roundRect">
                <a:avLst>
                  <a:gd name="adj" fmla="val 3132"/>
                </a:avLst>
              </a:prstGeom>
              <a:solidFill>
                <a:srgbClr val="FFFBA3"/>
              </a:solidFill>
              <a:ln w="28575" cmpd="sng">
                <a:solidFill>
                  <a:srgbClr val="FF0000"/>
                </a:solidFill>
              </a:ln>
              <a:effectLst>
                <a:outerShdw blurRad="50800" dist="38100" dir="2700000" algn="tl" rotWithShape="0">
                  <a:schemeClr val="accent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4" name="角丸四角形 33"/>
              <p:cNvSpPr/>
              <p:nvPr/>
            </p:nvSpPr>
            <p:spPr>
              <a:xfrm>
                <a:off x="5890722" y="2558617"/>
                <a:ext cx="1911795" cy="576064"/>
              </a:xfrm>
              <a:prstGeom prst="roundRect">
                <a:avLst>
                  <a:gd name="adj" fmla="val 4423"/>
                </a:avLst>
              </a:prstGeom>
              <a:solidFill>
                <a:schemeClr val="bg1"/>
              </a:solidFill>
              <a:ln w="28575"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ja-JP" altLang="en-US" sz="2800" dirty="0">
                    <a:solidFill>
                      <a:srgbClr val="FF0000"/>
                    </a:solidFill>
                    <a:latin typeface="+mn-ea"/>
                  </a:rPr>
                  <a:t>人工呼吸器</a:t>
                </a:r>
                <a:endParaRPr lang="en-US" altLang="ja-JP" sz="2800" dirty="0">
                  <a:solidFill>
                    <a:srgbClr val="FF0000"/>
                  </a:solidFill>
                  <a:latin typeface="+mn-ea"/>
                </a:endParaRPr>
              </a:p>
            </p:txBody>
          </p:sp>
          <p:sp>
            <p:nvSpPr>
              <p:cNvPr id="35" name="角丸四角形 34"/>
              <p:cNvSpPr/>
              <p:nvPr/>
            </p:nvSpPr>
            <p:spPr>
              <a:xfrm>
                <a:off x="5890722" y="3506722"/>
                <a:ext cx="1284932" cy="576064"/>
              </a:xfrm>
              <a:prstGeom prst="roundRect">
                <a:avLst>
                  <a:gd name="adj" fmla="val 4423"/>
                </a:avLst>
              </a:prstGeom>
              <a:solidFill>
                <a:schemeClr val="bg1"/>
              </a:solidFill>
              <a:ln w="28575"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ja-JP" altLang="en-US" sz="2800" dirty="0">
                    <a:solidFill>
                      <a:srgbClr val="FF0000"/>
                    </a:solidFill>
                    <a:latin typeface="+mn-ea"/>
                  </a:rPr>
                  <a:t>吸引</a:t>
                </a:r>
                <a:endParaRPr lang="en-US" altLang="ja-JP" sz="2800" dirty="0">
                  <a:solidFill>
                    <a:srgbClr val="FF0000"/>
                  </a:solidFill>
                  <a:latin typeface="+mn-ea"/>
                </a:endParaRPr>
              </a:p>
            </p:txBody>
          </p:sp>
          <p:sp>
            <p:nvSpPr>
              <p:cNvPr id="36" name="角丸四角形 35"/>
              <p:cNvSpPr/>
              <p:nvPr/>
            </p:nvSpPr>
            <p:spPr>
              <a:xfrm>
                <a:off x="5890722" y="1610511"/>
                <a:ext cx="1428948" cy="576064"/>
              </a:xfrm>
              <a:prstGeom prst="roundRect">
                <a:avLst>
                  <a:gd name="adj" fmla="val 4423"/>
                </a:avLst>
              </a:prstGeom>
              <a:solidFill>
                <a:schemeClr val="bg1"/>
              </a:solidFill>
              <a:ln w="28575"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ja-JP" altLang="en-US" sz="2800" dirty="0">
                    <a:solidFill>
                      <a:srgbClr val="FF0000"/>
                    </a:solidFill>
                    <a:latin typeface="+mn-ea"/>
                  </a:rPr>
                  <a:t>麻酔器</a:t>
                </a:r>
                <a:endParaRPr lang="en-US" altLang="ja-JP" sz="2800" dirty="0">
                  <a:solidFill>
                    <a:srgbClr val="FF0000"/>
                  </a:solidFill>
                  <a:latin typeface="+mn-ea"/>
                </a:endParaRPr>
              </a:p>
            </p:txBody>
          </p:sp>
          <p:sp>
            <p:nvSpPr>
              <p:cNvPr id="37" name="左中かっこ 36"/>
              <p:cNvSpPr/>
              <p:nvPr/>
            </p:nvSpPr>
            <p:spPr>
              <a:xfrm rot="10800000">
                <a:off x="7657013" y="1638300"/>
                <a:ext cx="432049" cy="2489200"/>
              </a:xfrm>
              <a:prstGeom prst="leftBrace">
                <a:avLst>
                  <a:gd name="adj1" fmla="val 107500"/>
                  <a:gd name="adj2" fmla="val 50000"/>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8" name="角丸四角形 37"/>
              <p:cNvSpPr/>
              <p:nvPr/>
            </p:nvSpPr>
            <p:spPr>
              <a:xfrm>
                <a:off x="8144137" y="2334580"/>
                <a:ext cx="576064" cy="1096640"/>
              </a:xfrm>
              <a:prstGeom prst="roundRect">
                <a:avLst>
                  <a:gd name="adj" fmla="val 4423"/>
                </a:avLst>
              </a:prstGeom>
              <a:solidFill>
                <a:srgbClr val="FF0000"/>
              </a:solidFill>
              <a:ln w="19050"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ja-JP" altLang="en-US" sz="2800" dirty="0">
                    <a:solidFill>
                      <a:schemeClr val="bg1"/>
                    </a:solidFill>
                    <a:latin typeface="+mn-ea"/>
                  </a:rPr>
                  <a:t>停</a:t>
                </a:r>
                <a:endParaRPr lang="en-US" altLang="ja-JP" sz="2800" dirty="0">
                  <a:solidFill>
                    <a:schemeClr val="bg1"/>
                  </a:solidFill>
                  <a:latin typeface="+mn-ea"/>
                </a:endParaRPr>
              </a:p>
              <a:p>
                <a:pPr algn="ctr"/>
                <a:r>
                  <a:rPr lang="ja-JP" altLang="en-US" sz="2800" dirty="0">
                    <a:solidFill>
                      <a:schemeClr val="bg1"/>
                    </a:solidFill>
                    <a:latin typeface="+mn-ea"/>
                  </a:rPr>
                  <a:t>止</a:t>
                </a:r>
                <a:endParaRPr lang="en-US" altLang="ja-JP" sz="2800" dirty="0">
                  <a:solidFill>
                    <a:schemeClr val="bg1"/>
                  </a:solidFill>
                  <a:latin typeface="+mn-ea"/>
                </a:endParaRPr>
              </a:p>
            </p:txBody>
          </p:sp>
        </p:grpSp>
        <p:sp>
          <p:nvSpPr>
            <p:cNvPr id="40" name="右矢印 39"/>
            <p:cNvSpPr/>
            <p:nvPr/>
          </p:nvSpPr>
          <p:spPr>
            <a:xfrm>
              <a:off x="5327102" y="2348880"/>
              <a:ext cx="397026" cy="889620"/>
            </a:xfrm>
            <a:prstGeom prst="rightArrow">
              <a:avLst>
                <a:gd name="adj1" fmla="val 75218"/>
                <a:gd name="adj2" fmla="val 59967"/>
              </a:avLst>
            </a:prstGeom>
            <a:pattFill prst="ltDnDiag">
              <a:fgClr>
                <a:schemeClr val="accent2">
                  <a:lumMod val="60000"/>
                  <a:lumOff val="40000"/>
                </a:schemeClr>
              </a:fgClr>
              <a:bgClr>
                <a:srgbClr val="FF0000"/>
              </a:bgClr>
            </a:pattFill>
            <a:ln w="28575" cmpd="sng">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41" name="テキスト ボックス 10"/>
            <p:cNvSpPr txBox="1">
              <a:spLocks noChangeArrowheads="1"/>
            </p:cNvSpPr>
            <p:nvPr/>
          </p:nvSpPr>
          <p:spPr bwMode="auto">
            <a:xfrm>
              <a:off x="1580512" y="5652536"/>
              <a:ext cx="601821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charset="0"/>
                  <a:ea typeface="ＭＳ Ｐゴシック" charset="0"/>
                  <a:cs typeface="ＭＳ Ｐゴシック" charset="0"/>
                </a:defRPr>
              </a:lvl1pPr>
              <a:lvl2pPr>
                <a:defRPr kumimoji="1" sz="2800">
                  <a:solidFill>
                    <a:schemeClr val="tx1"/>
                  </a:solidFill>
                  <a:latin typeface="Calibri" charset="0"/>
                  <a:ea typeface="ＭＳ Ｐゴシック" charset="0"/>
                </a:defRPr>
              </a:lvl2pPr>
              <a:lvl3pPr>
                <a:defRPr kumimoji="1" sz="2400">
                  <a:solidFill>
                    <a:schemeClr val="tx1"/>
                  </a:solidFill>
                  <a:latin typeface="Calibri" charset="0"/>
                  <a:ea typeface="ＭＳ Ｐゴシック" charset="0"/>
                </a:defRPr>
              </a:lvl3pPr>
              <a:lvl4pPr>
                <a:defRPr kumimoji="1" sz="2000">
                  <a:solidFill>
                    <a:schemeClr val="tx1"/>
                  </a:solidFill>
                  <a:latin typeface="Calibri" charset="0"/>
                  <a:ea typeface="ＭＳ Ｐゴシック" charset="0"/>
                </a:defRPr>
              </a:lvl4pPr>
              <a:lvl5pPr>
                <a:defRPr kumimoji="1" sz="2000">
                  <a:solidFill>
                    <a:schemeClr val="tx1"/>
                  </a:solidFill>
                  <a:latin typeface="Calibri" charset="0"/>
                  <a:ea typeface="ＭＳ Ｐゴシック" charset="0"/>
                </a:defRPr>
              </a:lvl5pPr>
              <a:lvl6pPr eaLnBrk="0" fontAlgn="base" hangingPunct="0">
                <a:spcAft>
                  <a:spcPct val="0"/>
                </a:spcAft>
                <a:buFont typeface="Arial" charset="0"/>
                <a:buChar char="»"/>
                <a:defRPr kumimoji="1" sz="2000">
                  <a:solidFill>
                    <a:schemeClr val="tx1"/>
                  </a:solidFill>
                  <a:latin typeface="Calibri" charset="0"/>
                  <a:ea typeface="ＭＳ Ｐゴシック" charset="0"/>
                </a:defRPr>
              </a:lvl6pPr>
              <a:lvl7pPr eaLnBrk="0" fontAlgn="base" hangingPunct="0">
                <a:spcAft>
                  <a:spcPct val="0"/>
                </a:spcAft>
                <a:buFont typeface="Arial" charset="0"/>
                <a:buChar char="»"/>
                <a:defRPr kumimoji="1" sz="2000">
                  <a:solidFill>
                    <a:schemeClr val="tx1"/>
                  </a:solidFill>
                  <a:latin typeface="Calibri" charset="0"/>
                  <a:ea typeface="ＭＳ Ｐゴシック" charset="0"/>
                </a:defRPr>
              </a:lvl7pPr>
              <a:lvl8pPr eaLnBrk="0" fontAlgn="base" hangingPunct="0">
                <a:spcAft>
                  <a:spcPct val="0"/>
                </a:spcAft>
                <a:buFont typeface="Arial" charset="0"/>
                <a:buChar char="»"/>
                <a:defRPr kumimoji="1" sz="2000">
                  <a:solidFill>
                    <a:schemeClr val="tx1"/>
                  </a:solidFill>
                  <a:latin typeface="Calibri" charset="0"/>
                  <a:ea typeface="ＭＳ Ｐゴシック" charset="0"/>
                </a:defRPr>
              </a:lvl8pPr>
              <a:lvl9pPr eaLnBrk="0" fontAlgn="base" hangingPunct="0">
                <a:spcAft>
                  <a:spcPct val="0"/>
                </a:spcAft>
                <a:buFont typeface="Arial" charset="0"/>
                <a:buChar char="»"/>
                <a:defRPr kumimoji="1" sz="2000">
                  <a:solidFill>
                    <a:schemeClr val="tx1"/>
                  </a:solidFill>
                  <a:latin typeface="Calibri" charset="0"/>
                  <a:ea typeface="ＭＳ Ｐゴシック" charset="0"/>
                </a:defRPr>
              </a:lvl9pPr>
            </a:lstStyle>
            <a:p>
              <a:pPr algn="ctr"/>
              <a:r>
                <a:rPr lang="ja-JP" altLang="en-US" dirty="0">
                  <a:solidFill>
                    <a:srgbClr val="FF0000"/>
                  </a:solidFill>
                  <a:latin typeface="+mn-ea"/>
                  <a:ea typeface="+mn-ea"/>
                </a:rPr>
                <a:t>重症患者が生命の危機に陥る</a:t>
              </a:r>
              <a:endParaRPr lang="en-US" altLang="ja-JP" dirty="0">
                <a:solidFill>
                  <a:srgbClr val="FF0000"/>
                </a:solidFill>
                <a:latin typeface="+mn-ea"/>
                <a:ea typeface="+mn-ea"/>
              </a:endParaRPr>
            </a:p>
          </p:txBody>
        </p:sp>
        <p:sp>
          <p:nvSpPr>
            <p:cNvPr id="42" name="右矢印 41"/>
            <p:cNvSpPr/>
            <p:nvPr/>
          </p:nvSpPr>
          <p:spPr>
            <a:xfrm rot="5400000">
              <a:off x="4382536" y="5133442"/>
              <a:ext cx="414164" cy="641448"/>
            </a:xfrm>
            <a:prstGeom prst="rightArrow">
              <a:avLst>
                <a:gd name="adj1" fmla="val 57232"/>
                <a:gd name="adj2" fmla="val 61927"/>
              </a:avLst>
            </a:prstGeom>
            <a:pattFill prst="ltDnDiag">
              <a:fgClr>
                <a:schemeClr val="accent2">
                  <a:lumMod val="60000"/>
                  <a:lumOff val="40000"/>
                </a:schemeClr>
              </a:fgClr>
              <a:bgClr>
                <a:srgbClr val="FF0000"/>
              </a:bgClr>
            </a:pattFill>
            <a:ln w="28575" cmpd="sng">
              <a:solidFill>
                <a:schemeClr val="bg1"/>
              </a:solid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sp>
        <p:nvSpPr>
          <p:cNvPr id="7" name="スライド番号プレースホルダー 6"/>
          <p:cNvSpPr>
            <a:spLocks noGrp="1"/>
          </p:cNvSpPr>
          <p:nvPr>
            <p:ph type="sldNum" sz="quarter" idx="4"/>
          </p:nvPr>
        </p:nvSpPr>
        <p:spPr/>
        <p:txBody>
          <a:bodyPr/>
          <a:lstStyle/>
          <a:p>
            <a:r>
              <a:rPr lang="en-US" altLang="ja-JP"/>
              <a:t> </a:t>
            </a:r>
            <a:fld id="{90E175E1-062F-4F25-BA66-D77C2BA6B6E9}" type="slidenum">
              <a:rPr lang="ja-JP" altLang="en-US" smtClean="0"/>
              <a:pPr/>
              <a:t>7</a:t>
            </a:fld>
            <a:r>
              <a:rPr lang="en-US" altLang="ja-JP"/>
              <a:t> </a:t>
            </a:r>
            <a:endParaRPr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txBox="1">
            <a:spLocks/>
          </p:cNvSpPr>
          <p:nvPr/>
        </p:nvSpPr>
        <p:spPr>
          <a:xfrm>
            <a:off x="251520" y="3068960"/>
            <a:ext cx="8208912" cy="749300"/>
          </a:xfrm>
          <a:prstGeom prst="rect">
            <a:avLst/>
          </a:prstGeom>
        </p:spPr>
        <p:txBody>
          <a:bodyPr vert="horz" lIns="91440" tIns="45720" rIns="91440" bIns="45720" rtlCol="0" anchor="ctr">
            <a:noAutofit/>
          </a:bodyPr>
          <a:lstStyle>
            <a:lvl1pPr marL="0" algn="l" defTabSz="914400" rtl="0" eaLnBrk="1" latinLnBrk="0" hangingPunct="1">
              <a:spcBef>
                <a:spcPct val="0"/>
              </a:spcBef>
              <a:buNone/>
              <a:defRPr kumimoji="1" lang="ja-JP" altLang="en-US" sz="2000" b="0" kern="1200" dirty="0">
                <a:solidFill>
                  <a:schemeClr val="tx2"/>
                </a:solidFill>
                <a:latin typeface="HGS創英角ｺﾞｼｯｸUB"/>
                <a:ea typeface="HGS創英角ｺﾞｼｯｸUB"/>
                <a:cs typeface="HGS創英角ｺﾞｼｯｸUB"/>
              </a:defRPr>
            </a:lvl1pPr>
          </a:lstStyle>
          <a:p>
            <a:pPr algn="ctr" fontAlgn="auto">
              <a:spcAft>
                <a:spcPts val="0"/>
              </a:spcAft>
            </a:pPr>
            <a:r>
              <a:rPr lang="ja-JP" altLang="en-US" sz="4400" dirty="0">
                <a:solidFill>
                  <a:srgbClr val="1F497D"/>
                </a:solidFill>
                <a:latin typeface="HGP創英角ｺﾞｼｯｸUB" pitchFamily="50" charset="-128"/>
                <a:ea typeface="HGP創英角ｺﾞｼｯｸUB" pitchFamily="50" charset="-128"/>
                <a:cs typeface="ＭＳ Ｐゴシック" charset="0"/>
              </a:rPr>
              <a:t>医療ガス設備の災害対策</a:t>
            </a:r>
          </a:p>
        </p:txBody>
      </p:sp>
      <p:sp>
        <p:nvSpPr>
          <p:cNvPr id="3" name="スライド番号プレースホルダー 2"/>
          <p:cNvSpPr>
            <a:spLocks noGrp="1"/>
          </p:cNvSpPr>
          <p:nvPr>
            <p:ph type="sldNum" sz="quarter" idx="4"/>
          </p:nvPr>
        </p:nvSpPr>
        <p:spPr/>
        <p:txBody>
          <a:bodyPr/>
          <a:lstStyle/>
          <a:p>
            <a:r>
              <a:rPr lang="en-US" altLang="ja-JP"/>
              <a:t> </a:t>
            </a:r>
            <a:fld id="{90E175E1-062F-4F25-BA66-D77C2BA6B6E9}" type="slidenum">
              <a:rPr lang="ja-JP" altLang="en-US" smtClean="0"/>
              <a:pPr/>
              <a:t>8</a:t>
            </a:fld>
            <a:r>
              <a:rPr lang="en-US" altLang="ja-JP"/>
              <a:t> </a:t>
            </a:r>
            <a:endParaRPr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47564" y="4291144"/>
            <a:ext cx="8028124" cy="494600"/>
            <a:chOff x="467544" y="4576274"/>
            <a:chExt cx="8028124" cy="494600"/>
          </a:xfrm>
        </p:grpSpPr>
        <p:sp>
          <p:nvSpPr>
            <p:cNvPr id="16" name="正方形/長方形 15"/>
            <p:cNvSpPr/>
            <p:nvPr/>
          </p:nvSpPr>
          <p:spPr>
            <a:xfrm>
              <a:off x="467544" y="4576274"/>
              <a:ext cx="8028124"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Text Box 7"/>
            <p:cNvSpPr txBox="1">
              <a:spLocks noChangeArrowheads="1"/>
            </p:cNvSpPr>
            <p:nvPr/>
          </p:nvSpPr>
          <p:spPr bwMode="auto">
            <a:xfrm>
              <a:off x="468313" y="4608578"/>
              <a:ext cx="7812099" cy="461665"/>
            </a:xfrm>
            <a:prstGeom prst="rect">
              <a:avLst/>
            </a:prstGeom>
            <a:ln w="3175">
              <a:noFill/>
              <a:prstDash val="sysDash"/>
            </a:ln>
          </p:spPr>
          <p:style>
            <a:lnRef idx="1">
              <a:schemeClr val="accent1"/>
            </a:lnRef>
            <a:fillRef idx="0">
              <a:schemeClr val="accent1"/>
            </a:fillRef>
            <a:effectRef idx="0">
              <a:schemeClr val="accent1"/>
            </a:effectRef>
            <a:fontRef idx="minor">
              <a:schemeClr val="tx1"/>
            </a:fontRef>
          </p:style>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タンクローリーと</a:t>
              </a:r>
              <a:r>
                <a:rPr lang="en-US" altLang="ja-JP" sz="2400" kern="1000" dirty="0">
                  <a:solidFill>
                    <a:srgbClr val="224061"/>
                  </a:solidFill>
                  <a:latin typeface="Arial" pitchFamily="34" charset="0"/>
                  <a:ea typeface="HGPｺﾞｼｯｸE" pitchFamily="50" charset="-128"/>
                </a:rPr>
                <a:t>CE</a:t>
              </a:r>
              <a:r>
                <a:rPr lang="ja-JP" altLang="en-US" sz="2400" kern="1000" dirty="0">
                  <a:solidFill>
                    <a:srgbClr val="224061"/>
                  </a:solidFill>
                  <a:latin typeface="Arial" pitchFamily="34" charset="0"/>
                  <a:ea typeface="HGPｺﾞｼｯｸE" pitchFamily="50" charset="-128"/>
                </a:rPr>
                <a:t>の注入口、電源アダプターとの整合性</a:t>
              </a:r>
            </a:p>
          </p:txBody>
        </p:sp>
      </p:grpSp>
      <p:grpSp>
        <p:nvGrpSpPr>
          <p:cNvPr id="5" name="グループ化 4"/>
          <p:cNvGrpSpPr/>
          <p:nvPr/>
        </p:nvGrpSpPr>
        <p:grpSpPr>
          <a:xfrm>
            <a:off x="647564" y="1631071"/>
            <a:ext cx="7647551" cy="494600"/>
            <a:chOff x="467544" y="1479930"/>
            <a:chExt cx="7647551" cy="494600"/>
          </a:xfrm>
        </p:grpSpPr>
        <p:sp>
          <p:nvSpPr>
            <p:cNvPr id="22" name="正方形/長方形 21"/>
            <p:cNvSpPr/>
            <p:nvPr/>
          </p:nvSpPr>
          <p:spPr>
            <a:xfrm>
              <a:off x="467544" y="1479930"/>
              <a:ext cx="3024000" cy="494600"/>
            </a:xfrm>
            <a:prstGeom prst="rect">
              <a:avLst/>
            </a:prstGeom>
            <a:pattFill prst="ltUpDiag">
              <a:fgClr>
                <a:srgbClr val="97CED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Text Box 7"/>
            <p:cNvSpPr txBox="1">
              <a:spLocks noChangeArrowheads="1"/>
            </p:cNvSpPr>
            <p:nvPr/>
          </p:nvSpPr>
          <p:spPr bwMode="auto">
            <a:xfrm>
              <a:off x="575557" y="1508011"/>
              <a:ext cx="7539538" cy="461665"/>
            </a:xfrm>
            <a:prstGeom prst="rect">
              <a:avLst/>
            </a:prstGeom>
            <a:noFill/>
            <a:ln w="9525">
              <a:noFill/>
              <a:miter lim="800000"/>
              <a:headEnd/>
              <a:tailEnd/>
            </a:ln>
          </p:spPr>
          <p:txBody>
            <a:bodyPr wrap="square">
              <a:spAutoFit/>
            </a:bodyPr>
            <a:lstStyle/>
            <a:p>
              <a:pPr marL="360363" indent="-360363"/>
              <a:r>
                <a:rPr lang="ja-JP" altLang="en-US" sz="2400" kern="1000" dirty="0">
                  <a:solidFill>
                    <a:srgbClr val="224061"/>
                  </a:solidFill>
                  <a:latin typeface="Arial" pitchFamily="34" charset="0"/>
                  <a:ea typeface="HGPｺﾞｼｯｸE" pitchFamily="50" charset="-128"/>
                </a:rPr>
                <a:t>非常電源の確保</a:t>
              </a:r>
            </a:p>
          </p:txBody>
        </p:sp>
      </p:grpSp>
      <p:sp>
        <p:nvSpPr>
          <p:cNvPr id="4" name="タイトル 3"/>
          <p:cNvSpPr>
            <a:spLocks noGrp="1"/>
          </p:cNvSpPr>
          <p:nvPr>
            <p:ph type="title"/>
          </p:nvPr>
        </p:nvSpPr>
        <p:spPr>
          <a:xfrm>
            <a:off x="467544" y="440668"/>
            <a:ext cx="8208144" cy="749300"/>
          </a:xfrm>
        </p:spPr>
        <p:txBody>
          <a:bodyPr>
            <a:noAutofit/>
          </a:bodyPr>
          <a:lstStyle/>
          <a:p>
            <a:pPr marL="90488"/>
            <a:r>
              <a:rPr lang="ja-JP" altLang="en-US" sz="3200" dirty="0"/>
              <a:t>定置式超低温液化ガス貯槽（</a:t>
            </a:r>
            <a:r>
              <a:rPr lang="en-US" altLang="ja-JP" sz="3200" b="1" dirty="0">
                <a:latin typeface="Arial" pitchFamily="34" charset="0"/>
                <a:cs typeface="Arial" pitchFamily="34" charset="0"/>
              </a:rPr>
              <a:t>CE</a:t>
            </a:r>
            <a:r>
              <a:rPr lang="ja-JP" altLang="en-US" sz="3200" dirty="0"/>
              <a:t>） による</a:t>
            </a:r>
            <a:br>
              <a:rPr lang="en-US" altLang="ja-JP" sz="3200" dirty="0"/>
            </a:br>
            <a:r>
              <a:rPr lang="ja-JP" altLang="en-US" sz="3200" dirty="0"/>
              <a:t>供給源装置</a:t>
            </a:r>
            <a:endParaRPr kumimoji="1" lang="ja-JP" altLang="en-US" sz="3200" dirty="0"/>
          </a:p>
        </p:txBody>
      </p:sp>
      <p:sp>
        <p:nvSpPr>
          <p:cNvPr id="7" name="スライド番号プレースホルダー 6"/>
          <p:cNvSpPr>
            <a:spLocks noGrp="1"/>
          </p:cNvSpPr>
          <p:nvPr>
            <p:ph type="sldNum" sz="quarter" idx="4"/>
          </p:nvPr>
        </p:nvSpPr>
        <p:spPr/>
        <p:txBody>
          <a:bodyPr/>
          <a:lstStyle/>
          <a:p>
            <a:r>
              <a:rPr lang="en-US" altLang="ja-JP"/>
              <a:t> </a:t>
            </a:r>
            <a:fld id="{90E175E1-062F-4F25-BA66-D77C2BA6B6E9}" type="slidenum">
              <a:rPr lang="ja-JP" altLang="en-US" smtClean="0"/>
              <a:pPr/>
              <a:t>9</a:t>
            </a:fld>
            <a:r>
              <a:rPr lang="en-US" altLang="ja-JP"/>
              <a:t> </a:t>
            </a:r>
            <a:endParaRPr lang="ja-JP" altLang="en-US" dirty="0"/>
          </a:p>
        </p:txBody>
      </p:sp>
      <p:grpSp>
        <p:nvGrpSpPr>
          <p:cNvPr id="47" name="グループ化 46"/>
          <p:cNvGrpSpPr/>
          <p:nvPr/>
        </p:nvGrpSpPr>
        <p:grpSpPr>
          <a:xfrm>
            <a:off x="1230127" y="2222612"/>
            <a:ext cx="7446329" cy="720081"/>
            <a:chOff x="1230127" y="4617132"/>
            <a:chExt cx="7446329" cy="720081"/>
          </a:xfrm>
        </p:grpSpPr>
        <p:sp>
          <p:nvSpPr>
            <p:cNvPr id="48" name="角丸四角形 47"/>
            <p:cNvSpPr/>
            <p:nvPr/>
          </p:nvSpPr>
          <p:spPr bwMode="auto">
            <a:xfrm>
              <a:off x="1230127" y="4617132"/>
              <a:ext cx="7446329" cy="720080"/>
            </a:xfrm>
            <a:prstGeom prst="roundRect">
              <a:avLst>
                <a:gd name="adj" fmla="val 13530"/>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49" name="テキスト プレースホルダー 2"/>
            <p:cNvSpPr txBox="1">
              <a:spLocks/>
            </p:cNvSpPr>
            <p:nvPr/>
          </p:nvSpPr>
          <p:spPr bwMode="auto">
            <a:xfrm>
              <a:off x="1662176" y="4617132"/>
              <a:ext cx="6768371" cy="720081"/>
            </a:xfrm>
            <a:prstGeom prst="rect">
              <a:avLst/>
            </a:prstGeom>
            <a:noFill/>
            <a:ln w="9525">
              <a:noFill/>
              <a:miter lim="800000"/>
              <a:headEnd/>
              <a:tailEnd/>
            </a:ln>
          </p:spPr>
          <p:txBody>
            <a:bodyPr vert="horz" wrap="non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0"/>
                </a:spcBef>
                <a:buNone/>
              </a:pPr>
              <a:r>
                <a:rPr lang="en-US" altLang="ja-JP" sz="2200" b="1" dirty="0">
                  <a:solidFill>
                    <a:prstClr val="black"/>
                  </a:solidFill>
                  <a:latin typeface="Arial" pitchFamily="34" charset="0"/>
                  <a:ea typeface="HGPｺﾞｼｯｸE" pitchFamily="50" charset="-128"/>
                </a:rPr>
                <a:t>CE</a:t>
              </a:r>
              <a:r>
                <a:rPr lang="ja-JP" altLang="en-US" sz="2200" dirty="0">
                  <a:solidFill>
                    <a:prstClr val="black"/>
                  </a:solidFill>
                  <a:latin typeface="HGPｺﾞｼｯｸE" pitchFamily="50" charset="-128"/>
                  <a:ea typeface="HGPｺﾞｼｯｸE" pitchFamily="50" charset="-128"/>
                </a:rPr>
                <a:t>からの酸素供給に電気は必要ないが、</a:t>
              </a:r>
            </a:p>
            <a:p>
              <a:pPr marL="0" indent="0" eaLnBrk="1" hangingPunct="1">
                <a:spcBef>
                  <a:spcPts val="0"/>
                </a:spcBef>
                <a:buNone/>
              </a:pPr>
              <a:r>
                <a:rPr lang="ja-JP" altLang="en-US" sz="2200" dirty="0">
                  <a:solidFill>
                    <a:prstClr val="black"/>
                  </a:solidFill>
                  <a:latin typeface="HGPｺﾞｼｯｸE" pitchFamily="50" charset="-128"/>
                  <a:ea typeface="HGPｺﾞｼｯｸE" pitchFamily="50" charset="-128"/>
                </a:rPr>
                <a:t>ガス残量警報には電源が必要</a:t>
              </a:r>
            </a:p>
          </p:txBody>
        </p:sp>
        <p:grpSp>
          <p:nvGrpSpPr>
            <p:cNvPr id="50" name="グループ化 49"/>
            <p:cNvGrpSpPr/>
            <p:nvPr/>
          </p:nvGrpSpPr>
          <p:grpSpPr>
            <a:xfrm>
              <a:off x="1338167" y="4689140"/>
              <a:ext cx="252000" cy="252000"/>
              <a:chOff x="1338167" y="4943808"/>
              <a:chExt cx="252000" cy="252000"/>
            </a:xfrm>
          </p:grpSpPr>
          <p:sp>
            <p:nvSpPr>
              <p:cNvPr id="51" name="正方形/長方形 50"/>
              <p:cNvSpPr/>
              <p:nvPr/>
            </p:nvSpPr>
            <p:spPr bwMode="auto">
              <a:xfrm>
                <a:off x="1338167" y="494380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21" y="497527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3" name="グループ化 52"/>
          <p:cNvGrpSpPr/>
          <p:nvPr/>
        </p:nvGrpSpPr>
        <p:grpSpPr>
          <a:xfrm>
            <a:off x="1230127" y="3053622"/>
            <a:ext cx="7446329" cy="1059454"/>
            <a:chOff x="1230127" y="4702092"/>
            <a:chExt cx="7446329" cy="1059454"/>
          </a:xfrm>
        </p:grpSpPr>
        <p:sp>
          <p:nvSpPr>
            <p:cNvPr id="54" name="角丸四角形 53"/>
            <p:cNvSpPr/>
            <p:nvPr/>
          </p:nvSpPr>
          <p:spPr bwMode="auto">
            <a:xfrm>
              <a:off x="1230127" y="4702092"/>
              <a:ext cx="7446329" cy="1059454"/>
            </a:xfrm>
            <a:prstGeom prst="roundRect">
              <a:avLst>
                <a:gd name="adj" fmla="val 993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55" name="テキスト プレースホルダー 2"/>
            <p:cNvSpPr txBox="1">
              <a:spLocks/>
            </p:cNvSpPr>
            <p:nvPr/>
          </p:nvSpPr>
          <p:spPr bwMode="auto">
            <a:xfrm>
              <a:off x="1662176" y="4702092"/>
              <a:ext cx="6768371" cy="1059454"/>
            </a:xfrm>
            <a:prstGeom prst="rect">
              <a:avLst/>
            </a:prstGeom>
            <a:noFill/>
            <a:ln w="9525">
              <a:noFill/>
              <a:miter lim="800000"/>
              <a:headEnd/>
              <a:tailEnd/>
            </a:ln>
          </p:spPr>
          <p:txBody>
            <a:bodyPr vert="horz" wrap="non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0"/>
                </a:spcBef>
                <a:buNone/>
              </a:pPr>
              <a:r>
                <a:rPr lang="ja-JP" altLang="en-US" sz="2200" dirty="0">
                  <a:solidFill>
                    <a:prstClr val="black"/>
                  </a:solidFill>
                  <a:latin typeface="Arial" pitchFamily="34" charset="0"/>
                  <a:ea typeface="HGPｺﾞｼｯｸE" pitchFamily="50" charset="-128"/>
                </a:rPr>
                <a:t>タンクローリーから</a:t>
              </a:r>
              <a:r>
                <a:rPr lang="en-US" altLang="ja-JP" sz="2200" b="1" dirty="0">
                  <a:solidFill>
                    <a:prstClr val="black"/>
                  </a:solidFill>
                  <a:latin typeface="Arial" pitchFamily="34" charset="0"/>
                  <a:ea typeface="HGPｺﾞｼｯｸE" pitchFamily="50" charset="-128"/>
                </a:rPr>
                <a:t>CE</a:t>
              </a:r>
              <a:r>
                <a:rPr lang="ja-JP" altLang="en-US" sz="2200" dirty="0">
                  <a:solidFill>
                    <a:prstClr val="black"/>
                  </a:solidFill>
                  <a:latin typeface="Arial" pitchFamily="34" charset="0"/>
                  <a:ea typeface="HGPｺﾞｼｯｸE" pitchFamily="50" charset="-128"/>
                </a:rPr>
                <a:t>に液体酸素を充填する際に、</a:t>
              </a:r>
              <a:endParaRPr lang="en-US" altLang="ja-JP" sz="2200" dirty="0">
                <a:solidFill>
                  <a:prstClr val="black"/>
                </a:solidFill>
                <a:latin typeface="Arial" pitchFamily="34" charset="0"/>
                <a:ea typeface="HGPｺﾞｼｯｸE" pitchFamily="50" charset="-128"/>
              </a:endParaRPr>
            </a:p>
            <a:p>
              <a:pPr marL="0" indent="0" eaLnBrk="1" hangingPunct="1">
                <a:spcBef>
                  <a:spcPts val="0"/>
                </a:spcBef>
                <a:buNone/>
              </a:pPr>
              <a:r>
                <a:rPr lang="ja-JP" altLang="en-US" sz="2200" dirty="0">
                  <a:solidFill>
                    <a:prstClr val="black"/>
                  </a:solidFill>
                  <a:latin typeface="Arial" pitchFamily="34" charset="0"/>
                  <a:ea typeface="HGPｺﾞｼｯｸE" pitchFamily="50" charset="-128"/>
                </a:rPr>
                <a:t>電源が必要</a:t>
              </a:r>
              <a:br>
                <a:rPr lang="ja-JP" altLang="en-US" sz="2200" dirty="0">
                  <a:solidFill>
                    <a:prstClr val="black"/>
                  </a:solidFill>
                  <a:latin typeface="Arial" pitchFamily="34" charset="0"/>
                  <a:ea typeface="HGPｺﾞｼｯｸE" pitchFamily="50" charset="-128"/>
                </a:rPr>
              </a:br>
              <a:r>
                <a:rPr lang="ja-JP" altLang="en-US" sz="2000" dirty="0">
                  <a:solidFill>
                    <a:prstClr val="black"/>
                  </a:solidFill>
                  <a:latin typeface="Arial" pitchFamily="34" charset="0"/>
                  <a:ea typeface="HGPｺﾞｼｯｸE" pitchFamily="50" charset="-128"/>
                </a:rPr>
                <a:t>（タンクローリーの内圧で充填するものでは電源不要）</a:t>
              </a:r>
            </a:p>
          </p:txBody>
        </p:sp>
        <p:grpSp>
          <p:nvGrpSpPr>
            <p:cNvPr id="56" name="グループ化 55"/>
            <p:cNvGrpSpPr/>
            <p:nvPr/>
          </p:nvGrpSpPr>
          <p:grpSpPr>
            <a:xfrm>
              <a:off x="1338167" y="4774100"/>
              <a:ext cx="252000" cy="252000"/>
              <a:chOff x="1338167" y="4943808"/>
              <a:chExt cx="252000" cy="252000"/>
            </a:xfrm>
          </p:grpSpPr>
          <p:sp>
            <p:nvSpPr>
              <p:cNvPr id="57" name="正方形/長方形 56"/>
              <p:cNvSpPr/>
              <p:nvPr/>
            </p:nvSpPr>
            <p:spPr bwMode="auto">
              <a:xfrm>
                <a:off x="1338167" y="494380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21" y="497527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9" name="グループ化 58"/>
          <p:cNvGrpSpPr/>
          <p:nvPr/>
        </p:nvGrpSpPr>
        <p:grpSpPr>
          <a:xfrm>
            <a:off x="1230127" y="4889826"/>
            <a:ext cx="7446329" cy="1059454"/>
            <a:chOff x="1230127" y="4702092"/>
            <a:chExt cx="7446329" cy="1059454"/>
          </a:xfrm>
        </p:grpSpPr>
        <p:sp>
          <p:nvSpPr>
            <p:cNvPr id="60" name="角丸四角形 59"/>
            <p:cNvSpPr/>
            <p:nvPr/>
          </p:nvSpPr>
          <p:spPr bwMode="auto">
            <a:xfrm>
              <a:off x="1230127" y="4702092"/>
              <a:ext cx="7446329" cy="1059454"/>
            </a:xfrm>
            <a:prstGeom prst="roundRect">
              <a:avLst>
                <a:gd name="adj" fmla="val 9934"/>
              </a:avLst>
            </a:prstGeom>
            <a:noFill/>
            <a:ln w="19050">
              <a:solidFill>
                <a:srgbClr val="63B5BA"/>
              </a:solidFill>
              <a:miter lim="800000"/>
              <a:headEnd/>
              <a:tailEnd/>
            </a:ln>
          </p:spPr>
          <p:txBody>
            <a:bodyPr wrap="none" lIns="0" rIns="0" bIns="0" rtlCol="0" anchor="ctr" anchorCtr="0">
              <a:noAutofit/>
            </a:bodyPr>
            <a:lstStyle/>
            <a:p>
              <a:pPr marL="360363" indent="-360363" algn="ctr"/>
              <a:endParaRPr lang="ja-JP" altLang="en-US" sz="2400" dirty="0">
                <a:solidFill>
                  <a:srgbClr val="63B5BA"/>
                </a:solidFill>
                <a:latin typeface="HGPｺﾞｼｯｸE" pitchFamily="50" charset="-128"/>
                <a:ea typeface="HGPｺﾞｼｯｸE" pitchFamily="50" charset="-128"/>
              </a:endParaRPr>
            </a:p>
          </p:txBody>
        </p:sp>
        <p:sp>
          <p:nvSpPr>
            <p:cNvPr id="61" name="テキスト プレースホルダー 2"/>
            <p:cNvSpPr txBox="1">
              <a:spLocks/>
            </p:cNvSpPr>
            <p:nvPr/>
          </p:nvSpPr>
          <p:spPr bwMode="auto">
            <a:xfrm>
              <a:off x="1662177" y="4702092"/>
              <a:ext cx="5970164" cy="105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HGP創英角ｺﾞｼｯｸUB"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HGP創英角ｺﾞｼｯｸUB" pitchFamily="50" charset="-128"/>
                  <a:ea typeface="HGP創英角ｺﾞｼｯｸUB" pitchFamily="50" charset="-128"/>
                </a:defRPr>
              </a:lvl2pPr>
              <a:lvl3pPr marL="1143000" indent="-228600" algn="l" rtl="0" eaLnBrk="0" fontAlgn="base" hangingPunct="0">
                <a:spcBef>
                  <a:spcPct val="20000"/>
                </a:spcBef>
                <a:spcAft>
                  <a:spcPct val="0"/>
                </a:spcAft>
                <a:buChar char="•"/>
                <a:defRPr kumimoji="1" sz="2400">
                  <a:solidFill>
                    <a:schemeClr val="tx1"/>
                  </a:solidFill>
                  <a:latin typeface="HGP創英角ｺﾞｼｯｸUB" pitchFamily="50" charset="-128"/>
                  <a:ea typeface="HGP創英角ｺﾞｼｯｸUB" pitchFamily="50" charset="-128"/>
                </a:defRPr>
              </a:lvl3pPr>
              <a:lvl4pPr marL="16002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4pPr>
              <a:lvl5pPr marL="2057400" indent="-228600" algn="l" rtl="0" eaLnBrk="0" fontAlgn="base" hangingPunct="0">
                <a:spcBef>
                  <a:spcPct val="20000"/>
                </a:spcBef>
                <a:spcAft>
                  <a:spcPct val="0"/>
                </a:spcAft>
                <a:buChar char="»"/>
                <a:defRPr kumimoji="1" sz="2000">
                  <a:solidFill>
                    <a:schemeClr val="tx1"/>
                  </a:solidFill>
                  <a:latin typeface="HGP創英角ｺﾞｼｯｸUB" pitchFamily="50" charset="-128"/>
                  <a:ea typeface="HGP創英角ｺﾞｼｯｸUB"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ts val="0"/>
                </a:spcBef>
                <a:buNone/>
              </a:pPr>
              <a:r>
                <a:rPr lang="ja-JP" altLang="en-US" sz="2200" dirty="0">
                  <a:solidFill>
                    <a:prstClr val="black"/>
                  </a:solidFill>
                  <a:latin typeface="Arial" pitchFamily="34" charset="0"/>
                  <a:ea typeface="HGPｺﾞｼｯｸE" pitchFamily="50" charset="-128"/>
                </a:rPr>
                <a:t>合致しないと供給できない</a:t>
              </a:r>
            </a:p>
            <a:p>
              <a:pPr marL="0" indent="0" eaLnBrk="1" hangingPunct="1">
                <a:spcBef>
                  <a:spcPts val="0"/>
                </a:spcBef>
                <a:buNone/>
              </a:pPr>
              <a:r>
                <a:rPr lang="ja-JP" altLang="en-US" sz="2000" dirty="0">
                  <a:solidFill>
                    <a:prstClr val="black"/>
                  </a:solidFill>
                  <a:latin typeface="Arial" pitchFamily="34" charset="0"/>
                  <a:ea typeface="HGPｺﾞｼｯｸE" pitchFamily="50" charset="-128"/>
                </a:rPr>
                <a:t>（平時と異なる業者より酸素供給を受ける災害時には問題が生じる可能性あり）</a:t>
              </a:r>
            </a:p>
          </p:txBody>
        </p:sp>
        <p:grpSp>
          <p:nvGrpSpPr>
            <p:cNvPr id="62" name="グループ化 61"/>
            <p:cNvGrpSpPr/>
            <p:nvPr/>
          </p:nvGrpSpPr>
          <p:grpSpPr>
            <a:xfrm>
              <a:off x="1338167" y="4774100"/>
              <a:ext cx="252000" cy="252000"/>
              <a:chOff x="1338167" y="4943808"/>
              <a:chExt cx="252000" cy="252000"/>
            </a:xfrm>
          </p:grpSpPr>
          <p:sp>
            <p:nvSpPr>
              <p:cNvPr id="63" name="正方形/長方形 62"/>
              <p:cNvSpPr/>
              <p:nvPr/>
            </p:nvSpPr>
            <p:spPr bwMode="auto">
              <a:xfrm>
                <a:off x="1338167" y="4943808"/>
                <a:ext cx="252000" cy="252000"/>
              </a:xfrm>
              <a:prstGeom prst="rect">
                <a:avLst/>
              </a:prstGeom>
              <a:solidFill>
                <a:schemeClr val="bg1"/>
              </a:solidFill>
              <a:ln w="12700">
                <a:solidFill>
                  <a:srgbClr val="969696"/>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kumimoji="1" lang="ja-JP" altLang="en-US"/>
              </a:p>
            </p:txBody>
          </p:sp>
          <p:pic>
            <p:nvPicPr>
              <p:cNvPr id="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21" y="4975278"/>
                <a:ext cx="21431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bIns="0" anchor="ctr" anchorCtr="0">
        <a:noAutofit/>
      </a:bodyPr>
      <a:lstStyle>
        <a:defPPr>
          <a:lnSpc>
            <a:spcPct val="140000"/>
          </a:lnSpc>
          <a:defRPr dirty="0" smtClean="0">
            <a:solidFill>
              <a:srgbClr val="FF0000"/>
            </a:solidFill>
            <a:latin typeface="Arial Black" pitchFamily="34" charset="0"/>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6962</TotalTime>
  <Words>3967</Words>
  <Application>Microsoft Macintosh PowerPoint</Application>
  <PresentationFormat>画面に合わせる (4:3)</PresentationFormat>
  <Paragraphs>622</Paragraphs>
  <Slides>59</Slides>
  <Notes>45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59</vt:i4>
      </vt:variant>
    </vt:vector>
  </HeadingPairs>
  <TitlesOfParts>
    <vt:vector size="71" baseType="lpstr">
      <vt:lpstr>HGPｺﾞｼｯｸE</vt:lpstr>
      <vt:lpstr>HGP創英角ｺﾞｼｯｸUB</vt:lpstr>
      <vt:lpstr>HGS創英角ｺﾞｼｯｸUB</vt:lpstr>
      <vt:lpstr>HGｺﾞｼｯｸE</vt:lpstr>
      <vt:lpstr>HGｺﾞｼｯｸM</vt:lpstr>
      <vt:lpstr>Arial</vt:lpstr>
      <vt:lpstr>Arial Black</vt:lpstr>
      <vt:lpstr>Calibri</vt:lpstr>
      <vt:lpstr>Franklin Gothic Book</vt:lpstr>
      <vt:lpstr>Franklin Gothic Medium</vt:lpstr>
      <vt:lpstr>Wingdings</vt:lpstr>
      <vt:lpstr>Office ​​テーマ</vt:lpstr>
      <vt:lpstr>医療ガスに及ぼす 震災の実態と対策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災害で起きる医療ガストラブル</vt:lpstr>
      <vt:lpstr>PowerPoint プレゼンテーション</vt:lpstr>
      <vt:lpstr>定置式超低温液化ガス貯槽（CE） による 供給源装置</vt:lpstr>
      <vt:lpstr>マニフォールド室</vt:lpstr>
      <vt:lpstr>マニフォールド</vt:lpstr>
      <vt:lpstr>機 械 室 （コンプレッサー、吸引ポンプ、非常電源）</vt:lpstr>
      <vt:lpstr>コンプレッサーの横揺れ＋縦揺れ対策</vt:lpstr>
      <vt:lpstr>PowerPoint プレゼンテーション</vt:lpstr>
      <vt:lpstr>生命に関わる医療ガスは 酸素、吸引　　　　　</vt:lpstr>
      <vt:lpstr>PowerPoint プレゼンテーション</vt:lpstr>
      <vt:lpstr>医療ガスのバックアップシステム</vt:lpstr>
      <vt:lpstr>酸　素</vt:lpstr>
      <vt:lpstr>「大病院」 における酸素供給　</vt:lpstr>
      <vt:lpstr>「中小病院」 における酸素供給</vt:lpstr>
      <vt:lpstr>吸　引</vt:lpstr>
      <vt:lpstr>「大病院」 「中小病院」</vt:lpstr>
      <vt:lpstr>電気や水を必要としない吸引器</vt:lpstr>
      <vt:lpstr>エンジン式吸引装置</vt:lpstr>
      <vt:lpstr>インジェクター式吸引器</vt:lpstr>
      <vt:lpstr>災害時の対応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「中小病院」 　　　　　　　　500L 酸素ボンベ</vt:lpstr>
      <vt:lpstr>「大病院」 　　　 　　通常の酸素供給システム</vt:lpstr>
      <vt:lpstr>「大病院」 　　　酸素途絶時の供給システム（逆送）</vt:lpstr>
      <vt:lpstr>「大病院」 　　　 　　通常の酸素供給システム</vt:lpstr>
      <vt:lpstr>「大病院」 　　　酸素途絶時の供給システム（逆送）</vt:lpstr>
      <vt:lpstr>「大病院」 　　　 　　　　　酸素の逆送法</vt:lpstr>
      <vt:lpstr>酸素途絶時の供給システム （逆送） を安全に行うために</vt:lpstr>
      <vt:lpstr>PowerPoint プレゼンテーション</vt:lpstr>
      <vt:lpstr>PowerPoint プレゼンテーション</vt:lpstr>
      <vt:lpstr>閉鎖手順</vt:lpstr>
      <vt:lpstr>発見者の役割</vt:lpstr>
      <vt:lpstr>責任者の役割</vt:lpstr>
      <vt:lpstr>リスクマネジャーの役割</vt:lpstr>
      <vt:lpstr>開放手順</vt:lpstr>
      <vt:lpstr>電気、ガスが途絶した時の 麻酔器、人工呼吸器の 作動状況</vt:lpstr>
      <vt:lpstr>麻酔器</vt:lpstr>
      <vt:lpstr>人工呼吸器</vt:lpstr>
      <vt:lpstr>電気システム</vt:lpstr>
      <vt:lpstr>非常電源</vt:lpstr>
      <vt:lpstr>非常電源との接続機器</vt:lpstr>
      <vt:lpstr>自家用発電設備の動作不良の原因と対策</vt:lpstr>
      <vt:lpstr>ま と め</vt:lpstr>
      <vt:lpstr>PowerPoint プレゼンテーション</vt:lpstr>
      <vt:lpstr>謝辞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災害対策（医療ガス）</dc:title>
  <dc:creator>Windows ユーザー</dc:creator>
  <cp:lastModifiedBy>河崎 薫</cp:lastModifiedBy>
  <cp:revision>572</cp:revision>
  <cp:lastPrinted>2021-02-15T06:09:08Z</cp:lastPrinted>
  <dcterms:created xsi:type="dcterms:W3CDTF">2013-02-05T05:56:33Z</dcterms:created>
  <dcterms:modified xsi:type="dcterms:W3CDTF">2021-02-15T06:10:52Z</dcterms:modified>
</cp:coreProperties>
</file>