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23" r:id="rId2"/>
    <p:sldId id="258" r:id="rId3"/>
    <p:sldId id="324" r:id="rId4"/>
    <p:sldId id="333" r:id="rId5"/>
    <p:sldId id="326" r:id="rId6"/>
    <p:sldId id="362" r:id="rId7"/>
    <p:sldId id="335" r:id="rId8"/>
    <p:sldId id="294" r:id="rId9"/>
    <p:sldId id="295" r:id="rId10"/>
    <p:sldId id="296" r:id="rId11"/>
    <p:sldId id="357" r:id="rId12"/>
    <p:sldId id="358" r:id="rId13"/>
    <p:sldId id="329" r:id="rId14"/>
    <p:sldId id="320" r:id="rId15"/>
    <p:sldId id="270" r:id="rId16"/>
    <p:sldId id="271" r:id="rId17"/>
    <p:sldId id="272" r:id="rId18"/>
    <p:sldId id="259" r:id="rId19"/>
    <p:sldId id="330" r:id="rId20"/>
    <p:sldId id="353" r:id="rId21"/>
    <p:sldId id="354" r:id="rId22"/>
    <p:sldId id="276" r:id="rId23"/>
    <p:sldId id="360" r:id="rId24"/>
    <p:sldId id="337" r:id="rId25"/>
    <p:sldId id="278" r:id="rId26"/>
    <p:sldId id="281" r:id="rId27"/>
    <p:sldId id="280" r:id="rId28"/>
    <p:sldId id="279" r:id="rId29"/>
    <p:sldId id="297" r:id="rId30"/>
    <p:sldId id="283" r:id="rId31"/>
    <p:sldId id="284" r:id="rId32"/>
    <p:sldId id="266" r:id="rId33"/>
    <p:sldId id="282" r:id="rId34"/>
    <p:sldId id="286" r:id="rId35"/>
    <p:sldId id="285" r:id="rId36"/>
    <p:sldId id="287" r:id="rId37"/>
    <p:sldId id="288" r:id="rId38"/>
    <p:sldId id="289" r:id="rId39"/>
    <p:sldId id="290" r:id="rId40"/>
    <p:sldId id="291" r:id="rId41"/>
    <p:sldId id="292" r:id="rId42"/>
    <p:sldId id="341" r:id="rId43"/>
    <p:sldId id="293" r:id="rId44"/>
    <p:sldId id="298" r:id="rId45"/>
    <p:sldId id="322" r:id="rId46"/>
    <p:sldId id="300" r:id="rId47"/>
    <p:sldId id="301" r:id="rId48"/>
    <p:sldId id="302" r:id="rId49"/>
    <p:sldId id="303" r:id="rId50"/>
    <p:sldId id="361" r:id="rId51"/>
    <p:sldId id="310" r:id="rId52"/>
    <p:sldId id="311" r:id="rId53"/>
    <p:sldId id="339" r:id="rId54"/>
    <p:sldId id="305" r:id="rId55"/>
    <p:sldId id="338" r:id="rId56"/>
    <p:sldId id="308" r:id="rId57"/>
    <p:sldId id="331" r:id="rId58"/>
    <p:sldId id="356" r:id="rId59"/>
    <p:sldId id="351" r:id="rId60"/>
    <p:sldId id="352" r:id="rId61"/>
    <p:sldId id="350" r:id="rId62"/>
    <p:sldId id="346" r:id="rId63"/>
    <p:sldId id="347" r:id="rId64"/>
    <p:sldId id="349" r:id="rId65"/>
    <p:sldId id="348" r:id="rId66"/>
    <p:sldId id="345" r:id="rId67"/>
    <p:sldId id="344" r:id="rId68"/>
    <p:sldId id="340" r:id="rId69"/>
    <p:sldId id="316" r:id="rId70"/>
    <p:sldId id="315" r:id="rId71"/>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bg2"/>
        </a:solidFill>
        <a:latin typeface="HGP創英角ｺﾞｼｯｸUB" pitchFamily="50" charset="-128"/>
        <a:ea typeface="ＭＳ Ｐゴシック" pitchFamily="50" charset="-128"/>
        <a:cs typeface="+mn-cs"/>
      </a:defRPr>
    </a:lvl1pPr>
    <a:lvl2pPr marL="457200" algn="l" rtl="0" eaLnBrk="0" fontAlgn="base" hangingPunct="0">
      <a:spcBef>
        <a:spcPct val="0"/>
      </a:spcBef>
      <a:spcAft>
        <a:spcPct val="0"/>
      </a:spcAft>
      <a:defRPr kumimoji="1" kern="1200">
        <a:solidFill>
          <a:schemeClr val="bg2"/>
        </a:solidFill>
        <a:latin typeface="HGP創英角ｺﾞｼｯｸUB" pitchFamily="50" charset="-128"/>
        <a:ea typeface="ＭＳ Ｐゴシック" pitchFamily="50" charset="-128"/>
        <a:cs typeface="+mn-cs"/>
      </a:defRPr>
    </a:lvl2pPr>
    <a:lvl3pPr marL="914400" algn="l" rtl="0" eaLnBrk="0" fontAlgn="base" hangingPunct="0">
      <a:spcBef>
        <a:spcPct val="0"/>
      </a:spcBef>
      <a:spcAft>
        <a:spcPct val="0"/>
      </a:spcAft>
      <a:defRPr kumimoji="1" kern="1200">
        <a:solidFill>
          <a:schemeClr val="bg2"/>
        </a:solidFill>
        <a:latin typeface="HGP創英角ｺﾞｼｯｸUB" pitchFamily="50" charset="-128"/>
        <a:ea typeface="ＭＳ Ｐゴシック" pitchFamily="50" charset="-128"/>
        <a:cs typeface="+mn-cs"/>
      </a:defRPr>
    </a:lvl3pPr>
    <a:lvl4pPr marL="1371600" algn="l" rtl="0" eaLnBrk="0" fontAlgn="base" hangingPunct="0">
      <a:spcBef>
        <a:spcPct val="0"/>
      </a:spcBef>
      <a:spcAft>
        <a:spcPct val="0"/>
      </a:spcAft>
      <a:defRPr kumimoji="1" kern="1200">
        <a:solidFill>
          <a:schemeClr val="bg2"/>
        </a:solidFill>
        <a:latin typeface="HGP創英角ｺﾞｼｯｸUB" pitchFamily="50" charset="-128"/>
        <a:ea typeface="ＭＳ Ｐゴシック" pitchFamily="50" charset="-128"/>
        <a:cs typeface="+mn-cs"/>
      </a:defRPr>
    </a:lvl4pPr>
    <a:lvl5pPr marL="1828800" algn="l" rtl="0" eaLnBrk="0" fontAlgn="base" hangingPunct="0">
      <a:spcBef>
        <a:spcPct val="0"/>
      </a:spcBef>
      <a:spcAft>
        <a:spcPct val="0"/>
      </a:spcAft>
      <a:defRPr kumimoji="1" kern="1200">
        <a:solidFill>
          <a:schemeClr val="bg2"/>
        </a:solidFill>
        <a:latin typeface="HGP創英角ｺﾞｼｯｸUB" pitchFamily="50" charset="-128"/>
        <a:ea typeface="ＭＳ Ｐゴシック" pitchFamily="50" charset="-128"/>
        <a:cs typeface="+mn-cs"/>
      </a:defRPr>
    </a:lvl5pPr>
    <a:lvl6pPr marL="2286000" algn="l" defTabSz="914400" rtl="0" eaLnBrk="1" latinLnBrk="0" hangingPunct="1">
      <a:defRPr kumimoji="1" kern="1200">
        <a:solidFill>
          <a:schemeClr val="bg2"/>
        </a:solidFill>
        <a:latin typeface="HGP創英角ｺﾞｼｯｸUB" pitchFamily="50" charset="-128"/>
        <a:ea typeface="ＭＳ Ｐゴシック" pitchFamily="50" charset="-128"/>
        <a:cs typeface="+mn-cs"/>
      </a:defRPr>
    </a:lvl6pPr>
    <a:lvl7pPr marL="2743200" algn="l" defTabSz="914400" rtl="0" eaLnBrk="1" latinLnBrk="0" hangingPunct="1">
      <a:defRPr kumimoji="1" kern="1200">
        <a:solidFill>
          <a:schemeClr val="bg2"/>
        </a:solidFill>
        <a:latin typeface="HGP創英角ｺﾞｼｯｸUB" pitchFamily="50" charset="-128"/>
        <a:ea typeface="ＭＳ Ｐゴシック" pitchFamily="50" charset="-128"/>
        <a:cs typeface="+mn-cs"/>
      </a:defRPr>
    </a:lvl7pPr>
    <a:lvl8pPr marL="3200400" algn="l" defTabSz="914400" rtl="0" eaLnBrk="1" latinLnBrk="0" hangingPunct="1">
      <a:defRPr kumimoji="1" kern="1200">
        <a:solidFill>
          <a:schemeClr val="bg2"/>
        </a:solidFill>
        <a:latin typeface="HGP創英角ｺﾞｼｯｸUB" pitchFamily="50" charset="-128"/>
        <a:ea typeface="ＭＳ Ｐゴシック" pitchFamily="50" charset="-128"/>
        <a:cs typeface="+mn-cs"/>
      </a:defRPr>
    </a:lvl8pPr>
    <a:lvl9pPr marL="3657600" algn="l" defTabSz="914400" rtl="0" eaLnBrk="1" latinLnBrk="0" hangingPunct="1">
      <a:defRPr kumimoji="1" kern="1200">
        <a:solidFill>
          <a:schemeClr val="bg2"/>
        </a:solidFill>
        <a:latin typeface="HGP創英角ｺﾞｼｯｸUB" pitchFamily="50" charset="-128"/>
        <a:ea typeface="ＭＳ Ｐゴシック" pitchFamily="50" charset="-128"/>
        <a:cs typeface="+mn-cs"/>
      </a:defRPr>
    </a:lvl9pPr>
  </p:defaultTextStyle>
  <p:extLst>
    <p:ext uri="{EFAFB233-063F-42B5-8137-9DF3F51BA10A}">
      <p15:sldGuideLst xmlns:p15="http://schemas.microsoft.com/office/powerpoint/2012/main">
        <p15:guide id="1" orient="horz" pos="795">
          <p15:clr>
            <a:srgbClr val="A4A3A4"/>
          </p15:clr>
        </p15:guide>
        <p15:guide id="2" orient="horz" pos="3997">
          <p15:clr>
            <a:srgbClr val="A4A3A4"/>
          </p15:clr>
        </p15:guide>
        <p15:guide id="3" orient="horz" pos="2387">
          <p15:clr>
            <a:srgbClr val="A4A3A4"/>
          </p15:clr>
        </p15:guide>
        <p15:guide id="4" orient="horz" pos="1592">
          <p15:clr>
            <a:srgbClr val="A4A3A4"/>
          </p15:clr>
        </p15:guide>
        <p15:guide id="5" orient="horz" pos="3203">
          <p15:clr>
            <a:srgbClr val="A4A3A4"/>
          </p15:clr>
        </p15:guide>
        <p15:guide id="6" orient="horz" pos="155">
          <p15:clr>
            <a:srgbClr val="A4A3A4"/>
          </p15:clr>
        </p15:guide>
        <p15:guide id="7" pos="2881">
          <p15:clr>
            <a:srgbClr val="A4A3A4"/>
          </p15:clr>
        </p15:guide>
        <p15:guide id="8" pos="493">
          <p15:clr>
            <a:srgbClr val="A4A3A4"/>
          </p15:clr>
        </p15:guide>
        <p15:guide id="9" pos="5261">
          <p15:clr>
            <a:srgbClr val="A4A3A4"/>
          </p15:clr>
        </p15:guide>
        <p15:guide id="10" pos="3470">
          <p15:clr>
            <a:srgbClr val="A4A3A4"/>
          </p15:clr>
        </p15:guide>
        <p15:guide id="11" pos="1625">
          <p15:clr>
            <a:srgbClr val="A4A3A4"/>
          </p15:clr>
        </p15:guide>
        <p15:guide id="12" pos="557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3" autoAdjust="0"/>
    <p:restoredTop sz="70068" autoAdjust="0"/>
  </p:normalViewPr>
  <p:slideViewPr>
    <p:cSldViewPr snapToGrid="0" showGuides="1">
      <p:cViewPr varScale="1">
        <p:scale>
          <a:sx n="87" d="100"/>
          <a:sy n="87" d="100"/>
        </p:scale>
        <p:origin x="3152" y="200"/>
      </p:cViewPr>
      <p:guideLst>
        <p:guide orient="horz" pos="795"/>
        <p:guide orient="horz" pos="3997"/>
        <p:guide orient="horz" pos="2387"/>
        <p:guide orient="horz" pos="1592"/>
        <p:guide orient="horz" pos="3203"/>
        <p:guide orient="horz" pos="155"/>
        <p:guide pos="2881"/>
        <p:guide pos="493"/>
        <p:guide pos="5261"/>
        <p:guide pos="3470"/>
        <p:guide pos="1625"/>
        <p:guide pos="5578"/>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65" d="100"/>
          <a:sy n="65" d="100"/>
        </p:scale>
        <p:origin x="3628" y="68"/>
      </p:cViewPr>
      <p:guideLst/>
    </p:cSldViewPr>
  </p:notesViewPr>
  <p:gridSpacing cx="360045" cy="36004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_rels/viewProps.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slide" Target="slides/slide54.xml"/><Relationship Id="rId1" Type="http://schemas.openxmlformats.org/officeDocument/2006/relationships/slide" Target="slides/slide50.xml"/><Relationship Id="rId6" Type="http://schemas.openxmlformats.org/officeDocument/2006/relationships/slide" Target="slides/slide64.xml"/><Relationship Id="rId5" Type="http://schemas.openxmlformats.org/officeDocument/2006/relationships/slide" Target="slides/slide62.xml"/><Relationship Id="rId4"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19413" cy="492125"/>
          </a:xfrm>
          <a:prstGeom prst="rect">
            <a:avLst/>
          </a:prstGeom>
          <a:noFill/>
          <a:ln>
            <a:noFill/>
          </a:ln>
          <a:effectLst/>
        </p:spPr>
        <p:txBody>
          <a:bodyPr vert="horz" wrap="square" lIns="94858" tIns="47429" rIns="94858" bIns="47429" numCol="1" anchor="t" anchorCtr="0" compatLnSpc="1">
            <a:prstTxWarp prst="textNoShape">
              <a:avLst/>
            </a:prstTxWarp>
          </a:bodyPr>
          <a:lstStyle>
            <a:lvl1pPr defTabSz="948698"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10243" name="Rectangle 3"/>
          <p:cNvSpPr>
            <a:spLocks noGrp="1" noChangeArrowheads="1"/>
          </p:cNvSpPr>
          <p:nvPr>
            <p:ph type="dt" idx="1"/>
          </p:nvPr>
        </p:nvSpPr>
        <p:spPr bwMode="auto">
          <a:xfrm>
            <a:off x="3814763" y="0"/>
            <a:ext cx="2919412" cy="492125"/>
          </a:xfrm>
          <a:prstGeom prst="rect">
            <a:avLst/>
          </a:prstGeom>
          <a:noFill/>
          <a:ln>
            <a:noFill/>
          </a:ln>
          <a:effectLst/>
        </p:spPr>
        <p:txBody>
          <a:bodyPr vert="horz" wrap="square" lIns="94858" tIns="47429" rIns="94858" bIns="47429" numCol="1" anchor="t" anchorCtr="0" compatLnSpc="1">
            <a:prstTxWarp prst="textNoShape">
              <a:avLst/>
            </a:prstTxWarp>
          </a:bodyPr>
          <a:lstStyle>
            <a:lvl1pPr algn="r" defTabSz="948698"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76804" name="Rectangle 4"/>
          <p:cNvSpPr>
            <a:spLocks noGrp="1" noRot="1" noChangeAspect="1" noChangeArrowheads="1" noTextEdit="1"/>
          </p:cNvSpPr>
          <p:nvPr>
            <p:ph type="sldImg" idx="2"/>
          </p:nvPr>
        </p:nvSpPr>
        <p:spPr bwMode="auto">
          <a:xfrm>
            <a:off x="903288" y="741363"/>
            <a:ext cx="4929187"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73100" y="4686300"/>
            <a:ext cx="5389563" cy="4438650"/>
          </a:xfrm>
          <a:prstGeom prst="rect">
            <a:avLst/>
          </a:prstGeom>
          <a:noFill/>
          <a:ln>
            <a:noFill/>
          </a:ln>
          <a:effectLst/>
        </p:spPr>
        <p:txBody>
          <a:bodyPr vert="horz" wrap="square" lIns="94858" tIns="47429" rIns="94858" bIns="4742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246" name="Rectangle 6"/>
          <p:cNvSpPr>
            <a:spLocks noGrp="1" noChangeArrowheads="1"/>
          </p:cNvSpPr>
          <p:nvPr>
            <p:ph type="ftr" sz="quarter" idx="4"/>
          </p:nvPr>
        </p:nvSpPr>
        <p:spPr bwMode="auto">
          <a:xfrm>
            <a:off x="0" y="9372600"/>
            <a:ext cx="2919413" cy="492125"/>
          </a:xfrm>
          <a:prstGeom prst="rect">
            <a:avLst/>
          </a:prstGeom>
          <a:noFill/>
          <a:ln>
            <a:noFill/>
          </a:ln>
          <a:effectLst/>
        </p:spPr>
        <p:txBody>
          <a:bodyPr vert="horz" wrap="square" lIns="94858" tIns="47429" rIns="94858" bIns="47429" numCol="1" anchor="b" anchorCtr="0" compatLnSpc="1">
            <a:prstTxWarp prst="textNoShape">
              <a:avLst/>
            </a:prstTxWarp>
          </a:bodyPr>
          <a:lstStyle>
            <a:lvl1pPr defTabSz="948698" eaLnBrk="1" hangingPunct="1">
              <a:defRPr sz="1200">
                <a:solidFill>
                  <a:schemeClr val="tx1"/>
                </a:solidFill>
                <a:latin typeface="Arial" charset="0"/>
                <a:ea typeface="ＭＳ Ｐゴシック" pitchFamily="50" charset="-128"/>
              </a:defRPr>
            </a:lvl1pPr>
          </a:lstStyle>
          <a:p>
            <a:pPr>
              <a:defRPr/>
            </a:pPr>
            <a:endParaRPr lang="en-US" altLang="ja-JP"/>
          </a:p>
        </p:txBody>
      </p:sp>
      <p:sp>
        <p:nvSpPr>
          <p:cNvPr id="10247" name="Rectangle 7"/>
          <p:cNvSpPr>
            <a:spLocks noGrp="1" noChangeArrowheads="1"/>
          </p:cNvSpPr>
          <p:nvPr>
            <p:ph type="sldNum" sz="quarter" idx="5"/>
          </p:nvPr>
        </p:nvSpPr>
        <p:spPr bwMode="auto">
          <a:xfrm>
            <a:off x="3814763" y="9372600"/>
            <a:ext cx="2919412" cy="492125"/>
          </a:xfrm>
          <a:prstGeom prst="rect">
            <a:avLst/>
          </a:prstGeom>
          <a:noFill/>
          <a:ln>
            <a:noFill/>
          </a:ln>
          <a:effectLst/>
        </p:spPr>
        <p:txBody>
          <a:bodyPr vert="horz" wrap="square" lIns="94858" tIns="47429" rIns="94858" bIns="47429" numCol="1" anchor="b" anchorCtr="0" compatLnSpc="1">
            <a:prstTxWarp prst="textNoShape">
              <a:avLst/>
            </a:prstTxWarp>
          </a:bodyPr>
          <a:lstStyle>
            <a:lvl1pPr algn="r" defTabSz="947738" eaLnBrk="1" hangingPunct="1">
              <a:defRPr sz="1200">
                <a:solidFill>
                  <a:schemeClr val="tx1"/>
                </a:solidFill>
                <a:latin typeface="Arial" pitchFamily="34" charset="0"/>
              </a:defRPr>
            </a:lvl1pPr>
          </a:lstStyle>
          <a:p>
            <a:pPr>
              <a:defRPr/>
            </a:pPr>
            <a:fld id="{391D81C9-2BE8-4AC0-A81D-08B67FCC9CDC}" type="slidenum">
              <a:rPr lang="en-US" altLang="ja-JP"/>
              <a:pPr>
                <a:defRPr/>
              </a:pPr>
              <a:t>‹#›</a:t>
            </a:fld>
            <a:endParaRPr lang="en-US" altLang="ja-JP"/>
          </a:p>
        </p:txBody>
      </p:sp>
    </p:spTree>
    <p:extLst>
      <p:ext uri="{BB962C8B-B14F-4D97-AF65-F5344CB8AC3E}">
        <p14:creationId xmlns:p14="http://schemas.microsoft.com/office/powerpoint/2010/main" val="4220624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ChangeArrowheads="1" noTextEdit="1"/>
          </p:cNvSpPr>
          <p:nvPr>
            <p:ph type="sldImg"/>
          </p:nvPr>
        </p:nvSpPr>
        <p:spPr>
          <a:ln/>
        </p:spPr>
      </p:sp>
      <p:sp>
        <p:nvSpPr>
          <p:cNvPr id="7782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これからスライドショーによる医療ガスのｅラーニングを始めます。スライドは</a:t>
            </a:r>
            <a:r>
              <a:rPr lang="en-US" altLang="ja-JP">
                <a:latin typeface="Times Bold"/>
              </a:rPr>
              <a:t>70</a:t>
            </a:r>
            <a:r>
              <a:rPr lang="ja-JP" altLang="ja-JP">
                <a:latin typeface="Times Bold"/>
              </a:rPr>
              <a:t>枚あります。</a:t>
            </a:r>
            <a:endParaRPr lang="ja-JP" altLang="en-US">
              <a:latin typeface="Arial" pitchFamily="34" charset="0"/>
            </a:endParaRPr>
          </a:p>
        </p:txBody>
      </p:sp>
      <p:sp>
        <p:nvSpPr>
          <p:cNvPr id="7782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E7B9711-97D0-43C6-B2FF-55F5F3337219}" type="slidenum">
              <a:rPr lang="en-US" altLang="ja-JP" smtClean="0">
                <a:solidFill>
                  <a:schemeClr val="tx1"/>
                </a:solidFill>
                <a:latin typeface="Arial" pitchFamily="34" charset="0"/>
              </a:rPr>
              <a:pPr/>
              <a:t>1</a:t>
            </a:fld>
            <a:endParaRPr lang="en-US" altLang="ja-JP">
              <a:solidFill>
                <a:schemeClr val="tx1"/>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8682AF56-B018-4FDB-8715-BC96D23C657A}" type="slidenum">
              <a:rPr lang="en-US" altLang="ja-JP" sz="1200">
                <a:solidFill>
                  <a:schemeClr val="tx1"/>
                </a:solidFill>
                <a:latin typeface="Arial" pitchFamily="34" charset="0"/>
              </a:rPr>
              <a:pPr algn="r" eaLnBrk="1" hangingPunct="1"/>
              <a:t>10</a:t>
            </a:fld>
            <a:endParaRPr lang="en-US" altLang="ja-JP" sz="1200">
              <a:solidFill>
                <a:schemeClr val="tx1"/>
              </a:solidFill>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ピンのないシュレーダ方式によるアウトレットもあり</a:t>
            </a:r>
            <a:r>
              <a:rPr lang="ja-JP" altLang="en-US">
                <a:latin typeface="Times Bold"/>
              </a:rPr>
              <a:t>、異なったガス種に接続できないようになってい</a:t>
            </a:r>
            <a:r>
              <a:rPr lang="ja-JP" altLang="ja-JP">
                <a:latin typeface="Times Bold"/>
              </a:rPr>
              <a:t>ます。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p:cNvSpPr>
            <a:spLocks noGrp="1" noRot="1" noChangeAspect="1" noChangeArrowheads="1" noTextEdit="1"/>
          </p:cNvSpPr>
          <p:nvPr>
            <p:ph type="sldImg"/>
          </p:nvPr>
        </p:nvSpPr>
        <p:spPr>
          <a:ln/>
        </p:spPr>
      </p:sp>
      <p:sp>
        <p:nvSpPr>
          <p:cNvPr id="8806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医療用ガスボンベのバルブには、ねじ式とヨーク形があり、共にガスの種類毎に特定化されています。各バルブの特徴を理解しましょう。ヨーク形バルブは医療用ガス専用ですが、ねじ式バルブは工業用ガスにも用いられているため、診療現場には工業用ガスボンベを持ち込まないことを徹底しましょう。</a:t>
            </a:r>
          </a:p>
        </p:txBody>
      </p:sp>
      <p:sp>
        <p:nvSpPr>
          <p:cNvPr id="8806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defTabSz="914400"/>
            <a:fld id="{4C52F5D8-5ED2-4A83-B8E4-FAD57A389EC5}" type="slidenum">
              <a:rPr lang="ja-JP" altLang="en-US" smtClean="0">
                <a:solidFill>
                  <a:srgbClr val="000000"/>
                </a:solidFill>
                <a:latin typeface="游ゴシック" pitchFamily="50" charset="-128"/>
                <a:ea typeface="游ゴシック" pitchFamily="50" charset="-128"/>
              </a:rPr>
              <a:pPr defTabSz="914400"/>
              <a:t>11</a:t>
            </a:fld>
            <a:endParaRPr lang="ja-JP" altLang="en-US">
              <a:solidFill>
                <a:srgbClr val="000000"/>
              </a:solidFill>
              <a:latin typeface="游ゴシック" pitchFamily="50" charset="-128"/>
              <a:ea typeface="游ゴシック"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2D37849-6943-482A-B40B-6CA9279FFB7B}" type="slidenum">
              <a:rPr lang="en-US" altLang="ja-JP" smtClean="0">
                <a:solidFill>
                  <a:srgbClr val="000000"/>
                </a:solidFill>
                <a:latin typeface="Arial" pitchFamily="34" charset="0"/>
              </a:rPr>
              <a:pPr/>
              <a:t>12</a:t>
            </a:fld>
            <a:endParaRPr lang="en-US" altLang="ja-JP">
              <a:solidFill>
                <a:srgbClr val="000000"/>
              </a:solidFill>
              <a:latin typeface="Arial" pitchFamily="34" charset="0"/>
            </a:endParaRPr>
          </a:p>
        </p:txBody>
      </p:sp>
      <p:sp>
        <p:nvSpPr>
          <p:cNvPr id="89091" name="スライド イメージ プレースホルダー 1"/>
          <p:cNvSpPr>
            <a:spLocks noGrp="1" noRot="1" noChangeAspect="1" noChangeArrowheads="1" noTextEdit="1"/>
          </p:cNvSpPr>
          <p:nvPr>
            <p:ph type="sldImg"/>
          </p:nvPr>
        </p:nvSpPr>
        <p:spPr>
          <a:xfrm>
            <a:off x="901700" y="739775"/>
            <a:ext cx="4932363" cy="3700463"/>
          </a:xfrm>
          <a:ln/>
        </p:spPr>
      </p:sp>
      <p:sp>
        <p:nvSpPr>
          <p:cNvPr id="89092" name="ノート プレースホルダー 2"/>
          <p:cNvSpPr>
            <a:spLocks noGrp="1"/>
          </p:cNvSpPr>
          <p:nvPr>
            <p:ph type="body" idx="1"/>
          </p:nvPr>
        </p:nvSpPr>
        <p:spPr>
          <a:xfrm>
            <a:off x="673100" y="4686300"/>
            <a:ext cx="538956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9" tIns="45375" rIns="90749" bIns="45375"/>
          <a:lstStyle/>
          <a:p>
            <a:r>
              <a:rPr lang="ja-JP" altLang="en-US">
                <a:latin typeface="Arial" pitchFamily="34" charset="0"/>
              </a:rPr>
              <a:t>ヨーク形の二酸化炭素ボンベでも酸素マスクを接続できてしまうので、注意しましょう。</a:t>
            </a:r>
            <a:endParaRPr lang="ja-JP" altLang="ja-JP">
              <a:latin typeface="Times Bold"/>
            </a:endParaRPr>
          </a:p>
        </p:txBody>
      </p:sp>
      <p:sp>
        <p:nvSpPr>
          <p:cNvPr id="89093" name="スライド番号プレースホルダー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9" tIns="45375" rIns="90749" bIns="45375" anchor="b"/>
          <a:lstStyle>
            <a:lvl1pPr defTabSz="954088">
              <a:defRPr kumimoji="1">
                <a:solidFill>
                  <a:schemeClr val="bg2"/>
                </a:solidFill>
                <a:latin typeface="HGP創英角ｺﾞｼｯｸUB" pitchFamily="50" charset="-128"/>
                <a:ea typeface="ＭＳ Ｐゴシック" pitchFamily="50" charset="-128"/>
              </a:defRPr>
            </a:lvl1pPr>
            <a:lvl2pPr marL="742950" indent="-285750" defTabSz="954088">
              <a:defRPr kumimoji="1">
                <a:solidFill>
                  <a:schemeClr val="bg2"/>
                </a:solidFill>
                <a:latin typeface="HGP創英角ｺﾞｼｯｸUB" pitchFamily="50" charset="-128"/>
                <a:ea typeface="ＭＳ Ｐゴシック" pitchFamily="50" charset="-128"/>
              </a:defRPr>
            </a:lvl2pPr>
            <a:lvl3pPr marL="1143000" indent="-228600" defTabSz="954088">
              <a:defRPr kumimoji="1">
                <a:solidFill>
                  <a:schemeClr val="bg2"/>
                </a:solidFill>
                <a:latin typeface="HGP創英角ｺﾞｼｯｸUB" pitchFamily="50" charset="-128"/>
                <a:ea typeface="ＭＳ Ｐゴシック" pitchFamily="50" charset="-128"/>
              </a:defRPr>
            </a:lvl3pPr>
            <a:lvl4pPr marL="1600200" indent="-228600" defTabSz="954088">
              <a:defRPr kumimoji="1">
                <a:solidFill>
                  <a:schemeClr val="bg2"/>
                </a:solidFill>
                <a:latin typeface="HGP創英角ｺﾞｼｯｸUB" pitchFamily="50" charset="-128"/>
                <a:ea typeface="ＭＳ Ｐゴシック" pitchFamily="50" charset="-128"/>
              </a:defRPr>
            </a:lvl4pPr>
            <a:lvl5pPr marL="2057400" indent="-228600" defTabSz="954088">
              <a:defRPr kumimoji="1">
                <a:solidFill>
                  <a:schemeClr val="bg2"/>
                </a:solidFill>
                <a:latin typeface="HGP創英角ｺﾞｼｯｸUB" pitchFamily="50" charset="-128"/>
                <a:ea typeface="ＭＳ Ｐゴシック" pitchFamily="50" charset="-128"/>
              </a:defRPr>
            </a:lvl5pPr>
            <a:lvl6pPr marL="25146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E3F7B7F7-1D80-405B-80A3-4D373A82440E}" type="slidenum">
              <a:rPr lang="en-US" altLang="ja-JP" sz="1200">
                <a:solidFill>
                  <a:srgbClr val="000000"/>
                </a:solidFill>
                <a:latin typeface="Times New Roman" pitchFamily="18" charset="0"/>
              </a:rPr>
              <a:pPr algn="r" eaLnBrk="1" hangingPunct="1"/>
              <a:t>12</a:t>
            </a:fld>
            <a:endParaRPr lang="en-US" altLang="ja-JP" sz="1200">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ChangeArrowheads="1" noTextEdit="1"/>
          </p:cNvSpPr>
          <p:nvPr>
            <p:ph type="sldImg"/>
          </p:nvPr>
        </p:nvSpPr>
        <p:spPr>
          <a:ln/>
        </p:spPr>
      </p:sp>
      <p:sp>
        <p:nvSpPr>
          <p:cNvPr id="9011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医療現場で頻繁に使用される酸素についてはその特徴を正しく知っておく必要があります。酸素は、他のものの燃焼を助ける性質（支燃性）があり、</a:t>
            </a:r>
            <a:r>
              <a:rPr lang="ja-JP" altLang="en-US">
                <a:latin typeface="Arial" pitchFamily="34" charset="0"/>
              </a:rPr>
              <a:t>空気中では燃えにくいものも高濃度の酸素中では燃えやすくなります。</a:t>
            </a:r>
            <a:r>
              <a:rPr lang="ja-JP" altLang="en-US">
                <a:latin typeface="Times Bold"/>
              </a:rPr>
              <a:t>酸素容器は、大気圧の</a:t>
            </a:r>
            <a:r>
              <a:rPr lang="en-US" altLang="ja-JP">
                <a:latin typeface="Times Bold"/>
              </a:rPr>
              <a:t>150</a:t>
            </a:r>
            <a:r>
              <a:rPr lang="ja-JP" altLang="en-US">
                <a:latin typeface="Times Bold"/>
              </a:rPr>
              <a:t>倍から</a:t>
            </a:r>
            <a:r>
              <a:rPr lang="en-US" altLang="ja-JP">
                <a:latin typeface="Times Bold"/>
              </a:rPr>
              <a:t>200</a:t>
            </a:r>
            <a:r>
              <a:rPr lang="ja-JP" altLang="en-US">
                <a:latin typeface="Times Bold"/>
              </a:rPr>
              <a:t>倍に圧縮されて充塡されています。万が一破裂すると大きな災害を引き起こす恐れがあります。</a:t>
            </a:r>
            <a:endParaRPr lang="en-US" altLang="ja-JP">
              <a:latin typeface="Times Bold"/>
            </a:endParaRPr>
          </a:p>
          <a:p>
            <a:r>
              <a:rPr lang="ja-JP" altLang="en-US">
                <a:latin typeface="Times Bold"/>
              </a:rPr>
              <a:t>また、使用前には必ず、添付文書や医薬品ラベルでガス名を確認しましょう。</a:t>
            </a:r>
          </a:p>
          <a:p>
            <a:endParaRPr lang="ja-JP" altLang="en-US">
              <a:latin typeface="Arial" pitchFamily="34" charset="0"/>
            </a:endParaRPr>
          </a:p>
        </p:txBody>
      </p:sp>
      <p:sp>
        <p:nvSpPr>
          <p:cNvPr id="9011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9AD5012-7FE2-4659-9B56-480BCFA0C28E}" type="slidenum">
              <a:rPr lang="en-US" altLang="ja-JP" smtClean="0">
                <a:solidFill>
                  <a:schemeClr val="tx1"/>
                </a:solidFill>
                <a:latin typeface="Arial" pitchFamily="34" charset="0"/>
              </a:rPr>
              <a:pPr/>
              <a:t>13</a:t>
            </a:fld>
            <a:endParaRPr lang="en-US" altLang="ja-JP">
              <a:solidFill>
                <a:schemeClr val="tx1"/>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ChangeArrowheads="1" noTextEdit="1"/>
          </p:cNvSpPr>
          <p:nvPr>
            <p:ph type="sldImg"/>
          </p:nvPr>
        </p:nvSpPr>
        <p:spPr>
          <a:ln/>
        </p:spPr>
      </p:sp>
      <p:sp>
        <p:nvSpPr>
          <p:cNvPr id="9113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ボンベのガスが無くなった時には新しいボンベに圧力調整器を付けかえる必要があります。取付方法をしっかりマスターしましょう。 </a:t>
            </a:r>
            <a:endParaRPr lang="ja-JP" altLang="en-US">
              <a:latin typeface="Times Bold"/>
            </a:endParaRPr>
          </a:p>
        </p:txBody>
      </p:sp>
      <p:sp>
        <p:nvSpPr>
          <p:cNvPr id="9114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kumimoji="1">
                <a:solidFill>
                  <a:schemeClr val="bg2"/>
                </a:solidFill>
                <a:latin typeface="HGP創英角ｺﾞｼｯｸUB" pitchFamily="50" charset="-128"/>
                <a:ea typeface="ＭＳ Ｐゴシック" pitchFamily="50" charset="-128"/>
              </a:defRPr>
            </a:lvl1pPr>
            <a:lvl2pPr marL="742950" indent="-285750" defTabSz="946150">
              <a:defRPr kumimoji="1">
                <a:solidFill>
                  <a:schemeClr val="bg2"/>
                </a:solidFill>
                <a:latin typeface="HGP創英角ｺﾞｼｯｸUB" pitchFamily="50" charset="-128"/>
                <a:ea typeface="ＭＳ Ｐゴシック" pitchFamily="50" charset="-128"/>
              </a:defRPr>
            </a:lvl2pPr>
            <a:lvl3pPr marL="1143000" indent="-228600" defTabSz="946150">
              <a:defRPr kumimoji="1">
                <a:solidFill>
                  <a:schemeClr val="bg2"/>
                </a:solidFill>
                <a:latin typeface="HGP創英角ｺﾞｼｯｸUB" pitchFamily="50" charset="-128"/>
                <a:ea typeface="ＭＳ Ｐゴシック" pitchFamily="50" charset="-128"/>
              </a:defRPr>
            </a:lvl3pPr>
            <a:lvl4pPr marL="1600200" indent="-228600" defTabSz="946150">
              <a:defRPr kumimoji="1">
                <a:solidFill>
                  <a:schemeClr val="bg2"/>
                </a:solidFill>
                <a:latin typeface="HGP創英角ｺﾞｼｯｸUB" pitchFamily="50" charset="-128"/>
                <a:ea typeface="ＭＳ Ｐゴシック" pitchFamily="50" charset="-128"/>
              </a:defRPr>
            </a:lvl4pPr>
            <a:lvl5pPr marL="2057400" indent="-228600" defTabSz="946150">
              <a:defRPr kumimoji="1">
                <a:solidFill>
                  <a:schemeClr val="bg2"/>
                </a:solidFill>
                <a:latin typeface="HGP創英角ｺﾞｼｯｸUB" pitchFamily="50" charset="-128"/>
                <a:ea typeface="ＭＳ Ｐゴシック" pitchFamily="50" charset="-128"/>
              </a:defRPr>
            </a:lvl5pPr>
            <a:lvl6pPr marL="2514600" indent="-228600" defTabSz="94615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615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615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615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475350D-870F-4FC8-B918-71EE847DFE35}" type="slidenum">
              <a:rPr lang="en-US" altLang="ja-JP" smtClean="0">
                <a:solidFill>
                  <a:schemeClr val="tx1"/>
                </a:solidFill>
                <a:latin typeface="Arial" pitchFamily="34" charset="0"/>
              </a:rPr>
              <a:pPr/>
              <a:t>14</a:t>
            </a:fld>
            <a:endParaRPr lang="en-US" altLang="ja-JP">
              <a:solidFill>
                <a:schemeClr val="tx1"/>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ChangeArrowheads="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医療用ガスボンベを取り扱う時は以下の点に注意しましょう。 </a:t>
            </a:r>
            <a:endParaRPr lang="ja-JP" altLang="en-US">
              <a:latin typeface="Times Bold"/>
            </a:endParaRPr>
          </a:p>
          <a:p>
            <a:endParaRPr lang="ja-JP" altLang="en-US">
              <a:latin typeface="Arial" pitchFamily="34" charset="0"/>
            </a:endParaRPr>
          </a:p>
        </p:txBody>
      </p:sp>
      <p:sp>
        <p:nvSpPr>
          <p:cNvPr id="9216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9B03ED7-2F64-4F82-B75F-B86D85D42562}" type="slidenum">
              <a:rPr lang="en-US" altLang="ja-JP" smtClean="0">
                <a:solidFill>
                  <a:schemeClr val="tx1"/>
                </a:solidFill>
                <a:latin typeface="Arial" pitchFamily="34" charset="0"/>
              </a:rPr>
              <a:pPr/>
              <a:t>15</a:t>
            </a:fld>
            <a:endParaRPr lang="en-US" altLang="ja-JP">
              <a:solidFill>
                <a:schemeClr val="tx1"/>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ChangeArrowheads="1" noTextEdit="1"/>
          </p:cNvSpPr>
          <p:nvPr>
            <p:ph type="sldImg"/>
          </p:nvPr>
        </p:nvSpPr>
        <p:spPr>
          <a:ln/>
        </p:spPr>
      </p:sp>
      <p:sp>
        <p:nvSpPr>
          <p:cNvPr id="9318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9318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58581DE-1C38-4328-8085-188F35C9F512}" type="slidenum">
              <a:rPr lang="en-US" altLang="ja-JP" smtClean="0">
                <a:solidFill>
                  <a:schemeClr val="tx1"/>
                </a:solidFill>
                <a:latin typeface="Arial" pitchFamily="34" charset="0"/>
              </a:rPr>
              <a:pPr/>
              <a:t>16</a:t>
            </a:fld>
            <a:endParaRPr lang="en-US" altLang="ja-JP">
              <a:solidFill>
                <a:schemeClr val="tx1"/>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8E24439-DCC9-48AA-968D-6859F36EDCEA}" type="slidenum">
              <a:rPr lang="en-US" altLang="ja-JP" smtClean="0">
                <a:solidFill>
                  <a:schemeClr val="tx1"/>
                </a:solidFill>
                <a:latin typeface="Arial" pitchFamily="34" charset="0"/>
              </a:rPr>
              <a:pPr/>
              <a:t>17</a:t>
            </a:fld>
            <a:endParaRPr lang="en-US" altLang="ja-JP">
              <a:solidFill>
                <a:schemeClr val="tx1"/>
              </a:solidFill>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この項目の到達目標は表示の</a:t>
            </a:r>
            <a:r>
              <a:rPr lang="en-US" altLang="ja-JP">
                <a:latin typeface="Times Bold"/>
              </a:rPr>
              <a:t>3</a:t>
            </a:r>
            <a:r>
              <a:rPr lang="ja-JP" altLang="ja-JP">
                <a:latin typeface="Times Bold"/>
              </a:rPr>
              <a:t>ポイントです。</a:t>
            </a:r>
          </a:p>
          <a:p>
            <a:pPr eaLnBrk="1" hangingPunct="1"/>
            <a:endParaRPr lang="en-US" altLang="ja-JP">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1DD0F54-4C05-49ED-BF75-4FB2ECF992DE}" type="slidenum">
              <a:rPr lang="en-US" altLang="ja-JP" smtClean="0">
                <a:solidFill>
                  <a:schemeClr val="tx1"/>
                </a:solidFill>
                <a:latin typeface="Arial" pitchFamily="34" charset="0"/>
              </a:rPr>
              <a:pPr/>
              <a:t>18</a:t>
            </a:fld>
            <a:endParaRPr lang="en-US" altLang="ja-JP">
              <a:solidFill>
                <a:schemeClr val="tx1"/>
              </a:solidFill>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itchFamily="34" charset="0"/>
              </a:rPr>
              <a:t>まず使用するボンベが酸素であるか確認します。</a:t>
            </a:r>
            <a:endParaRPr lang="ja-JP" altLang="en-US">
              <a:latin typeface="Times Bo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p:cNvSpPr>
            <a:spLocks noGrp="1" noRot="1" noChangeAspect="1" noChangeArrowheads="1" noTextEdit="1"/>
          </p:cNvSpPr>
          <p:nvPr>
            <p:ph type="sldImg"/>
          </p:nvPr>
        </p:nvSpPr>
        <p:spPr>
          <a:ln/>
        </p:spPr>
      </p:sp>
      <p:sp>
        <p:nvSpPr>
          <p:cNvPr id="962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ボンベに使用される塗色と配管の</a:t>
            </a:r>
            <a:r>
              <a:rPr lang="ja-JP" altLang="en-US">
                <a:latin typeface="Times Bold"/>
              </a:rPr>
              <a:t>塗色</a:t>
            </a:r>
            <a:r>
              <a:rPr lang="ja-JP" altLang="ja-JP">
                <a:latin typeface="Times Bold"/>
              </a:rPr>
              <a:t>が異なります。誤認しないよう十分注意しましょう。</a:t>
            </a:r>
          </a:p>
          <a:p>
            <a:endParaRPr lang="ja-JP" altLang="en-US">
              <a:latin typeface="Arial" pitchFamily="34" charset="0"/>
            </a:endParaRPr>
          </a:p>
        </p:txBody>
      </p:sp>
      <p:sp>
        <p:nvSpPr>
          <p:cNvPr id="962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E954F97-280B-46A4-AA3F-D37BCDE58744}" type="slidenum">
              <a:rPr lang="en-US" altLang="ja-JP" smtClean="0">
                <a:solidFill>
                  <a:schemeClr val="tx1"/>
                </a:solidFill>
                <a:latin typeface="Arial" pitchFamily="34" charset="0"/>
              </a:rPr>
              <a:pPr/>
              <a:t>19</a:t>
            </a:fld>
            <a:endParaRPr lang="en-US" altLang="ja-JP">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ChangeArrowheads="1" noTextEdit="1"/>
          </p:cNvSpPr>
          <p:nvPr>
            <p:ph type="sldImg"/>
          </p:nvPr>
        </p:nvSpPr>
        <p:spPr>
          <a:ln/>
        </p:spPr>
      </p:sp>
      <p:sp>
        <p:nvSpPr>
          <p:cNvPr id="788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講習内容は</a:t>
            </a:r>
            <a:r>
              <a:rPr lang="en-US" altLang="ja-JP">
                <a:latin typeface="Times Bold"/>
              </a:rPr>
              <a:t>5</a:t>
            </a:r>
            <a:r>
              <a:rPr lang="ja-JP" altLang="ja-JP">
                <a:latin typeface="Times Bold"/>
              </a:rPr>
              <a:t>項目に分かれています。 </a:t>
            </a:r>
            <a:endParaRPr lang="ja-JP" altLang="en-US">
              <a:latin typeface="Times Bold"/>
            </a:endParaRPr>
          </a:p>
          <a:p>
            <a:endParaRPr lang="ja-JP" altLang="en-US">
              <a:latin typeface="Arial" pitchFamily="34" charset="0"/>
            </a:endParaRPr>
          </a:p>
        </p:txBody>
      </p:sp>
      <p:sp>
        <p:nvSpPr>
          <p:cNvPr id="788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DABC1AE-3830-403F-BCDC-44A279BF893A}" type="slidenum">
              <a:rPr lang="en-US" altLang="ja-JP" smtClean="0">
                <a:solidFill>
                  <a:schemeClr val="tx1"/>
                </a:solidFill>
                <a:latin typeface="Arial" pitchFamily="34" charset="0"/>
              </a:rPr>
              <a:pPr/>
              <a:t>2</a:t>
            </a:fld>
            <a:endParaRPr lang="en-US" altLang="ja-JP">
              <a:solidFill>
                <a:schemeClr val="tx1"/>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C2D42BC8-A78F-4219-9EA8-1BDA738A1D2E}" type="slidenum">
              <a:rPr lang="en-US" altLang="ja-JP" smtClean="0">
                <a:solidFill>
                  <a:schemeClr val="tx1"/>
                </a:solidFill>
                <a:latin typeface="Arial" pitchFamily="34" charset="0"/>
              </a:rPr>
              <a:pPr/>
              <a:t>20</a:t>
            </a:fld>
            <a:endParaRPr lang="en-US" altLang="ja-JP">
              <a:solidFill>
                <a:schemeClr val="tx1"/>
              </a:solidFill>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Bold"/>
              </a:rPr>
              <a:t>酸素ガスボンベを使用するときは、添付文書と医薬品ラベルを確認、酸素ガスボンべの色が黒であることを確認してください。酸素の配管は緑ですが、緑色のボンベは二酸化炭素です。 </a:t>
            </a:r>
            <a:endParaRPr lang="en-US" altLang="ja-JP">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66F5079-B4B1-45A1-90BF-481CC342719A}" type="slidenum">
              <a:rPr lang="en-US" altLang="ja-JP" smtClean="0">
                <a:solidFill>
                  <a:schemeClr val="tx1"/>
                </a:solidFill>
                <a:latin typeface="Arial" pitchFamily="34" charset="0"/>
              </a:rPr>
              <a:pPr/>
              <a:t>21</a:t>
            </a:fld>
            <a:endParaRPr lang="en-US" altLang="ja-JP">
              <a:solidFill>
                <a:schemeClr val="tx1"/>
              </a:solidFill>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ボンベの誤認による重大な医療事故が発生しています。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CE54C1D3-7C11-4EDB-AC06-A56EF8771161}" type="slidenum">
              <a:rPr lang="en-US" altLang="ja-JP" smtClean="0">
                <a:solidFill>
                  <a:schemeClr val="tx1"/>
                </a:solidFill>
                <a:latin typeface="Arial" pitchFamily="34" charset="0"/>
              </a:rPr>
              <a:pPr/>
              <a:t>22</a:t>
            </a:fld>
            <a:endParaRPr lang="en-US" altLang="ja-JP">
              <a:solidFill>
                <a:schemeClr val="tx1"/>
              </a:solidFill>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ボンベの残量を概算できないと移動の途中で酸素切れになる恐れがあります。</a:t>
            </a:r>
          </a:p>
          <a:p>
            <a:pPr eaLnBrk="1" hangingPunct="1"/>
            <a:endParaRPr lang="en-US" altLang="ja-JP">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41B9D23-78E3-4058-8496-7E455BEEA9BA}" type="slidenum">
              <a:rPr lang="en-US" altLang="ja-JP" smtClean="0">
                <a:solidFill>
                  <a:schemeClr val="tx1"/>
                </a:solidFill>
                <a:latin typeface="Arial" pitchFamily="34" charset="0"/>
              </a:rPr>
              <a:pPr/>
              <a:t>23</a:t>
            </a:fld>
            <a:endParaRPr lang="en-US" altLang="ja-JP">
              <a:solidFill>
                <a:schemeClr val="tx1"/>
              </a:solidFill>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ボンベの内容積と残圧から残量を計算する方法を学習しましょう</a:t>
            </a:r>
            <a:endParaRPr lang="ja-JP" altLang="ja-JP">
              <a:latin typeface="Times Bo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ChangeArrowheads="1" noTextEdit="1"/>
          </p:cNvSpPr>
          <p:nvPr>
            <p:ph type="sldImg"/>
          </p:nvPr>
        </p:nvSpPr>
        <p:spPr>
          <a:ln/>
        </p:spPr>
      </p:sp>
      <p:sp>
        <p:nvSpPr>
          <p:cNvPr id="10137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ガスボンベの上部にはボンベの</a:t>
            </a:r>
            <a:r>
              <a:rPr lang="ja-JP" altLang="en-US">
                <a:latin typeface="Times Bold"/>
              </a:rPr>
              <a:t>内</a:t>
            </a:r>
            <a:r>
              <a:rPr lang="ja-JP" altLang="ja-JP">
                <a:latin typeface="Times Bold"/>
              </a:rPr>
              <a:t>容</a:t>
            </a:r>
            <a:r>
              <a:rPr lang="ja-JP" altLang="en-US">
                <a:latin typeface="Times Bold"/>
              </a:rPr>
              <a:t>積</a:t>
            </a:r>
            <a:r>
              <a:rPr lang="ja-JP" altLang="ja-JP">
                <a:latin typeface="Times Bold"/>
              </a:rPr>
              <a:t>が刻印されています。 </a:t>
            </a:r>
            <a:endParaRPr lang="ja-JP" altLang="en-US">
              <a:latin typeface="Times Bold"/>
            </a:endParaRPr>
          </a:p>
          <a:p>
            <a:endParaRPr lang="ja-JP" altLang="en-US">
              <a:latin typeface="Arial" pitchFamily="34" charset="0"/>
            </a:endParaRPr>
          </a:p>
        </p:txBody>
      </p:sp>
      <p:sp>
        <p:nvSpPr>
          <p:cNvPr id="10138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CF5747D-4A50-4214-85DA-E66F9BBE8B60}" type="slidenum">
              <a:rPr lang="en-US" altLang="ja-JP" smtClean="0">
                <a:solidFill>
                  <a:schemeClr val="tx1"/>
                </a:solidFill>
                <a:latin typeface="Arial" pitchFamily="34" charset="0"/>
              </a:rPr>
              <a:pPr/>
              <a:t>24</a:t>
            </a:fld>
            <a:endParaRPr lang="en-US" altLang="ja-JP">
              <a:solidFill>
                <a:schemeClr val="tx1"/>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BE6A712-FFC0-45AB-BC83-3B17B9023029}" type="slidenum">
              <a:rPr lang="en-US" altLang="ja-JP" smtClean="0">
                <a:solidFill>
                  <a:schemeClr val="tx1"/>
                </a:solidFill>
                <a:latin typeface="Arial" pitchFamily="34" charset="0"/>
              </a:rPr>
              <a:pPr/>
              <a:t>25</a:t>
            </a:fld>
            <a:endParaRPr lang="en-US" altLang="ja-JP">
              <a:solidFill>
                <a:schemeClr val="tx1"/>
              </a:solidFill>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Bold"/>
              </a:rPr>
              <a:t>圧力調整器のインディケータで、ボンベ内のガスの圧力を確認しましょう。</a:t>
            </a:r>
            <a:r>
              <a:rPr lang="ja-JP" altLang="ja-JP">
                <a:latin typeface="Times Bold"/>
              </a:rPr>
              <a:t>いくつかの目安になる針の位置での残量</a:t>
            </a:r>
            <a:r>
              <a:rPr lang="ja-JP" altLang="en-US">
                <a:latin typeface="Times Bold"/>
              </a:rPr>
              <a:t>を</a:t>
            </a:r>
            <a:r>
              <a:rPr lang="ja-JP" altLang="ja-JP">
                <a:latin typeface="Times Bold"/>
              </a:rPr>
              <a:t>覚えておきましょう。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7C361DE-D82C-40F8-A66B-B0B06631A9C4}" type="slidenum">
              <a:rPr lang="en-US" altLang="ja-JP" smtClean="0">
                <a:solidFill>
                  <a:schemeClr val="tx1"/>
                </a:solidFill>
                <a:latin typeface="Arial" pitchFamily="34" charset="0"/>
              </a:rPr>
              <a:pPr/>
              <a:t>26</a:t>
            </a:fld>
            <a:endParaRPr lang="en-US" altLang="ja-JP">
              <a:solidFill>
                <a:schemeClr val="tx1"/>
              </a:solidFill>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あなたの施設で使用している流量調整器を確認しましょう。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D0C0EB1-AE7A-473C-B107-F5F23A1B3514}" type="slidenum">
              <a:rPr lang="en-US" altLang="ja-JP" smtClean="0">
                <a:solidFill>
                  <a:schemeClr val="tx1"/>
                </a:solidFill>
                <a:latin typeface="Arial" pitchFamily="34" charset="0"/>
              </a:rPr>
              <a:pPr/>
              <a:t>27</a:t>
            </a:fld>
            <a:endParaRPr lang="en-US" altLang="ja-JP">
              <a:solidFill>
                <a:schemeClr val="tx1"/>
              </a:solidFill>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ボンベの交換方法をマスターしましょう。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4546B29-24D0-4260-A621-882FD35A6F71}" type="slidenum">
              <a:rPr lang="en-US" altLang="ja-JP" smtClean="0">
                <a:solidFill>
                  <a:schemeClr val="tx1"/>
                </a:solidFill>
                <a:latin typeface="Arial" pitchFamily="34" charset="0"/>
              </a:rPr>
              <a:pPr/>
              <a:t>28</a:t>
            </a:fld>
            <a:endParaRPr lang="en-US" altLang="ja-JP">
              <a:solidFill>
                <a:schemeClr val="tx1"/>
              </a:solidFill>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酸素ボンベの交換方法を</a:t>
            </a:r>
            <a:r>
              <a:rPr lang="en-US" altLang="ja-JP">
                <a:latin typeface="Times Bold"/>
              </a:rPr>
              <a:t>9</a:t>
            </a:r>
            <a:r>
              <a:rPr lang="ja-JP" altLang="ja-JP">
                <a:latin typeface="Times Bold"/>
              </a:rPr>
              <a:t>ステップに分けると表示の手順になります。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750155F8-9E6D-4F7C-B109-072F8617E1CE}" type="slidenum">
              <a:rPr lang="en-US" altLang="ja-JP" sz="1200">
                <a:solidFill>
                  <a:schemeClr val="tx1"/>
                </a:solidFill>
                <a:latin typeface="Arial" pitchFamily="34" charset="0"/>
              </a:rPr>
              <a:pPr algn="r" eaLnBrk="1" hangingPunct="1"/>
              <a:t>29</a:t>
            </a:fld>
            <a:endParaRPr lang="en-US" altLang="ja-JP" sz="1200">
              <a:solidFill>
                <a:schemeClr val="tx1"/>
              </a:solidFill>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フロート式流量計の場合は、地面に対して垂直の状態で</a:t>
            </a:r>
            <a:r>
              <a:rPr lang="ja-JP" altLang="ja-JP">
                <a:latin typeface="Times Bold"/>
              </a:rPr>
              <a:t>流量</a:t>
            </a:r>
            <a:r>
              <a:rPr lang="ja-JP" altLang="en-US">
                <a:latin typeface="Times Bold"/>
              </a:rPr>
              <a:t>設定を行ういましょう</a:t>
            </a:r>
            <a:r>
              <a:rPr lang="ja-JP" altLang="ja-JP">
                <a:latin typeface="Times Bold"/>
              </a:rPr>
              <a:t>。</a:t>
            </a:r>
          </a:p>
          <a:p>
            <a:pPr eaLnBrk="1" hangingPunct="1"/>
            <a:endParaRPr lang="en-US" altLang="ja-JP">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ChangeArrowheads="1" noTextEdit="1"/>
          </p:cNvSpPr>
          <p:nvPr>
            <p:ph type="sldImg"/>
          </p:nvPr>
        </p:nvSpPr>
        <p:spPr>
          <a:ln/>
        </p:spPr>
      </p:sp>
      <p:sp>
        <p:nvSpPr>
          <p:cNvPr id="7987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7987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469BEFC-8179-4F51-B070-E668E4822BBD}" type="slidenum">
              <a:rPr lang="en-US" altLang="ja-JP" smtClean="0">
                <a:solidFill>
                  <a:schemeClr val="tx1"/>
                </a:solidFill>
                <a:latin typeface="Arial" pitchFamily="34" charset="0"/>
              </a:rPr>
              <a:pPr/>
              <a:t>3</a:t>
            </a:fld>
            <a:endParaRPr lang="en-US" altLang="ja-JP">
              <a:solidFill>
                <a:schemeClr val="tx1"/>
              </a:solidFill>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4436063-B3D3-4885-A11D-083C9211C8BD}" type="slidenum">
              <a:rPr lang="en-US" altLang="ja-JP" smtClean="0">
                <a:solidFill>
                  <a:schemeClr val="tx1"/>
                </a:solidFill>
                <a:latin typeface="Arial" pitchFamily="34" charset="0"/>
              </a:rPr>
              <a:pPr/>
              <a:t>30</a:t>
            </a:fld>
            <a:endParaRPr lang="en-US" altLang="ja-JP">
              <a:solidFill>
                <a:schemeClr val="tx1"/>
              </a:solidFill>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ボンベに圧力調整器があらかじめセッティングされている場合は</a:t>
            </a:r>
            <a:r>
              <a:rPr lang="ja-JP" altLang="en-US">
                <a:latin typeface="Times Bold"/>
              </a:rPr>
              <a:t>、</a:t>
            </a:r>
            <a:r>
              <a:rPr lang="ja-JP" altLang="ja-JP">
                <a:latin typeface="Times Bold"/>
              </a:rPr>
              <a:t>表示</a:t>
            </a:r>
            <a:r>
              <a:rPr lang="en-US" altLang="ja-JP">
                <a:latin typeface="Times Bold"/>
              </a:rPr>
              <a:t>8</a:t>
            </a:r>
            <a:r>
              <a:rPr lang="ja-JP" altLang="ja-JP">
                <a:latin typeface="Times Bold"/>
              </a:rPr>
              <a:t>ステップの手順をふんで使用を開始します。</a:t>
            </a:r>
          </a:p>
          <a:p>
            <a:pPr eaLnBrk="1" hangingPunct="1"/>
            <a:endParaRPr lang="en-US" altLang="ja-JP">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6C97295-345F-4E3E-8A18-D0AB93F7CA65}" type="slidenum">
              <a:rPr lang="en-US" altLang="ja-JP" smtClean="0">
                <a:solidFill>
                  <a:schemeClr val="tx1"/>
                </a:solidFill>
                <a:latin typeface="Arial" pitchFamily="34" charset="0"/>
              </a:rPr>
              <a:pPr/>
              <a:t>31</a:t>
            </a:fld>
            <a:endParaRPr lang="en-US" altLang="ja-JP">
              <a:solidFill>
                <a:schemeClr val="tx1"/>
              </a:solidFill>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酸素ボンベに関するヒヤリ</a:t>
            </a:r>
            <a:r>
              <a:rPr lang="ja-JP" altLang="en-US">
                <a:latin typeface="Times Bold"/>
              </a:rPr>
              <a:t>・</a:t>
            </a:r>
            <a:r>
              <a:rPr lang="ja-JP" altLang="ja-JP">
                <a:latin typeface="Times Bold"/>
              </a:rPr>
              <a:t>ハット事例は様々です。十分注意して下さい。</a:t>
            </a:r>
            <a:endParaRPr lang="en-US" altLang="ja-JP">
              <a:latin typeface="Times Bold"/>
            </a:endParaRPr>
          </a:p>
          <a:p>
            <a:pPr eaLnBrk="1" hangingPunct="1"/>
            <a:r>
              <a:rPr lang="ja-JP" altLang="en-US">
                <a:latin typeface="Times Bold"/>
              </a:rPr>
              <a:t>医療ガスに関わる事故又はヒヤリ・ハット事例が発生した場合の、院内の対応について、確認しておきましょう。</a:t>
            </a:r>
          </a:p>
          <a:p>
            <a:pPr eaLnBrk="1" hangingPunct="1"/>
            <a:endParaRPr lang="ja-JP"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C1E8949-19F4-446C-9BCB-C9B55138A9BD}" type="slidenum">
              <a:rPr lang="en-US" altLang="ja-JP" smtClean="0">
                <a:solidFill>
                  <a:schemeClr val="tx1"/>
                </a:solidFill>
                <a:latin typeface="Arial" pitchFamily="34" charset="0"/>
              </a:rPr>
              <a:pPr/>
              <a:t>32</a:t>
            </a:fld>
            <a:endParaRPr lang="en-US" altLang="ja-JP">
              <a:solidFill>
                <a:schemeClr val="tx1"/>
              </a:solidFill>
              <a:latin typeface="Arial" pitchFamily="34" charset="0"/>
            </a:endParaRPr>
          </a:p>
        </p:txBody>
      </p:sp>
      <p:sp>
        <p:nvSpPr>
          <p:cNvPr id="109571" name="スライド イメージ プレースホルダー 1"/>
          <p:cNvSpPr>
            <a:spLocks noGrp="1" noRot="1" noChangeAspect="1" noChangeArrowheads="1" noTextEdit="1"/>
          </p:cNvSpPr>
          <p:nvPr>
            <p:ph type="sldImg"/>
          </p:nvPr>
        </p:nvSpPr>
        <p:spPr>
          <a:xfrm>
            <a:off x="901700" y="739775"/>
            <a:ext cx="4932363" cy="3700463"/>
          </a:xfrm>
          <a:ln/>
        </p:spPr>
      </p:sp>
      <p:sp>
        <p:nvSpPr>
          <p:cNvPr id="109572" name="ノート プレースホルダー 2"/>
          <p:cNvSpPr>
            <a:spLocks noGrp="1"/>
          </p:cNvSpPr>
          <p:nvPr>
            <p:ph type="body" idx="1"/>
          </p:nvPr>
        </p:nvSpPr>
        <p:spPr>
          <a:xfrm>
            <a:off x="673100" y="4686300"/>
            <a:ext cx="538956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9" tIns="45375" rIns="90749" bIns="45375"/>
          <a:lstStyle/>
          <a:p>
            <a:r>
              <a:rPr lang="ja-JP" altLang="ja-JP">
                <a:latin typeface="Times Bold"/>
              </a:rPr>
              <a:t>使用しない時には圧力</a:t>
            </a:r>
            <a:r>
              <a:rPr lang="ja-JP" altLang="en-US">
                <a:latin typeface="Times Bold"/>
              </a:rPr>
              <a:t>調整</a:t>
            </a:r>
            <a:r>
              <a:rPr lang="ja-JP" altLang="ja-JP">
                <a:latin typeface="Times Bold"/>
              </a:rPr>
              <a:t>器はボンベから外しておきましょう。</a:t>
            </a:r>
          </a:p>
        </p:txBody>
      </p:sp>
      <p:sp>
        <p:nvSpPr>
          <p:cNvPr id="109573" name="スライド番号プレースホルダー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9" tIns="45375" rIns="90749" bIns="45375" anchor="b"/>
          <a:lstStyle>
            <a:lvl1pPr defTabSz="954088">
              <a:defRPr kumimoji="1">
                <a:solidFill>
                  <a:schemeClr val="bg2"/>
                </a:solidFill>
                <a:latin typeface="HGP創英角ｺﾞｼｯｸUB" pitchFamily="50" charset="-128"/>
                <a:ea typeface="ＭＳ Ｐゴシック" pitchFamily="50" charset="-128"/>
              </a:defRPr>
            </a:lvl1pPr>
            <a:lvl2pPr marL="742950" indent="-285750" defTabSz="954088">
              <a:defRPr kumimoji="1">
                <a:solidFill>
                  <a:schemeClr val="bg2"/>
                </a:solidFill>
                <a:latin typeface="HGP創英角ｺﾞｼｯｸUB" pitchFamily="50" charset="-128"/>
                <a:ea typeface="ＭＳ Ｐゴシック" pitchFamily="50" charset="-128"/>
              </a:defRPr>
            </a:lvl2pPr>
            <a:lvl3pPr marL="1143000" indent="-228600" defTabSz="954088">
              <a:defRPr kumimoji="1">
                <a:solidFill>
                  <a:schemeClr val="bg2"/>
                </a:solidFill>
                <a:latin typeface="HGP創英角ｺﾞｼｯｸUB" pitchFamily="50" charset="-128"/>
                <a:ea typeface="ＭＳ Ｐゴシック" pitchFamily="50" charset="-128"/>
              </a:defRPr>
            </a:lvl3pPr>
            <a:lvl4pPr marL="1600200" indent="-228600" defTabSz="954088">
              <a:defRPr kumimoji="1">
                <a:solidFill>
                  <a:schemeClr val="bg2"/>
                </a:solidFill>
                <a:latin typeface="HGP創英角ｺﾞｼｯｸUB" pitchFamily="50" charset="-128"/>
                <a:ea typeface="ＭＳ Ｐゴシック" pitchFamily="50" charset="-128"/>
              </a:defRPr>
            </a:lvl4pPr>
            <a:lvl5pPr marL="2057400" indent="-228600" defTabSz="954088">
              <a:defRPr kumimoji="1">
                <a:solidFill>
                  <a:schemeClr val="bg2"/>
                </a:solidFill>
                <a:latin typeface="HGP創英角ｺﾞｼｯｸUB" pitchFamily="50" charset="-128"/>
                <a:ea typeface="ＭＳ Ｐゴシック" pitchFamily="50" charset="-128"/>
              </a:defRPr>
            </a:lvl5pPr>
            <a:lvl6pPr marL="25146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5408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0D0605D7-87BC-44DC-BAAA-F84BD86A4DAF}" type="slidenum">
              <a:rPr lang="en-US" altLang="ja-JP" sz="1200">
                <a:solidFill>
                  <a:schemeClr val="tx1"/>
                </a:solidFill>
                <a:latin typeface="Times New Roman" pitchFamily="18" charset="0"/>
              </a:rPr>
              <a:pPr algn="r" eaLnBrk="1" hangingPunct="1"/>
              <a:t>32</a:t>
            </a:fld>
            <a:endParaRPr lang="en-US" altLang="ja-JP" sz="1200">
              <a:solidFill>
                <a:schemeClr val="tx1"/>
              </a:solidFill>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14A48A2-505B-4CD9-9757-4346571D4EA3}" type="slidenum">
              <a:rPr lang="en-US" altLang="ja-JP" smtClean="0">
                <a:solidFill>
                  <a:schemeClr val="tx1"/>
                </a:solidFill>
                <a:latin typeface="Arial" pitchFamily="34" charset="0"/>
              </a:rPr>
              <a:pPr/>
              <a:t>33</a:t>
            </a:fld>
            <a:endParaRPr lang="en-US" altLang="ja-JP">
              <a:solidFill>
                <a:schemeClr val="tx1"/>
              </a:solidFill>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使用していない酸素ボンベを保管する場合は表示の</a:t>
            </a:r>
            <a:r>
              <a:rPr lang="en-US" altLang="ja-JP">
                <a:latin typeface="Times Bold"/>
              </a:rPr>
              <a:t>4</a:t>
            </a:r>
            <a:r>
              <a:rPr lang="ja-JP" altLang="ja-JP">
                <a:latin typeface="Times Bold"/>
              </a:rPr>
              <a:t>点に注意しましょう。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8C88AFF-F795-4FE4-8843-FC3DE1B1B85A}" type="slidenum">
              <a:rPr lang="en-US" altLang="ja-JP" smtClean="0">
                <a:solidFill>
                  <a:schemeClr val="tx1"/>
                </a:solidFill>
                <a:latin typeface="Arial" pitchFamily="34" charset="0"/>
              </a:rPr>
              <a:pPr/>
              <a:t>34</a:t>
            </a:fld>
            <a:endParaRPr lang="en-US" altLang="ja-JP">
              <a:solidFill>
                <a:schemeClr val="tx1"/>
              </a:solidFill>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頻発するトラブルを知って、毎回しっかり確認する習慣をつけて下さい。</a:t>
            </a:r>
          </a:p>
          <a:p>
            <a:pPr eaLnBrk="1" hangingPunct="1"/>
            <a:endParaRPr lang="en-US" altLang="ja-JP">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9A8FB03-09CA-478B-905E-EBA1AFDDF37B}" type="slidenum">
              <a:rPr lang="en-US" altLang="ja-JP" smtClean="0">
                <a:solidFill>
                  <a:schemeClr val="tx1"/>
                </a:solidFill>
                <a:latin typeface="Arial" pitchFamily="34" charset="0"/>
              </a:rPr>
              <a:pPr/>
              <a:t>35</a:t>
            </a:fld>
            <a:endParaRPr lang="en-US" altLang="ja-JP">
              <a:solidFill>
                <a:schemeClr val="tx1"/>
              </a:solidFill>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ガスの取り違えを防止するためには、添付文書、医薬品ラベルで必ずボンベのガス種を確認しましょう。ボンベの受け渡し時には、お互いにガス名を声に出して再確認し、復唱しましょう。</a:t>
            </a:r>
            <a:endParaRPr lang="en-US" altLang="ja-JP">
              <a:latin typeface="Times Bold"/>
            </a:endParaRPr>
          </a:p>
          <a:p>
            <a:r>
              <a:rPr lang="ja-JP" altLang="en-US">
                <a:latin typeface="Times Bold"/>
              </a:rPr>
              <a:t>ガス切れ防止のためにボンベ交換時の操作管理の徹底や、予備ボンベの確保を行いましょう。</a:t>
            </a:r>
            <a:endParaRPr lang="en-US" altLang="ja-JP">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ChangeArrowheads="1" noTextEdit="1"/>
          </p:cNvSpPr>
          <p:nvPr>
            <p:ph type="sldImg"/>
          </p:nvPr>
        </p:nvSpPr>
        <p:spPr>
          <a:ln/>
        </p:spPr>
      </p:sp>
      <p:sp>
        <p:nvSpPr>
          <p:cNvPr id="11366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11366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6D7D073-8F2F-4645-91AC-844F61507E3C}" type="slidenum">
              <a:rPr lang="en-US" altLang="ja-JP" smtClean="0">
                <a:solidFill>
                  <a:schemeClr val="tx1"/>
                </a:solidFill>
                <a:latin typeface="Arial" pitchFamily="34" charset="0"/>
              </a:rPr>
              <a:pPr/>
              <a:t>36</a:t>
            </a:fld>
            <a:endParaRPr lang="en-US" altLang="ja-JP">
              <a:solidFill>
                <a:schemeClr val="tx1"/>
              </a:solidFill>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F51C655C-938F-488F-9673-22B8B39E9838}" type="slidenum">
              <a:rPr lang="en-US" altLang="ja-JP" sz="1200">
                <a:solidFill>
                  <a:schemeClr val="tx1"/>
                </a:solidFill>
                <a:latin typeface="Arial" pitchFamily="34" charset="0"/>
              </a:rPr>
              <a:pPr algn="r" eaLnBrk="1" hangingPunct="1"/>
              <a:t>37</a:t>
            </a:fld>
            <a:endParaRPr lang="en-US" altLang="ja-JP" sz="1200">
              <a:solidFill>
                <a:schemeClr val="tx1"/>
              </a:solidFill>
              <a:latin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この項目の到達目標は表示の</a:t>
            </a:r>
            <a:r>
              <a:rPr lang="en-US" altLang="ja-JP">
                <a:latin typeface="Times Bold"/>
              </a:rPr>
              <a:t>2</a:t>
            </a:r>
            <a:r>
              <a:rPr lang="ja-JP" altLang="ja-JP">
                <a:latin typeface="Times Bold"/>
              </a:rPr>
              <a:t>ポイントです。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DBB6AE78-9733-4A37-AD18-A89905E24E4E}" type="slidenum">
              <a:rPr lang="en-US" altLang="ja-JP" sz="1200">
                <a:solidFill>
                  <a:schemeClr val="tx1"/>
                </a:solidFill>
                <a:latin typeface="Arial" pitchFamily="34" charset="0"/>
              </a:rPr>
              <a:pPr algn="r" eaLnBrk="1" hangingPunct="1"/>
              <a:t>38</a:t>
            </a:fld>
            <a:endParaRPr lang="en-US" altLang="ja-JP" sz="1200">
              <a:solidFill>
                <a:schemeClr val="tx1"/>
              </a:solidFill>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酸素流量計の取り扱い時には表示の</a:t>
            </a:r>
            <a:r>
              <a:rPr lang="en-US" altLang="ja-JP">
                <a:latin typeface="Times Bold"/>
              </a:rPr>
              <a:t>3</a:t>
            </a:r>
            <a:r>
              <a:rPr lang="ja-JP" altLang="ja-JP">
                <a:latin typeface="Times Bold"/>
              </a:rPr>
              <a:t>点を確認します。</a:t>
            </a:r>
          </a:p>
          <a:p>
            <a:pPr eaLnBrk="1" hangingPunct="1"/>
            <a:endParaRPr lang="en-US" altLang="ja-JP">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754EEE37-8494-4C26-BD0F-5EB25BFBB373}" type="slidenum">
              <a:rPr lang="en-US" altLang="ja-JP" sz="1200">
                <a:solidFill>
                  <a:schemeClr val="tx1"/>
                </a:solidFill>
                <a:latin typeface="Arial" pitchFamily="34" charset="0"/>
              </a:rPr>
              <a:pPr algn="r" eaLnBrk="1" hangingPunct="1"/>
              <a:t>39</a:t>
            </a:fld>
            <a:endParaRPr lang="en-US" altLang="ja-JP" sz="1200">
              <a:solidFill>
                <a:schemeClr val="tx1"/>
              </a:solidFill>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まず全体の外観からチェックしましょう。</a:t>
            </a:r>
          </a:p>
          <a:p>
            <a:pPr eaLnBrk="1" hangingPunct="1"/>
            <a:endParaRPr lang="en-US" altLang="ja-JP">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ChangeArrowheads="1" noTextEdit="1"/>
          </p:cNvSpPr>
          <p:nvPr>
            <p:ph type="sldImg"/>
          </p:nvPr>
        </p:nvSpPr>
        <p:spPr>
          <a:ln/>
        </p:spPr>
      </p:sp>
      <p:sp>
        <p:nvSpPr>
          <p:cNvPr id="808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この項目の到達目標は表示の</a:t>
            </a:r>
            <a:r>
              <a:rPr lang="ja-JP" altLang="en-US">
                <a:latin typeface="Times Bold"/>
              </a:rPr>
              <a:t>３</a:t>
            </a:r>
            <a:r>
              <a:rPr lang="ja-JP" altLang="ja-JP">
                <a:latin typeface="Times Bold"/>
              </a:rPr>
              <a:t>ポイントです。</a:t>
            </a:r>
            <a:endParaRPr lang="en-US" altLang="ja-JP">
              <a:latin typeface="Times Bold"/>
            </a:endParaRPr>
          </a:p>
          <a:p>
            <a:endParaRPr lang="ja-JP" altLang="ja-JP">
              <a:latin typeface="Times Bold"/>
            </a:endParaRPr>
          </a:p>
        </p:txBody>
      </p:sp>
      <p:sp>
        <p:nvSpPr>
          <p:cNvPr id="809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908ED26-B73A-47AC-8C43-97F289B90D27}" type="slidenum">
              <a:rPr lang="en-US" altLang="ja-JP" smtClean="0">
                <a:solidFill>
                  <a:schemeClr val="tx1"/>
                </a:solidFill>
                <a:latin typeface="Arial" pitchFamily="34" charset="0"/>
              </a:rPr>
              <a:pPr/>
              <a:t>4</a:t>
            </a:fld>
            <a:endParaRPr lang="en-US" altLang="ja-JP">
              <a:solidFill>
                <a:schemeClr val="tx1"/>
              </a:solidFill>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60785837-B235-4959-97B9-2058A096196A}" type="slidenum">
              <a:rPr lang="en-US" altLang="ja-JP" sz="1200">
                <a:solidFill>
                  <a:schemeClr val="tx1"/>
                </a:solidFill>
                <a:latin typeface="Arial" pitchFamily="34" charset="0"/>
              </a:rPr>
              <a:pPr algn="r" eaLnBrk="1" hangingPunct="1"/>
              <a:t>40</a:t>
            </a:fld>
            <a:endParaRPr lang="en-US" altLang="ja-JP" sz="1200">
              <a:solidFill>
                <a:schemeClr val="tx1"/>
              </a:solidFill>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定期点検時には消耗部品もチェックします。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ー 1"/>
          <p:cNvSpPr>
            <a:spLocks noGrp="1" noRot="1" noChangeAspect="1" noChangeArrowheads="1" noTextEdit="1"/>
          </p:cNvSpPr>
          <p:nvPr>
            <p:ph type="sldImg"/>
          </p:nvPr>
        </p:nvSpPr>
        <p:spPr>
          <a:ln/>
        </p:spPr>
      </p:sp>
      <p:sp>
        <p:nvSpPr>
          <p:cNvPr id="11878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定期点検では分解してパッキンなどの細かい部品もチェックします。</a:t>
            </a:r>
          </a:p>
          <a:p>
            <a:endParaRPr lang="ja-JP" altLang="en-US">
              <a:latin typeface="Arial" pitchFamily="34" charset="0"/>
            </a:endParaRPr>
          </a:p>
        </p:txBody>
      </p:sp>
      <p:sp>
        <p:nvSpPr>
          <p:cNvPr id="11878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BC545E7-3176-4675-A9B5-2C73CC17BD84}" type="slidenum">
              <a:rPr lang="en-US" altLang="ja-JP" smtClean="0">
                <a:solidFill>
                  <a:schemeClr val="tx1"/>
                </a:solidFill>
                <a:latin typeface="Arial" pitchFamily="34" charset="0"/>
              </a:rPr>
              <a:pPr/>
              <a:t>41</a:t>
            </a:fld>
            <a:endParaRPr lang="en-US" altLang="ja-JP">
              <a:solidFill>
                <a:schemeClr val="tx1"/>
              </a:solidFill>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ー 1"/>
          <p:cNvSpPr>
            <a:spLocks noGrp="1" noRot="1" noChangeAspect="1" noChangeArrowheads="1" noTextEdit="1"/>
          </p:cNvSpPr>
          <p:nvPr>
            <p:ph type="sldImg"/>
          </p:nvPr>
        </p:nvSpPr>
        <p:spPr>
          <a:ln/>
        </p:spPr>
      </p:sp>
      <p:sp>
        <p:nvSpPr>
          <p:cNvPr id="11981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医療機器をアウトレットに接続する前及び接続した際に、これらの点を確認します。</a:t>
            </a:r>
          </a:p>
        </p:txBody>
      </p:sp>
      <p:sp>
        <p:nvSpPr>
          <p:cNvPr id="11981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CB0677E-0C2A-46CF-855F-034F2D944EB1}" type="slidenum">
              <a:rPr lang="en-US" altLang="ja-JP" smtClean="0">
                <a:solidFill>
                  <a:schemeClr val="tx1"/>
                </a:solidFill>
                <a:latin typeface="Arial" pitchFamily="34" charset="0"/>
              </a:rPr>
              <a:pPr/>
              <a:t>42</a:t>
            </a:fld>
            <a:endParaRPr lang="en-US" altLang="ja-JP">
              <a:solidFill>
                <a:schemeClr val="tx1"/>
              </a:solidFill>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5C6650CB-77D8-462A-90F3-ECB969390AAF}" type="slidenum">
              <a:rPr lang="en-US" altLang="ja-JP" sz="1200">
                <a:solidFill>
                  <a:schemeClr val="tx1"/>
                </a:solidFill>
                <a:latin typeface="Arial" pitchFamily="34" charset="0"/>
              </a:rPr>
              <a:pPr algn="r" eaLnBrk="1" hangingPunct="1"/>
              <a:t>43</a:t>
            </a:fld>
            <a:endParaRPr lang="en-US" altLang="ja-JP" sz="1200">
              <a:solidFill>
                <a:schemeClr val="tx1"/>
              </a:solidFill>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酸素流量計とアウトレットの接続時には</a:t>
            </a:r>
            <a:r>
              <a:rPr lang="en-US" altLang="ja-JP">
                <a:latin typeface="Times Bold"/>
              </a:rPr>
              <a:t>3</a:t>
            </a:r>
            <a:r>
              <a:rPr lang="ja-JP" altLang="ja-JP">
                <a:latin typeface="Times Bold"/>
              </a:rPr>
              <a:t>つのポイントを</a:t>
            </a:r>
            <a:r>
              <a:rPr lang="ja-JP" altLang="en-US">
                <a:latin typeface="Times Bold"/>
              </a:rPr>
              <a:t>チエック</a:t>
            </a:r>
            <a:r>
              <a:rPr lang="ja-JP" altLang="ja-JP">
                <a:latin typeface="Times Bold"/>
              </a:rPr>
              <a:t>します。</a:t>
            </a:r>
          </a:p>
          <a:p>
            <a:pPr eaLnBrk="1" hangingPunct="1"/>
            <a:endParaRPr lang="en-US" altLang="ja-JP">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301001A8-E098-4019-A9FA-FAB78DA1D0E4}" type="slidenum">
              <a:rPr lang="en-US" altLang="ja-JP" sz="1200">
                <a:solidFill>
                  <a:schemeClr val="tx1"/>
                </a:solidFill>
                <a:latin typeface="Arial" pitchFamily="34" charset="0"/>
              </a:rPr>
              <a:pPr algn="r" eaLnBrk="1" hangingPunct="1"/>
              <a:t>44</a:t>
            </a:fld>
            <a:endParaRPr lang="en-US" altLang="ja-JP" sz="1200">
              <a:solidFill>
                <a:schemeClr val="tx1"/>
              </a:solidFill>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流量計の使用を開始したら</a:t>
            </a:r>
            <a:r>
              <a:rPr lang="ja-JP" altLang="en-US">
                <a:latin typeface="Times Bold"/>
              </a:rPr>
              <a:t>、漏れがないかを</a:t>
            </a:r>
            <a:r>
              <a:rPr lang="ja-JP" altLang="ja-JP">
                <a:latin typeface="Times Bold"/>
              </a:rPr>
              <a:t>確認します。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3" tIns="47421" rIns="94843" bIns="47421" anchor="b"/>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C6697706-A50E-42C6-A421-9649B2213ACC}" type="slidenum">
              <a:rPr lang="en-US" altLang="ja-JP" sz="1200">
                <a:solidFill>
                  <a:schemeClr val="tx1"/>
                </a:solidFill>
                <a:latin typeface="Arial" pitchFamily="34" charset="0"/>
              </a:rPr>
              <a:pPr algn="r" eaLnBrk="1" hangingPunct="1"/>
              <a:t>45</a:t>
            </a:fld>
            <a:endParaRPr lang="en-US" altLang="ja-JP" sz="1200">
              <a:solidFill>
                <a:schemeClr val="tx1"/>
              </a:solidFill>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シャットオフバルブの目的と使用方法を覚えましょう。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3D64A8B1-249A-4F42-AA13-84A90FD7AB38}" type="slidenum">
              <a:rPr lang="en-US" altLang="ja-JP" sz="1200">
                <a:solidFill>
                  <a:schemeClr val="tx1"/>
                </a:solidFill>
                <a:latin typeface="Arial" pitchFamily="34" charset="0"/>
              </a:rPr>
              <a:pPr algn="r" eaLnBrk="1" hangingPunct="1"/>
              <a:t>46</a:t>
            </a:fld>
            <a:endParaRPr lang="en-US" altLang="ja-JP" sz="1200">
              <a:solidFill>
                <a:schemeClr val="tx1"/>
              </a:solidFill>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所属部署のシャットオフバルブの位置を確認しましょう。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CDF2AABD-DF74-4287-9B24-6581A5D47511}" type="slidenum">
              <a:rPr lang="en-US" altLang="ja-JP" sz="1200">
                <a:solidFill>
                  <a:schemeClr val="tx1"/>
                </a:solidFill>
                <a:latin typeface="Arial" pitchFamily="34" charset="0"/>
              </a:rPr>
              <a:pPr algn="r" eaLnBrk="1" hangingPunct="1"/>
              <a:t>47</a:t>
            </a:fld>
            <a:endParaRPr lang="en-US" altLang="ja-JP" sz="1200">
              <a:solidFill>
                <a:schemeClr val="tx1"/>
              </a:solidFill>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シャットオフバルブは</a:t>
            </a:r>
            <a:r>
              <a:rPr lang="en-US" altLang="ja-JP">
                <a:latin typeface="Times Bold"/>
              </a:rPr>
              <a:t>2</a:t>
            </a:r>
            <a:r>
              <a:rPr lang="ja-JP" altLang="ja-JP">
                <a:latin typeface="Times Bold"/>
              </a:rPr>
              <a:t>ステップで使用します。まず設置部のカバーをはずします。</a:t>
            </a:r>
          </a:p>
          <a:p>
            <a:pPr eaLnBrk="1" hangingPunct="1"/>
            <a:endParaRPr lang="en-US" altLang="ja-JP">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ー 1"/>
          <p:cNvSpPr>
            <a:spLocks noGrp="1" noRot="1" noChangeAspect="1" noChangeArrowheads="1" noTextEdit="1"/>
          </p:cNvSpPr>
          <p:nvPr>
            <p:ph type="sldImg"/>
          </p:nvPr>
        </p:nvSpPr>
        <p:spPr>
          <a:ln/>
        </p:spPr>
      </p:sp>
      <p:sp>
        <p:nvSpPr>
          <p:cNvPr id="1259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次にレバーの操作です。</a:t>
            </a:r>
          </a:p>
          <a:p>
            <a:endParaRPr lang="ja-JP" altLang="en-US">
              <a:latin typeface="Arial" pitchFamily="34" charset="0"/>
            </a:endParaRPr>
          </a:p>
        </p:txBody>
      </p:sp>
      <p:sp>
        <p:nvSpPr>
          <p:cNvPr id="1259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3E4F6FD-53DA-430C-9A6D-5229166AEC85}" type="slidenum">
              <a:rPr lang="en-US" altLang="ja-JP" smtClean="0">
                <a:solidFill>
                  <a:schemeClr val="tx1"/>
                </a:solidFill>
                <a:latin typeface="Arial" pitchFamily="34" charset="0"/>
              </a:rPr>
              <a:pPr/>
              <a:t>48</a:t>
            </a:fld>
            <a:endParaRPr lang="en-US" altLang="ja-JP">
              <a:solidFill>
                <a:schemeClr val="tx1"/>
              </a:solidFil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ChangeArrowheads="1" noTextEdit="1"/>
          </p:cNvSpPr>
          <p:nvPr>
            <p:ph type="sldImg"/>
          </p:nvPr>
        </p:nvSpPr>
        <p:spPr>
          <a:ln/>
        </p:spPr>
      </p:sp>
      <p:sp>
        <p:nvSpPr>
          <p:cNvPr id="12697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12698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ADAD695-A16C-43B3-B3DF-E8B055C5D335}" type="slidenum">
              <a:rPr lang="en-US" altLang="ja-JP" smtClean="0">
                <a:solidFill>
                  <a:schemeClr val="tx1"/>
                </a:solidFill>
                <a:latin typeface="Arial" pitchFamily="34" charset="0"/>
              </a:rPr>
              <a:pPr/>
              <a:t>49</a:t>
            </a:fld>
            <a:endParaRPr lang="en-US" altLang="ja-JP">
              <a:solidFill>
                <a:schemeClr val="tx1"/>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ChangeArrowheads="1" noTextEdit="1"/>
          </p:cNvSpPr>
          <p:nvPr>
            <p:ph type="sldImg"/>
          </p:nvPr>
        </p:nvSpPr>
        <p:spPr>
          <a:ln/>
        </p:spPr>
      </p:sp>
      <p:sp>
        <p:nvSpPr>
          <p:cNvPr id="8192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医療ガスには酸素や二酸化炭素、亜酸化窒素などの医薬品に分類されるものと、医薬品でないガスがあります。</a:t>
            </a:r>
          </a:p>
        </p:txBody>
      </p:sp>
      <p:sp>
        <p:nvSpPr>
          <p:cNvPr id="8192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E8C583A-D6B6-487E-95EA-E3E5BC76E0F3}" type="slidenum">
              <a:rPr lang="en-US" altLang="ja-JP" smtClean="0">
                <a:solidFill>
                  <a:schemeClr val="tx1"/>
                </a:solidFill>
                <a:latin typeface="Arial" pitchFamily="34" charset="0"/>
              </a:rPr>
              <a:pPr/>
              <a:t>5</a:t>
            </a:fld>
            <a:endParaRPr lang="en-US" altLang="ja-JP">
              <a:solidFill>
                <a:schemeClr val="tx1"/>
              </a:solidFill>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8821E4AE-3188-4DF8-8847-73A193D7E92F}" type="slidenum">
              <a:rPr lang="en-US" altLang="ja-JP" sz="1200">
                <a:solidFill>
                  <a:schemeClr val="tx1"/>
                </a:solidFill>
                <a:latin typeface="Arial" pitchFamily="34" charset="0"/>
              </a:rPr>
              <a:pPr algn="r" eaLnBrk="1" hangingPunct="1"/>
              <a:t>50</a:t>
            </a:fld>
            <a:endParaRPr lang="en-US" altLang="ja-JP" sz="1200">
              <a:solidFill>
                <a:schemeClr val="tx1"/>
              </a:solidFill>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この項目の到達目標は表示の２ポイントです。</a:t>
            </a:r>
          </a:p>
          <a:p>
            <a:pPr eaLnBrk="1" hangingPunct="1"/>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6D39D21C-431F-476A-91ED-DB8E1CFDA5E3}" type="slidenum">
              <a:rPr lang="en-US" altLang="ja-JP" sz="1200">
                <a:solidFill>
                  <a:schemeClr val="tx1"/>
                </a:solidFill>
                <a:latin typeface="Arial" pitchFamily="34" charset="0"/>
              </a:rPr>
              <a:pPr algn="r" eaLnBrk="1" hangingPunct="1"/>
              <a:t>51</a:t>
            </a:fld>
            <a:endParaRPr lang="en-US" altLang="ja-JP" sz="1200">
              <a:solidFill>
                <a:schemeClr val="tx1"/>
              </a:solidFill>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医療ガスとしての吸引の特性は表示の</a:t>
            </a:r>
            <a:r>
              <a:rPr lang="en-US" altLang="ja-JP">
                <a:latin typeface="Times Bold"/>
              </a:rPr>
              <a:t>3</a:t>
            </a:r>
            <a:r>
              <a:rPr lang="ja-JP" altLang="ja-JP">
                <a:latin typeface="Times Bold"/>
              </a:rPr>
              <a:t>点</a:t>
            </a:r>
            <a:r>
              <a:rPr lang="ja-JP" altLang="en-US">
                <a:latin typeface="Times Bold"/>
              </a:rPr>
              <a:t>です</a:t>
            </a:r>
            <a:r>
              <a:rPr lang="ja-JP" altLang="ja-JP">
                <a:latin typeface="Times Bold"/>
              </a:rPr>
              <a:t>。</a:t>
            </a:r>
          </a:p>
          <a:p>
            <a:pPr eaLnBrk="1" hangingPunct="1"/>
            <a:endParaRPr lang="en-US" altLang="ja-JP">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0F1B15E0-758E-4F6A-AECE-4E96E1255F2F}" type="slidenum">
              <a:rPr lang="en-US" altLang="ja-JP" sz="1200">
                <a:solidFill>
                  <a:schemeClr val="tx1"/>
                </a:solidFill>
                <a:latin typeface="Arial" pitchFamily="34" charset="0"/>
              </a:rPr>
              <a:pPr algn="r" eaLnBrk="1" hangingPunct="1"/>
              <a:t>52</a:t>
            </a:fld>
            <a:endParaRPr lang="en-US" altLang="ja-JP" sz="1200">
              <a:solidFill>
                <a:schemeClr val="tx1"/>
              </a:solidFill>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ja-JP">
                <a:latin typeface="Times Bold"/>
              </a:rPr>
              <a:t>吸引器の始業点検、使用方法は表示の</a:t>
            </a:r>
            <a:r>
              <a:rPr lang="en-US" altLang="ja-JP">
                <a:latin typeface="Times Bold"/>
              </a:rPr>
              <a:t>4</a:t>
            </a:r>
            <a:r>
              <a:rPr lang="ja-JP" altLang="ja-JP">
                <a:latin typeface="Times Bold"/>
              </a:rPr>
              <a:t>ステップです。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ー 1"/>
          <p:cNvSpPr>
            <a:spLocks noGrp="1" noRot="1" noChangeAspect="1" noChangeArrowheads="1" noTextEdit="1"/>
          </p:cNvSpPr>
          <p:nvPr>
            <p:ph type="sldImg"/>
          </p:nvPr>
        </p:nvSpPr>
        <p:spPr>
          <a:ln/>
        </p:spPr>
      </p:sp>
      <p:sp>
        <p:nvSpPr>
          <p:cNvPr id="13107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吸引器を使用し終えたら表示の</a:t>
            </a:r>
            <a:r>
              <a:rPr lang="en-US" altLang="ja-JP">
                <a:latin typeface="Times Bold"/>
              </a:rPr>
              <a:t>4</a:t>
            </a:r>
            <a:r>
              <a:rPr lang="ja-JP" altLang="ja-JP">
                <a:latin typeface="Times Bold"/>
              </a:rPr>
              <a:t>ステップで片付けます。</a:t>
            </a:r>
          </a:p>
          <a:p>
            <a:pPr eaLnBrk="1" hangingPunct="1"/>
            <a:endParaRPr lang="ja-JP" altLang="en-US">
              <a:latin typeface="Arial" pitchFamily="34" charset="0"/>
            </a:endParaRPr>
          </a:p>
        </p:txBody>
      </p:sp>
      <p:sp>
        <p:nvSpPr>
          <p:cNvPr id="131076" name="スライド番号プレースホルダー 3"/>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12B0251C-34E7-4843-A41B-52AEE588DEC6}" type="slidenum">
              <a:rPr lang="en-US" altLang="ja-JP" sz="1200">
                <a:solidFill>
                  <a:schemeClr val="tx1"/>
                </a:solidFill>
                <a:latin typeface="Arial" pitchFamily="34" charset="0"/>
              </a:rPr>
              <a:pPr algn="r" eaLnBrk="1" hangingPunct="1"/>
              <a:t>53</a:t>
            </a:fld>
            <a:endParaRPr lang="en-US" altLang="ja-JP" sz="1200">
              <a:solidFill>
                <a:schemeClr val="tx1"/>
              </a:solidFill>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ー 1"/>
          <p:cNvSpPr>
            <a:spLocks noGrp="1" noRot="1" noChangeAspect="1" noChangeArrowheads="1" noTextEdit="1"/>
          </p:cNvSpPr>
          <p:nvPr>
            <p:ph type="sldImg"/>
          </p:nvPr>
        </p:nvSpPr>
        <p:spPr>
          <a:ln/>
        </p:spPr>
      </p:sp>
      <p:sp>
        <p:nvSpPr>
          <p:cNvPr id="1320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吸引できない時はどこをチェックすればよいでしょう。 </a:t>
            </a:r>
            <a:endParaRPr lang="ja-JP" altLang="en-US">
              <a:latin typeface="Times Bold"/>
            </a:endParaRPr>
          </a:p>
          <a:p>
            <a:endParaRPr lang="ja-JP" altLang="en-US">
              <a:latin typeface="Arial" pitchFamily="34" charset="0"/>
            </a:endParaRPr>
          </a:p>
        </p:txBody>
      </p:sp>
      <p:sp>
        <p:nvSpPr>
          <p:cNvPr id="1321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4BB24D3-0CA7-4857-BC6B-9C30DCEFFB72}" type="slidenum">
              <a:rPr lang="en-US" altLang="ja-JP" smtClean="0">
                <a:solidFill>
                  <a:schemeClr val="tx1"/>
                </a:solidFill>
                <a:latin typeface="Arial" pitchFamily="34" charset="0"/>
              </a:rPr>
              <a:pPr/>
              <a:t>54</a:t>
            </a:fld>
            <a:endParaRPr lang="en-US" altLang="ja-JP">
              <a:solidFill>
                <a:schemeClr val="tx1"/>
              </a:solidFill>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E8542420-234A-499B-9FD1-56B7D27BEF67}" type="slidenum">
              <a:rPr lang="en-US" altLang="ja-JP" sz="1200">
                <a:solidFill>
                  <a:schemeClr val="tx1"/>
                </a:solidFill>
                <a:latin typeface="Arial" pitchFamily="34" charset="0"/>
              </a:rPr>
              <a:pPr algn="r" eaLnBrk="1" hangingPunct="1"/>
              <a:t>55</a:t>
            </a:fld>
            <a:endParaRPr lang="en-US" altLang="ja-JP" sz="1200">
              <a:solidFill>
                <a:schemeClr val="tx1"/>
              </a:solidFill>
              <a:latin typeface="Arial" pitchFamily="34" charset="0"/>
            </a:endParaRPr>
          </a:p>
        </p:txBody>
      </p:sp>
      <p:sp>
        <p:nvSpPr>
          <p:cNvPr id="133123" name="スライド イメージ プレースホルダー 1"/>
          <p:cNvSpPr>
            <a:spLocks noGrp="1" noRot="1" noChangeAspect="1" noChangeArrowheads="1" noTextEdit="1"/>
          </p:cNvSpPr>
          <p:nvPr>
            <p:ph type="sldImg"/>
          </p:nvPr>
        </p:nvSpPr>
        <p:spPr>
          <a:ln/>
        </p:spPr>
      </p:sp>
      <p:sp>
        <p:nvSpPr>
          <p:cNvPr id="133124"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9" tIns="45380" rIns="90759" bIns="45380"/>
          <a:lstStyle/>
          <a:p>
            <a:pPr eaLnBrk="1" hangingPunct="1">
              <a:spcBef>
                <a:spcPct val="0"/>
              </a:spcBef>
            </a:pPr>
            <a:r>
              <a:rPr lang="ja-JP" altLang="ja-JP">
                <a:latin typeface="Times Bold"/>
              </a:rPr>
              <a:t>吸引トラブルのよくある発生原因が５つあります。 </a:t>
            </a:r>
            <a:endParaRPr lang="en-US" altLang="ja-JP">
              <a:latin typeface="Times Bold"/>
            </a:endParaRPr>
          </a:p>
        </p:txBody>
      </p:sp>
      <p:sp>
        <p:nvSpPr>
          <p:cNvPr id="133125" name="スライド番号プレースホルダー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9" tIns="45380" rIns="90759" bIns="45380" anchor="b"/>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D153B98C-547C-4B07-807B-D15B2348D1C0}" type="slidenum">
              <a:rPr lang="en-US" altLang="ja-JP" sz="1200">
                <a:solidFill>
                  <a:schemeClr val="tx1"/>
                </a:solidFill>
                <a:latin typeface="Calibri" pitchFamily="34" charset="0"/>
              </a:rPr>
              <a:pPr algn="r" eaLnBrk="1" hangingPunct="1"/>
              <a:t>55</a:t>
            </a:fld>
            <a:endParaRPr lang="en-US" altLang="ja-JP" sz="1200">
              <a:solidFill>
                <a:schemeClr val="tx1"/>
              </a:solidFill>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ー 1"/>
          <p:cNvSpPr>
            <a:spLocks noGrp="1" noRot="1" noChangeAspect="1" noChangeArrowheads="1" noTextEdit="1"/>
          </p:cNvSpPr>
          <p:nvPr>
            <p:ph type="sldImg"/>
          </p:nvPr>
        </p:nvSpPr>
        <p:spPr>
          <a:ln/>
        </p:spPr>
      </p:sp>
      <p:sp>
        <p:nvSpPr>
          <p:cNvPr id="13414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吸引できない時はどう対処したらよいでしょう。</a:t>
            </a:r>
          </a:p>
          <a:p>
            <a:endParaRPr lang="ja-JP" altLang="en-US">
              <a:latin typeface="Arial" pitchFamily="34" charset="0"/>
            </a:endParaRPr>
          </a:p>
        </p:txBody>
      </p:sp>
      <p:sp>
        <p:nvSpPr>
          <p:cNvPr id="13414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7BE5216-3D2D-4A14-8EC8-D6ED71BCF089}" type="slidenum">
              <a:rPr lang="en-US" altLang="ja-JP" smtClean="0">
                <a:solidFill>
                  <a:schemeClr val="tx1"/>
                </a:solidFill>
                <a:latin typeface="Arial" pitchFamily="34" charset="0"/>
              </a:rPr>
              <a:pPr/>
              <a:t>56</a:t>
            </a:fld>
            <a:endParaRPr lang="en-US" altLang="ja-JP">
              <a:solidFill>
                <a:schemeClr val="tx1"/>
              </a:solidFill>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ー 1"/>
          <p:cNvSpPr>
            <a:spLocks noGrp="1" noRot="1" noChangeAspect="1" noChangeArrowheads="1" noTextEdit="1"/>
          </p:cNvSpPr>
          <p:nvPr>
            <p:ph type="sldImg"/>
          </p:nvPr>
        </p:nvSpPr>
        <p:spPr>
          <a:ln/>
        </p:spPr>
      </p:sp>
      <p:sp>
        <p:nvSpPr>
          <p:cNvPr id="1351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吸引装置が作動しない場合は表示の</a:t>
            </a:r>
            <a:r>
              <a:rPr lang="en-US" altLang="ja-JP">
                <a:latin typeface="Times Bold"/>
              </a:rPr>
              <a:t>4</a:t>
            </a:r>
            <a:r>
              <a:rPr lang="ja-JP" altLang="ja-JP">
                <a:latin typeface="Times Bold"/>
              </a:rPr>
              <a:t>ステップで対応しましょう。 </a:t>
            </a:r>
            <a:endParaRPr lang="ja-JP" altLang="en-US">
              <a:latin typeface="Times Bold"/>
            </a:endParaRPr>
          </a:p>
          <a:p>
            <a:endParaRPr lang="ja-JP" altLang="en-US">
              <a:latin typeface="Arial" pitchFamily="34" charset="0"/>
            </a:endParaRPr>
          </a:p>
        </p:txBody>
      </p:sp>
      <p:sp>
        <p:nvSpPr>
          <p:cNvPr id="1351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8214459-71C2-4FBF-B53F-058795DBC8A7}" type="slidenum">
              <a:rPr lang="en-US" altLang="ja-JP" smtClean="0">
                <a:solidFill>
                  <a:schemeClr val="tx1"/>
                </a:solidFill>
                <a:latin typeface="Arial" pitchFamily="34" charset="0"/>
              </a:rPr>
              <a:pPr/>
              <a:t>57</a:t>
            </a:fld>
            <a:endParaRPr lang="en-US" altLang="ja-JP">
              <a:solidFill>
                <a:schemeClr val="tx1"/>
              </a:solidFill>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ー 1"/>
          <p:cNvSpPr>
            <a:spLocks noGrp="1" noRot="1" noChangeAspect="1" noChangeArrowheads="1" noTextEdit="1"/>
          </p:cNvSpPr>
          <p:nvPr>
            <p:ph type="sldImg"/>
          </p:nvPr>
        </p:nvSpPr>
        <p:spPr>
          <a:ln/>
        </p:spPr>
      </p:sp>
      <p:sp>
        <p:nvSpPr>
          <p:cNvPr id="1361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13619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0DED3BA-F0A9-4368-A032-A8962B30B0E1}" type="slidenum">
              <a:rPr lang="en-US" altLang="ja-JP" smtClean="0">
                <a:solidFill>
                  <a:srgbClr val="000000"/>
                </a:solidFill>
                <a:latin typeface="Arial" pitchFamily="34" charset="0"/>
              </a:rPr>
              <a:pPr/>
              <a:t>58</a:t>
            </a:fld>
            <a:endParaRPr lang="en-US" altLang="ja-JP">
              <a:solidFill>
                <a:srgbClr val="000000"/>
              </a:solidFill>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EE0747E8-7665-47AC-93FF-484574B04C8F}" type="slidenum">
              <a:rPr lang="en-US" altLang="ja-JP" sz="1200">
                <a:solidFill>
                  <a:schemeClr val="tx1"/>
                </a:solidFill>
                <a:latin typeface="Arial" pitchFamily="34" charset="0"/>
              </a:rPr>
              <a:pPr algn="r" eaLnBrk="1" hangingPunct="1"/>
              <a:t>59</a:t>
            </a:fld>
            <a:endParaRPr lang="en-US" altLang="ja-JP" sz="1200">
              <a:solidFill>
                <a:schemeClr val="tx1"/>
              </a:solidFill>
              <a:latin typeface="Arial" pitchFamily="34" charset="0"/>
            </a:endParaRPr>
          </a:p>
        </p:txBody>
      </p:sp>
      <p:sp>
        <p:nvSpPr>
          <p:cNvPr id="137219" name="Rectangle 2"/>
          <p:cNvSpPr>
            <a:spLocks noGrp="1" noRot="1" noChangeAspect="1" noChangeArrowheads="1" noTextEdit="1"/>
          </p:cNvSpPr>
          <p:nvPr>
            <p:ph type="sldImg"/>
          </p:nvPr>
        </p:nvSpPr>
        <p:spPr>
          <a:xfrm>
            <a:off x="992188" y="768350"/>
            <a:ext cx="5114925" cy="3836988"/>
          </a:xfrm>
          <a:ln/>
        </p:spPr>
      </p:sp>
      <p:sp>
        <p:nvSpPr>
          <p:cNvPr id="137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この項目の到達目標は表示の</a:t>
            </a:r>
            <a:r>
              <a:rPr lang="ja-JP" altLang="en-US">
                <a:latin typeface="Times Bold"/>
              </a:rPr>
              <a:t>３</a:t>
            </a:r>
            <a:r>
              <a:rPr lang="ja-JP" altLang="ja-JP">
                <a:latin typeface="Times Bold"/>
              </a:rPr>
              <a:t>ポイントです。</a:t>
            </a:r>
          </a:p>
          <a:p>
            <a:pPr eaLnBrk="1" hangingPunct="1"/>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698">
              <a:defRPr kumimoji="1" sz="1100">
                <a:solidFill>
                  <a:schemeClr val="tx1"/>
                </a:solidFill>
                <a:latin typeface="Arial" charset="0"/>
                <a:ea typeface="ＭＳ Ｐ明朝" pitchFamily="18" charset="-128"/>
              </a:defRPr>
            </a:lvl1pPr>
            <a:lvl2pPr marL="711523" indent="-273663" defTabSz="948698">
              <a:defRPr kumimoji="1" sz="1100">
                <a:solidFill>
                  <a:schemeClr val="tx1"/>
                </a:solidFill>
                <a:latin typeface="Arial" charset="0"/>
                <a:ea typeface="ＭＳ Ｐ明朝" pitchFamily="18" charset="-128"/>
              </a:defRPr>
            </a:lvl2pPr>
            <a:lvl3pPr marL="1094651" indent="-218930" defTabSz="948698">
              <a:defRPr kumimoji="1" sz="1100">
                <a:solidFill>
                  <a:schemeClr val="tx1"/>
                </a:solidFill>
                <a:latin typeface="Arial" charset="0"/>
                <a:ea typeface="ＭＳ Ｐ明朝" pitchFamily="18" charset="-128"/>
              </a:defRPr>
            </a:lvl3pPr>
            <a:lvl4pPr marL="1532512" indent="-218930" defTabSz="948698">
              <a:defRPr kumimoji="1" sz="1100">
                <a:solidFill>
                  <a:schemeClr val="tx1"/>
                </a:solidFill>
                <a:latin typeface="Arial" charset="0"/>
                <a:ea typeface="ＭＳ Ｐ明朝" pitchFamily="18" charset="-128"/>
              </a:defRPr>
            </a:lvl4pPr>
            <a:lvl5pPr marL="1970372" indent="-218930" defTabSz="948698">
              <a:defRPr kumimoji="1" sz="1100">
                <a:solidFill>
                  <a:schemeClr val="tx1"/>
                </a:solidFill>
                <a:latin typeface="Arial" charset="0"/>
                <a:ea typeface="ＭＳ Ｐ明朝" pitchFamily="18" charset="-128"/>
              </a:defRPr>
            </a:lvl5pPr>
            <a:lvl6pPr marL="2408232" indent="-218930" defTabSz="948698" eaLnBrk="0" fontAlgn="base" hangingPunct="0">
              <a:spcBef>
                <a:spcPct val="30000"/>
              </a:spcBef>
              <a:spcAft>
                <a:spcPct val="0"/>
              </a:spcAft>
              <a:defRPr kumimoji="1" sz="1100">
                <a:solidFill>
                  <a:schemeClr val="tx1"/>
                </a:solidFill>
                <a:latin typeface="Arial" charset="0"/>
                <a:ea typeface="ＭＳ Ｐ明朝" pitchFamily="18" charset="-128"/>
              </a:defRPr>
            </a:lvl6pPr>
            <a:lvl7pPr marL="2846093" indent="-218930" defTabSz="948698" eaLnBrk="0" fontAlgn="base" hangingPunct="0">
              <a:spcBef>
                <a:spcPct val="30000"/>
              </a:spcBef>
              <a:spcAft>
                <a:spcPct val="0"/>
              </a:spcAft>
              <a:defRPr kumimoji="1" sz="1100">
                <a:solidFill>
                  <a:schemeClr val="tx1"/>
                </a:solidFill>
                <a:latin typeface="Arial" charset="0"/>
                <a:ea typeface="ＭＳ Ｐ明朝" pitchFamily="18" charset="-128"/>
              </a:defRPr>
            </a:lvl7pPr>
            <a:lvl8pPr marL="3283953" indent="-218930" defTabSz="948698" eaLnBrk="0" fontAlgn="base" hangingPunct="0">
              <a:spcBef>
                <a:spcPct val="30000"/>
              </a:spcBef>
              <a:spcAft>
                <a:spcPct val="0"/>
              </a:spcAft>
              <a:defRPr kumimoji="1" sz="1100">
                <a:solidFill>
                  <a:schemeClr val="tx1"/>
                </a:solidFill>
                <a:latin typeface="Arial" charset="0"/>
                <a:ea typeface="ＭＳ Ｐ明朝" pitchFamily="18" charset="-128"/>
              </a:defRPr>
            </a:lvl8pPr>
            <a:lvl9pPr marL="3721814" indent="-218930" defTabSz="948698" eaLnBrk="0" fontAlgn="base" hangingPunct="0">
              <a:spcBef>
                <a:spcPct val="30000"/>
              </a:spcBef>
              <a:spcAft>
                <a:spcPct val="0"/>
              </a:spcAft>
              <a:defRPr kumimoji="1" sz="1100">
                <a:solidFill>
                  <a:schemeClr val="tx1"/>
                </a:solidFill>
                <a:latin typeface="Arial" charset="0"/>
                <a:ea typeface="ＭＳ Ｐ明朝" pitchFamily="18" charset="-128"/>
              </a:defRPr>
            </a:lvl9pPr>
          </a:lstStyle>
          <a:p>
            <a:fld id="{0E9DACC9-5A89-428B-BEE2-03DA71089937}" type="slidenum">
              <a:rPr lang="en-US" altLang="ja-JP" sz="1200">
                <a:ea typeface="ＭＳ Ｐゴシック" charset="-128"/>
              </a:rPr>
              <a:pPr/>
              <a:t>6</a:t>
            </a:fld>
            <a:endParaRPr lang="en-US" altLang="ja-JP" sz="1200">
              <a:ea typeface="ＭＳ Ｐゴシック" charset="-128"/>
            </a:endParaRPr>
          </a:p>
        </p:txBody>
      </p:sp>
      <p:sp>
        <p:nvSpPr>
          <p:cNvPr id="4099" name="Rectangle 2"/>
          <p:cNvSpPr>
            <a:spLocks noGrp="1" noRot="1" noChangeAspect="1" noChangeArrowheads="1" noTextEdit="1"/>
          </p:cNvSpPr>
          <p:nvPr>
            <p:ph type="sldImg"/>
          </p:nvPr>
        </p:nvSpPr>
        <p:spPr>
          <a:xfrm>
            <a:off x="903288" y="741363"/>
            <a:ext cx="4929187" cy="3698875"/>
          </a:xfrm>
          <a:ln/>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二酸化炭素は腹腔鏡手術で汎用されていますが、本来の用途とは異なる適応外使用です。</a:t>
            </a:r>
          </a:p>
          <a:p>
            <a:pPr eaLnBrk="1" hangingPunct="1"/>
            <a:endParaRPr lang="en-US"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3824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まず、在宅酸素療法とは、どんな治療かを理解しましょう。</a:t>
            </a:r>
          </a:p>
        </p:txBody>
      </p:sp>
      <p:sp>
        <p:nvSpPr>
          <p:cNvPr id="13824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4C67BD8-F790-4BDE-8359-30B5B659A60E}" type="slidenum">
              <a:rPr lang="en-US" altLang="ja-JP" sz="1300" smtClean="0">
                <a:solidFill>
                  <a:schemeClr val="tx1"/>
                </a:solidFill>
                <a:latin typeface="Arial" pitchFamily="34" charset="0"/>
              </a:rPr>
              <a:pPr/>
              <a:t>60</a:t>
            </a:fld>
            <a:endParaRPr lang="en-US" altLang="ja-JP" sz="1300">
              <a:solidFill>
                <a:schemeClr val="tx1"/>
              </a:solidFill>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3926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在宅酸素療法は医師の指導管理の下、患者が居宅において酸素療法を行うものです。どのような装置やボンベを使って行うか理解しましょう。</a:t>
            </a:r>
          </a:p>
        </p:txBody>
      </p:sp>
      <p:sp>
        <p:nvSpPr>
          <p:cNvPr id="13926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0F65048-1586-4466-9683-1453766B0E18}" type="slidenum">
              <a:rPr lang="en-US" altLang="ja-JP" smtClean="0">
                <a:solidFill>
                  <a:schemeClr val="tx1"/>
                </a:solidFill>
                <a:latin typeface="Arial" pitchFamily="34" charset="0"/>
              </a:rPr>
              <a:pPr/>
              <a:t>61</a:t>
            </a:fld>
            <a:endParaRPr lang="en-US" altLang="ja-JP">
              <a:solidFill>
                <a:schemeClr val="tx1"/>
              </a:solidFill>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029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itchFamily="34" charset="0"/>
              </a:rPr>
              <a:t>酸素の支燃性についてはスライド</a:t>
            </a:r>
            <a:r>
              <a:rPr lang="en-US" altLang="ja-JP" dirty="0">
                <a:latin typeface="Arial" pitchFamily="34" charset="0"/>
              </a:rPr>
              <a:t>13</a:t>
            </a:r>
            <a:r>
              <a:rPr lang="ja-JP" altLang="en-US" dirty="0">
                <a:latin typeface="Arial" pitchFamily="34" charset="0"/>
              </a:rPr>
              <a:t>でも解説しましたが、在宅酸素療法でも重要な注意事項なのでもう一度確認します。</a:t>
            </a:r>
          </a:p>
        </p:txBody>
      </p:sp>
      <p:sp>
        <p:nvSpPr>
          <p:cNvPr id="14029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D31055F-1CCE-4E30-BA28-8AE8C5641349}" type="slidenum">
              <a:rPr lang="en-US" altLang="ja-JP" sz="1300" smtClean="0">
                <a:solidFill>
                  <a:schemeClr val="tx1"/>
                </a:solidFill>
                <a:latin typeface="Arial" pitchFamily="34" charset="0"/>
              </a:rPr>
              <a:pPr/>
              <a:t>62</a:t>
            </a:fld>
            <a:endParaRPr lang="en-US" altLang="ja-JP" sz="1300">
              <a:solidFill>
                <a:schemeClr val="tx1"/>
              </a:solidFill>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131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酸素は、支燃性という燃焼を助ける性質を持っています。①から③の写真を見て、具体的な支燃性の性質を理解しましょう。</a:t>
            </a:r>
          </a:p>
        </p:txBody>
      </p:sp>
      <p:sp>
        <p:nvSpPr>
          <p:cNvPr id="14131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47F2D9A-5280-4129-9964-EE6CF1E7A8C9}" type="slidenum">
              <a:rPr lang="en-US" altLang="ja-JP" smtClean="0">
                <a:solidFill>
                  <a:schemeClr val="tx1"/>
                </a:solidFill>
                <a:latin typeface="Arial" pitchFamily="34" charset="0"/>
              </a:rPr>
              <a:pPr/>
              <a:t>63</a:t>
            </a:fld>
            <a:endParaRPr lang="en-US" altLang="ja-JP">
              <a:solidFill>
                <a:schemeClr val="tx1"/>
              </a:solidFill>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233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在宅酸素療法で起こりやすい事故及びその要因と注意点を理解しましょう。</a:t>
            </a:r>
          </a:p>
        </p:txBody>
      </p:sp>
      <p:sp>
        <p:nvSpPr>
          <p:cNvPr id="14234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ED0A347-4E13-41F0-82FF-79F230111620}" type="slidenum">
              <a:rPr lang="en-US" altLang="ja-JP" sz="1300" smtClean="0">
                <a:solidFill>
                  <a:schemeClr val="tx1"/>
                </a:solidFill>
                <a:latin typeface="Arial" pitchFamily="34" charset="0"/>
              </a:rPr>
              <a:pPr/>
              <a:t>64</a:t>
            </a:fld>
            <a:endParaRPr lang="en-US" altLang="ja-JP" sz="1300">
              <a:solidFill>
                <a:schemeClr val="tx1"/>
              </a:solidFill>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33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itchFamily="34" charset="0"/>
              </a:rPr>
              <a:t>在宅酸素療法を実施中のヒヤリハットをイメージし、患者や</a:t>
            </a:r>
            <a:r>
              <a:rPr lang="ja-JP" altLang="en-US">
                <a:latin typeface="Arial" pitchFamily="34" charset="0"/>
              </a:rPr>
              <a:t>患者の家族への注意</a:t>
            </a:r>
            <a:r>
              <a:rPr lang="ja-JP" altLang="en-US" dirty="0">
                <a:latin typeface="Arial" pitchFamily="34" charset="0"/>
              </a:rPr>
              <a:t>喚起の際の参考にしてください。</a:t>
            </a:r>
          </a:p>
        </p:txBody>
      </p:sp>
      <p:sp>
        <p:nvSpPr>
          <p:cNvPr id="14336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E866628-A486-462F-8294-D9F2354D7AC6}" type="slidenum">
              <a:rPr lang="en-US" altLang="ja-JP" smtClean="0">
                <a:solidFill>
                  <a:schemeClr val="tx1"/>
                </a:solidFill>
                <a:latin typeface="Arial" pitchFamily="34" charset="0"/>
              </a:rPr>
              <a:pPr/>
              <a:t>65</a:t>
            </a:fld>
            <a:endParaRPr lang="en-US" altLang="ja-JP">
              <a:solidFill>
                <a:schemeClr val="tx1"/>
              </a:solidFill>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438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在宅酸素療法を実施中の患者居宅で発生した火災の発生要因は、喫煙が</a:t>
            </a:r>
            <a:r>
              <a:rPr lang="en-US" altLang="ja-JP">
                <a:latin typeface="Arial" pitchFamily="34" charset="0"/>
              </a:rPr>
              <a:t>42</a:t>
            </a:r>
            <a:r>
              <a:rPr lang="ja-JP" altLang="en-US">
                <a:latin typeface="Arial" pitchFamily="34" charset="0"/>
              </a:rPr>
              <a:t>％と最も多くなっています。在宅酸素療法を実施する際、周囲２ｍ以内には火気を置いてはいけません。</a:t>
            </a:r>
          </a:p>
        </p:txBody>
      </p:sp>
      <p:sp>
        <p:nvSpPr>
          <p:cNvPr id="14438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8A6A7AB-0EC7-4693-AE06-B99C90760224}" type="slidenum">
              <a:rPr lang="en-US" altLang="ja-JP" smtClean="0">
                <a:solidFill>
                  <a:schemeClr val="tx1"/>
                </a:solidFill>
                <a:latin typeface="Arial" pitchFamily="34" charset="0"/>
              </a:rPr>
              <a:pPr/>
              <a:t>66</a:t>
            </a:fld>
            <a:endParaRPr lang="en-US" altLang="ja-JP">
              <a:solidFill>
                <a:schemeClr val="tx1"/>
              </a:solidFill>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スライド イメージ プレースホルダー 1"/>
          <p:cNvSpPr>
            <a:spLocks noGrp="1" noRot="1" noChangeAspect="1" noChangeArrowheads="1" noTextEdit="1"/>
          </p:cNvSpPr>
          <p:nvPr>
            <p:ph type="sldImg"/>
          </p:nvPr>
        </p:nvSpPr>
        <p:spPr>
          <a:xfrm>
            <a:off x="992188" y="768350"/>
            <a:ext cx="5114925" cy="3836988"/>
          </a:xfrm>
          <a:ln/>
        </p:spPr>
      </p:sp>
      <p:sp>
        <p:nvSpPr>
          <p:cNvPr id="14541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itchFamily="34" charset="0"/>
              </a:rPr>
              <a:t>看護師等が、在宅酸素療法を行う患者や患者の家族に対して、日常生活上の説明を行う際、必ずこの注意喚起を行う必要があります。</a:t>
            </a:r>
          </a:p>
        </p:txBody>
      </p:sp>
      <p:sp>
        <p:nvSpPr>
          <p:cNvPr id="14541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CC7E1C05-9129-4374-9A98-02D0A26E7B3B}" type="slidenum">
              <a:rPr lang="en-US" altLang="ja-JP" smtClean="0">
                <a:solidFill>
                  <a:schemeClr val="tx1"/>
                </a:solidFill>
                <a:latin typeface="Arial" pitchFamily="34" charset="0"/>
              </a:rPr>
              <a:pPr/>
              <a:t>67</a:t>
            </a:fld>
            <a:endParaRPr lang="en-US" altLang="ja-JP">
              <a:solidFill>
                <a:schemeClr val="tx1"/>
              </a:solidFill>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002C3343-ED28-4F91-A13A-BE0099B51FAB}" type="slidenum">
              <a:rPr lang="en-US" altLang="ja-JP" sz="1200">
                <a:solidFill>
                  <a:schemeClr val="tx1"/>
                </a:solidFill>
                <a:latin typeface="Arial" pitchFamily="34" charset="0"/>
              </a:rPr>
              <a:pPr algn="r" eaLnBrk="1" hangingPunct="1"/>
              <a:t>68</a:t>
            </a:fld>
            <a:endParaRPr lang="en-US" altLang="ja-JP" sz="1200">
              <a:solidFill>
                <a:schemeClr val="tx1"/>
              </a:solidFill>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ー 1"/>
          <p:cNvSpPr>
            <a:spLocks noGrp="1" noRot="1" noChangeAspect="1" noChangeArrowheads="1" noTextEdit="1"/>
          </p:cNvSpPr>
          <p:nvPr>
            <p:ph type="sldImg"/>
          </p:nvPr>
        </p:nvSpPr>
        <p:spPr>
          <a:ln/>
        </p:spPr>
      </p:sp>
      <p:sp>
        <p:nvSpPr>
          <p:cNvPr id="1474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日本医療ガス学会　医療ガス安全教育委員会作成のテキスト「医療ガス」で更に詳しい学習ができます。是非ご利用ください。</a:t>
            </a:r>
          </a:p>
        </p:txBody>
      </p:sp>
      <p:sp>
        <p:nvSpPr>
          <p:cNvPr id="1474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B6631FA-73B6-4DCA-9802-2AE1F11C2F6D}" type="slidenum">
              <a:rPr lang="en-US" altLang="ja-JP" smtClean="0">
                <a:solidFill>
                  <a:schemeClr val="tx1"/>
                </a:solidFill>
                <a:latin typeface="Arial" pitchFamily="34" charset="0"/>
              </a:rPr>
              <a:pPr/>
              <a:t>69</a:t>
            </a:fld>
            <a:endParaRPr lang="en-US" altLang="ja-JP">
              <a:solidFill>
                <a:schemeClr val="tx1"/>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ー 1"/>
          <p:cNvSpPr>
            <a:spLocks noGrp="1" noRot="1" noChangeAspect="1" noChangeArrowheads="1" noTextEdit="1"/>
          </p:cNvSpPr>
          <p:nvPr>
            <p:ph type="sldImg"/>
          </p:nvPr>
        </p:nvSpPr>
        <p:spPr>
          <a:ln/>
        </p:spPr>
      </p:sp>
      <p:sp>
        <p:nvSpPr>
          <p:cNvPr id="839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多くの医療機関においてガスの供給配管は</a:t>
            </a:r>
            <a:r>
              <a:rPr lang="ja-JP" altLang="en-US">
                <a:latin typeface="Times Bold"/>
              </a:rPr>
              <a:t>天井内等に隠されています</a:t>
            </a:r>
            <a:r>
              <a:rPr lang="ja-JP" altLang="ja-JP">
                <a:latin typeface="Times Bold"/>
              </a:rPr>
              <a:t>。各医療機関におけるガス供給システムを正確に把握しておくことが大切です。</a:t>
            </a:r>
          </a:p>
          <a:p>
            <a:endParaRPr lang="ja-JP" altLang="en-US">
              <a:latin typeface="Arial" pitchFamily="34" charset="0"/>
            </a:endParaRPr>
          </a:p>
        </p:txBody>
      </p:sp>
      <p:sp>
        <p:nvSpPr>
          <p:cNvPr id="839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CB22166-A86D-4894-AD0D-3AAEECEB3DEC}" type="slidenum">
              <a:rPr lang="en-US" altLang="ja-JP" smtClean="0">
                <a:solidFill>
                  <a:schemeClr val="tx1"/>
                </a:solidFill>
                <a:latin typeface="Arial" pitchFamily="34" charset="0"/>
              </a:rPr>
              <a:pPr/>
              <a:t>7</a:t>
            </a:fld>
            <a:endParaRPr lang="en-US" altLang="ja-JP">
              <a:solidFill>
                <a:schemeClr val="tx1"/>
              </a:solidFill>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ChangeArrowheads="1" noTextEdit="1"/>
          </p:cNvSpPr>
          <p:nvPr>
            <p:ph type="sldImg"/>
          </p:nvPr>
        </p:nvSpPr>
        <p:spPr>
          <a:ln/>
        </p:spPr>
      </p:sp>
      <p:sp>
        <p:nvSpPr>
          <p:cNvPr id="14848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Times Bold"/>
              </a:rPr>
              <a:t>日本医療ガス学会は医療ガスの安全な使用を推進するために様々な活動を行っています。詳細は日本医療ガス学会ホームページをご覧ください。</a:t>
            </a:r>
          </a:p>
        </p:txBody>
      </p:sp>
      <p:sp>
        <p:nvSpPr>
          <p:cNvPr id="14848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bg2"/>
                </a:solidFill>
                <a:latin typeface="HGP創英角ｺﾞｼｯｸUB" pitchFamily="50" charset="-128"/>
                <a:ea typeface="ＭＳ Ｐゴシック" pitchFamily="50" charset="-128"/>
              </a:defRPr>
            </a:lvl1pPr>
            <a:lvl2pPr marL="742950" indent="-285750" defTabSz="947738">
              <a:defRPr kumimoji="1">
                <a:solidFill>
                  <a:schemeClr val="bg2"/>
                </a:solidFill>
                <a:latin typeface="HGP創英角ｺﾞｼｯｸUB" pitchFamily="50" charset="-128"/>
                <a:ea typeface="ＭＳ Ｐゴシック" pitchFamily="50" charset="-128"/>
              </a:defRPr>
            </a:lvl2pPr>
            <a:lvl3pPr marL="1143000" indent="-228600" defTabSz="947738">
              <a:defRPr kumimoji="1">
                <a:solidFill>
                  <a:schemeClr val="bg2"/>
                </a:solidFill>
                <a:latin typeface="HGP創英角ｺﾞｼｯｸUB" pitchFamily="50" charset="-128"/>
                <a:ea typeface="ＭＳ Ｐゴシック" pitchFamily="50" charset="-128"/>
              </a:defRPr>
            </a:lvl3pPr>
            <a:lvl4pPr marL="1600200" indent="-228600" defTabSz="947738">
              <a:defRPr kumimoji="1">
                <a:solidFill>
                  <a:schemeClr val="bg2"/>
                </a:solidFill>
                <a:latin typeface="HGP創英角ｺﾞｼｯｸUB" pitchFamily="50" charset="-128"/>
                <a:ea typeface="ＭＳ Ｐゴシック" pitchFamily="50" charset="-128"/>
              </a:defRPr>
            </a:lvl4pPr>
            <a:lvl5pPr marL="2057400" indent="-228600" defTabSz="947738">
              <a:defRPr kumimoji="1">
                <a:solidFill>
                  <a:schemeClr val="bg2"/>
                </a:solidFill>
                <a:latin typeface="HGP創英角ｺﾞｼｯｸUB" pitchFamily="50" charset="-128"/>
                <a:ea typeface="ＭＳ Ｐゴシック" pitchFamily="50" charset="-128"/>
              </a:defRPr>
            </a:lvl5pPr>
            <a:lvl6pPr marL="25146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47738"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F9AF06B-6A6A-48A2-BEFD-B3151FE8D5E5}" type="slidenum">
              <a:rPr lang="en-US" altLang="ja-JP" smtClean="0">
                <a:solidFill>
                  <a:schemeClr val="tx1"/>
                </a:solidFill>
                <a:latin typeface="Arial" pitchFamily="34" charset="0"/>
              </a:rPr>
              <a:pPr/>
              <a:t>70</a:t>
            </a:fld>
            <a:endParaRPr lang="en-US" altLang="ja-JP">
              <a:solidFill>
                <a:schemeClr val="tx1"/>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118C1088-523E-4795-AE7E-BAE8551E7D38}" type="slidenum">
              <a:rPr lang="en-US" altLang="ja-JP" sz="1200">
                <a:solidFill>
                  <a:schemeClr val="tx1"/>
                </a:solidFill>
                <a:latin typeface="Arial" pitchFamily="34" charset="0"/>
              </a:rPr>
              <a:pPr algn="r" eaLnBrk="1" hangingPunct="1"/>
              <a:t>8</a:t>
            </a:fld>
            <a:endParaRPr lang="en-US" altLang="ja-JP" sz="1200">
              <a:solidFill>
                <a:schemeClr val="tx1"/>
              </a:solidFill>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Times Bold"/>
              </a:rPr>
              <a:t>アウトレット</a:t>
            </a:r>
            <a:r>
              <a:rPr lang="ja-JP" altLang="ja-JP">
                <a:latin typeface="Times Bold"/>
              </a:rPr>
              <a:t>はガス別に識別色</a:t>
            </a:r>
            <a:r>
              <a:rPr lang="ja-JP" altLang="en-US">
                <a:latin typeface="Times Bold"/>
              </a:rPr>
              <a:t>とピンの位置が特定化されています</a:t>
            </a:r>
            <a:r>
              <a:rPr lang="ja-JP" altLang="ja-JP">
                <a:latin typeface="Times Bold"/>
              </a:rPr>
              <a:t>。</a:t>
            </a:r>
          </a:p>
          <a:p>
            <a:pPr eaLnBrk="1" hangingPunct="1"/>
            <a:endParaRPr lang="en-US" altLang="ja-JP">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8" tIns="47429" rIns="94858" bIns="47429" anchor="b"/>
          <a:lstStyle>
            <a:lvl1pPr defTabSz="990600">
              <a:defRPr kumimoji="1">
                <a:solidFill>
                  <a:schemeClr val="bg2"/>
                </a:solidFill>
                <a:latin typeface="HGP創英角ｺﾞｼｯｸUB" pitchFamily="50" charset="-128"/>
                <a:ea typeface="ＭＳ Ｐゴシック" pitchFamily="50" charset="-128"/>
              </a:defRPr>
            </a:lvl1pPr>
            <a:lvl2pPr marL="742950" indent="-285750" defTabSz="990600">
              <a:defRPr kumimoji="1">
                <a:solidFill>
                  <a:schemeClr val="bg2"/>
                </a:solidFill>
                <a:latin typeface="HGP創英角ｺﾞｼｯｸUB" pitchFamily="50" charset="-128"/>
                <a:ea typeface="ＭＳ Ｐゴシック" pitchFamily="50" charset="-128"/>
              </a:defRPr>
            </a:lvl2pPr>
            <a:lvl3pPr marL="1143000" indent="-228600" defTabSz="990600">
              <a:defRPr kumimoji="1">
                <a:solidFill>
                  <a:schemeClr val="bg2"/>
                </a:solidFill>
                <a:latin typeface="HGP創英角ｺﾞｼｯｸUB" pitchFamily="50" charset="-128"/>
                <a:ea typeface="ＭＳ Ｐゴシック" pitchFamily="50" charset="-128"/>
              </a:defRPr>
            </a:lvl3pPr>
            <a:lvl4pPr marL="1600200" indent="-228600" defTabSz="990600">
              <a:defRPr kumimoji="1">
                <a:solidFill>
                  <a:schemeClr val="bg2"/>
                </a:solidFill>
                <a:latin typeface="HGP創英角ｺﾞｼｯｸUB" pitchFamily="50" charset="-128"/>
                <a:ea typeface="ＭＳ Ｐゴシック" pitchFamily="50" charset="-128"/>
              </a:defRPr>
            </a:lvl4pPr>
            <a:lvl5pPr marL="2057400" indent="-228600" defTabSz="990600">
              <a:defRPr kumimoji="1">
                <a:solidFill>
                  <a:schemeClr val="bg2"/>
                </a:solidFill>
                <a:latin typeface="HGP創英角ｺﾞｼｯｸUB" pitchFamily="50" charset="-128"/>
                <a:ea typeface="ＭＳ Ｐゴシック" pitchFamily="50" charset="-128"/>
              </a:defRPr>
            </a:lvl5pPr>
            <a:lvl6pPr marL="25146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990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fld id="{6CDD1B47-5DD0-450C-8194-F1D8F1674BDF}" type="slidenum">
              <a:rPr lang="en-US" altLang="ja-JP" sz="1200">
                <a:solidFill>
                  <a:schemeClr val="tx1"/>
                </a:solidFill>
                <a:latin typeface="Arial" pitchFamily="34" charset="0"/>
              </a:rPr>
              <a:pPr algn="r" eaLnBrk="1" hangingPunct="1"/>
              <a:t>9</a:t>
            </a:fld>
            <a:endParaRPr lang="en-US" altLang="ja-JP" sz="1200">
              <a:solidFill>
                <a:schemeClr val="tx1"/>
              </a:solidFill>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ja-JP">
                <a:latin typeface="Times Bold"/>
              </a:rPr>
              <a:t>ピン方式の接続では</a:t>
            </a:r>
            <a:r>
              <a:rPr lang="ja-JP" altLang="en-US">
                <a:latin typeface="Times Bold"/>
              </a:rPr>
              <a:t>アダプタプラグ</a:t>
            </a:r>
            <a:r>
              <a:rPr lang="ja-JP" altLang="ja-JP">
                <a:latin typeface="Times Bold"/>
              </a:rPr>
              <a:t>の破損に注意しましょう。 </a:t>
            </a:r>
            <a:endParaRPr lang="en-US" altLang="ja-JP">
              <a:latin typeface="Times Bold"/>
            </a:endParaRPr>
          </a:p>
          <a:p>
            <a:pPr eaLnBrk="1" hangingPunct="1"/>
            <a:endParaRPr lang="en-US" altLang="ja-JP">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額縁 2"/>
          <p:cNvSpPr/>
          <p:nvPr userDrawn="1"/>
        </p:nvSpPr>
        <p:spPr>
          <a:xfrm>
            <a:off x="2159000" y="2260600"/>
            <a:ext cx="4829175" cy="966788"/>
          </a:xfrm>
          <a:prstGeom prst="bevel">
            <a:avLst/>
          </a:prstGeom>
          <a:solidFill>
            <a:srgbClr val="63B5BA"/>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4800" dirty="0">
              <a:solidFill>
                <a:srgbClr val="FFFFFF"/>
              </a:solidFill>
              <a:latin typeface="Arial Black" pitchFamily="34" charset="0"/>
              <a:ea typeface="HGP創英角ｺﾞｼｯｸUB" pitchFamily="50" charset="-128"/>
            </a:endParaRPr>
          </a:p>
        </p:txBody>
      </p:sp>
      <p:sp>
        <p:nvSpPr>
          <p:cNvPr id="2" name="タイトル 1"/>
          <p:cNvSpPr>
            <a:spLocks noGrp="1"/>
          </p:cNvSpPr>
          <p:nvPr>
            <p:ph type="title"/>
          </p:nvPr>
        </p:nvSpPr>
        <p:spPr>
          <a:xfrm>
            <a:off x="2286000" y="2396066"/>
            <a:ext cx="4588933" cy="711201"/>
          </a:xfr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lstStyle>
            <a:lvl1pPr>
              <a:defRPr lang="ja-JP" altLang="en-US" sz="4800" kern="1200" dirty="0">
                <a:solidFill>
                  <a:srgbClr val="FFFFFF"/>
                </a:solidFill>
                <a:latin typeface="Arial Black" pitchFamily="34" charset="0"/>
                <a:ea typeface="HGP創英角ｺﾞｼｯｸUB" pitchFamily="50" charset="-128"/>
              </a:defRPr>
            </a:lvl1pPr>
          </a:lstStyle>
          <a:p>
            <a:pPr lvl="0"/>
            <a:r>
              <a:rPr lang="ja-JP" altLang="en-US"/>
              <a:t>マスタ タイトルの書式設定</a:t>
            </a:r>
            <a:endParaRPr lang="ja-JP" altLang="en-US" dirty="0"/>
          </a:p>
        </p:txBody>
      </p:sp>
      <p:sp>
        <p:nvSpPr>
          <p:cNvPr id="4" name="Rectangle 6"/>
          <p:cNvSpPr>
            <a:spLocks noGrp="1" noChangeArrowheads="1"/>
          </p:cNvSpPr>
          <p:nvPr>
            <p:ph type="sldNum" sz="quarter" idx="10"/>
          </p:nvPr>
        </p:nvSpPr>
        <p:spPr/>
        <p:txBody>
          <a:bodyPr/>
          <a:lstStyle>
            <a:lvl1pPr>
              <a:defRPr/>
            </a:lvl1pPr>
          </a:lstStyle>
          <a:p>
            <a:pPr>
              <a:defRPr/>
            </a:pPr>
            <a:fld id="{26456831-18B5-436E-B29E-D1F6CFDD4818}" type="slidenum">
              <a:rPr lang="en-US" altLang="ja-JP"/>
              <a:pPr>
                <a:defRPr/>
              </a:pPr>
              <a:t>‹#›</a:t>
            </a:fld>
            <a:endParaRPr lang="en-US" altLang="ja-JP"/>
          </a:p>
        </p:txBody>
      </p:sp>
    </p:spTree>
    <p:extLst>
      <p:ext uri="{BB962C8B-B14F-4D97-AF65-F5344CB8AC3E}">
        <p14:creationId xmlns:p14="http://schemas.microsoft.com/office/powerpoint/2010/main" val="3565009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p:txBody>
          <a:bodyPr/>
          <a:lstStyle>
            <a:lvl1pPr>
              <a:defRPr/>
            </a:lvl1pPr>
          </a:lstStyle>
          <a:p>
            <a:pPr>
              <a:defRPr/>
            </a:pPr>
            <a:fld id="{48615B30-2767-488D-BADC-B92632B4EED1}" type="slidenum">
              <a:rPr lang="en-US" altLang="ja-JP"/>
              <a:pPr>
                <a:defRPr/>
              </a:pPr>
              <a:t>‹#›</a:t>
            </a:fld>
            <a:endParaRPr lang="en-US" altLang="ja-JP"/>
          </a:p>
        </p:txBody>
      </p:sp>
    </p:spTree>
    <p:extLst>
      <p:ext uri="{BB962C8B-B14F-4D97-AF65-F5344CB8AC3E}">
        <p14:creationId xmlns:p14="http://schemas.microsoft.com/office/powerpoint/2010/main" val="303632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p:txBody>
          <a:bodyPr/>
          <a:lstStyle>
            <a:lvl1pPr>
              <a:defRPr/>
            </a:lvl1pPr>
          </a:lstStyle>
          <a:p>
            <a:pPr>
              <a:defRPr/>
            </a:pPr>
            <a:fld id="{99470A99-2D6F-439F-A564-E712BAADADF0}" type="slidenum">
              <a:rPr lang="en-US" altLang="ja-JP"/>
              <a:pPr>
                <a:defRPr/>
              </a:pPr>
              <a:t>‹#›</a:t>
            </a:fld>
            <a:endParaRPr lang="en-US" altLang="ja-JP"/>
          </a:p>
        </p:txBody>
      </p:sp>
    </p:spTree>
    <p:extLst>
      <p:ext uri="{BB962C8B-B14F-4D97-AF65-F5344CB8AC3E}">
        <p14:creationId xmlns:p14="http://schemas.microsoft.com/office/powerpoint/2010/main" val="316809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p:txBody>
          <a:bodyPr/>
          <a:lstStyle>
            <a:lvl1pPr>
              <a:defRPr/>
            </a:lvl1pPr>
          </a:lstStyle>
          <a:p>
            <a:pPr>
              <a:defRPr/>
            </a:pPr>
            <a:fld id="{A33AA1C2-3CA4-416F-A980-456E3AC2A628}" type="slidenum">
              <a:rPr lang="en-US" altLang="ja-JP"/>
              <a:pPr>
                <a:defRPr/>
              </a:pPr>
              <a:t>‹#›</a:t>
            </a:fld>
            <a:endParaRPr lang="en-US" altLang="ja-JP"/>
          </a:p>
        </p:txBody>
      </p:sp>
    </p:spTree>
    <p:extLst>
      <p:ext uri="{BB962C8B-B14F-4D97-AF65-F5344CB8AC3E}">
        <p14:creationId xmlns:p14="http://schemas.microsoft.com/office/powerpoint/2010/main" val="46130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50301CF-72A0-4C47-B17E-24898D310951}" type="slidenum">
              <a:rPr lang="en-US" altLang="ja-JP"/>
              <a:pPr/>
              <a:t>‹#›</a:t>
            </a:fld>
            <a:endParaRPr lang="en-US" altLang="ja-JP"/>
          </a:p>
        </p:txBody>
      </p:sp>
    </p:spTree>
    <p:extLst>
      <p:ext uri="{BB962C8B-B14F-4D97-AF65-F5344CB8AC3E}">
        <p14:creationId xmlns:p14="http://schemas.microsoft.com/office/powerpoint/2010/main" val="396952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9600"/>
          </a:xfrm>
          <a:noFill/>
          <a:ln w="22225" algn="ctr">
            <a:noFill/>
            <a:miter lim="800000"/>
            <a:headEnd/>
            <a:tailEnd/>
          </a:ln>
          <a:effectLst>
            <a:outerShdw dist="35921" dir="2700000" algn="ctr" rotWithShape="0">
              <a:srgbClr val="808080">
                <a:alpha val="50000"/>
              </a:srgbClr>
            </a:outerShdw>
          </a:effectLst>
        </p:spPr>
        <p:txBody>
          <a:bodyPr wrap="none"/>
          <a:lstStyle>
            <a:lvl1pPr>
              <a:defRPr lang="ja-JP" altLang="en-US" sz="3800" kern="1200" dirty="0">
                <a:solidFill>
                  <a:srgbClr val="EE6123"/>
                </a:solidFill>
                <a:latin typeface="Arial Black" pitchFamily="34" charset="0"/>
                <a:cs typeface="+mn-cs"/>
              </a:defRPr>
            </a:lvl1pPr>
          </a:lstStyle>
          <a:p>
            <a:pPr lvl="0"/>
            <a:r>
              <a:rPr lang="ja-JP" altLang="en-US" dirty="0"/>
              <a:t>マスター タイトルの書式設定</a:t>
            </a:r>
          </a:p>
        </p:txBody>
      </p:sp>
      <p:sp>
        <p:nvSpPr>
          <p:cNvPr id="3" name="Rectangle 6"/>
          <p:cNvSpPr>
            <a:spLocks noGrp="1" noChangeArrowheads="1"/>
          </p:cNvSpPr>
          <p:nvPr>
            <p:ph type="sldNum" sz="quarter" idx="10"/>
          </p:nvPr>
        </p:nvSpPr>
        <p:spPr/>
        <p:txBody>
          <a:bodyPr/>
          <a:lstStyle>
            <a:lvl1pPr>
              <a:defRPr/>
            </a:lvl1pPr>
          </a:lstStyle>
          <a:p>
            <a:pPr>
              <a:defRPr/>
            </a:pPr>
            <a:fld id="{CFCFF189-BD87-445D-9D48-E9F7C23E97F6}" type="slidenum">
              <a:rPr lang="en-US" altLang="ja-JP"/>
              <a:pPr>
                <a:defRPr/>
              </a:pPr>
              <a:t>‹#›</a:t>
            </a:fld>
            <a:endParaRPr lang="en-US" altLang="ja-JP"/>
          </a:p>
        </p:txBody>
      </p:sp>
    </p:spTree>
    <p:extLst>
      <p:ext uri="{BB962C8B-B14F-4D97-AF65-F5344CB8AC3E}">
        <p14:creationId xmlns:p14="http://schemas.microsoft.com/office/powerpoint/2010/main" val="60606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6996F7AD-3E3F-4EEA-852F-65826C859258}" type="slidenum">
              <a:rPr lang="en-US" altLang="ja-JP"/>
              <a:pPr>
                <a:defRPr/>
              </a:pPr>
              <a:t>‹#›</a:t>
            </a:fld>
            <a:endParaRPr lang="en-US" altLang="ja-JP"/>
          </a:p>
        </p:txBody>
      </p:sp>
    </p:spTree>
    <p:extLst>
      <p:ext uri="{BB962C8B-B14F-4D97-AF65-F5344CB8AC3E}">
        <p14:creationId xmlns:p14="http://schemas.microsoft.com/office/powerpoint/2010/main" val="216556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タイトル">
    <p:spTree>
      <p:nvGrpSpPr>
        <p:cNvPr id="1" name=""/>
        <p:cNvGrpSpPr/>
        <p:nvPr/>
      </p:nvGrpSpPr>
      <p:grpSpPr>
        <a:xfrm>
          <a:off x="0" y="0"/>
          <a:ext cx="0" cy="0"/>
          <a:chOff x="0" y="0"/>
          <a:chExt cx="0" cy="0"/>
        </a:xfrm>
      </p:grpSpPr>
      <p:sp>
        <p:nvSpPr>
          <p:cNvPr id="3" name="Rectangle 15"/>
          <p:cNvSpPr>
            <a:spLocks noChangeArrowheads="1"/>
          </p:cNvSpPr>
          <p:nvPr userDrawn="1"/>
        </p:nvSpPr>
        <p:spPr bwMode="auto">
          <a:xfrm>
            <a:off x="1323975" y="3429000"/>
            <a:ext cx="6469063" cy="88900"/>
          </a:xfrm>
          <a:prstGeom prst="rect">
            <a:avLst/>
          </a:prstGeom>
          <a:gradFill rotWithShape="1">
            <a:gsLst>
              <a:gs pos="0">
                <a:schemeClr val="bg1"/>
              </a:gs>
              <a:gs pos="50000">
                <a:srgbClr val="63B5BA"/>
              </a:gs>
              <a:gs pos="100000">
                <a:schemeClr val="bg1"/>
              </a:gs>
            </a:gsLst>
            <a:lin ang="0" scaled="1"/>
          </a:gradFill>
          <a:ln>
            <a:noFill/>
          </a:ln>
          <a:effectLst/>
        </p:spPr>
        <p:txBody>
          <a:bodyPr wrap="none" anchor="ctr"/>
          <a:lstStyle/>
          <a:p>
            <a:pPr eaLnBrk="1" hangingPunct="1">
              <a:defRPr/>
            </a:pPr>
            <a:endParaRPr lang="ja-JP" altLang="en-US">
              <a:solidFill>
                <a:schemeClr val="tx1"/>
              </a:solidFill>
              <a:latin typeface="Arial" charset="0"/>
            </a:endParaRPr>
          </a:p>
        </p:txBody>
      </p:sp>
      <p:sp>
        <p:nvSpPr>
          <p:cNvPr id="4" name="Rectangle 16"/>
          <p:cNvSpPr>
            <a:spLocks noChangeArrowheads="1"/>
          </p:cNvSpPr>
          <p:nvPr userDrawn="1"/>
        </p:nvSpPr>
        <p:spPr bwMode="auto">
          <a:xfrm>
            <a:off x="1323975" y="1989138"/>
            <a:ext cx="6469063" cy="88900"/>
          </a:xfrm>
          <a:prstGeom prst="rect">
            <a:avLst/>
          </a:prstGeom>
          <a:gradFill rotWithShape="1">
            <a:gsLst>
              <a:gs pos="0">
                <a:schemeClr val="bg1"/>
              </a:gs>
              <a:gs pos="50000">
                <a:srgbClr val="63B5BA"/>
              </a:gs>
              <a:gs pos="100000">
                <a:schemeClr val="bg1"/>
              </a:gs>
            </a:gsLst>
            <a:lin ang="0" scaled="1"/>
          </a:gradFill>
          <a:ln>
            <a:noFill/>
          </a:ln>
          <a:effectLst/>
        </p:spPr>
        <p:txBody>
          <a:bodyPr wrap="none" anchor="ctr"/>
          <a:lstStyle/>
          <a:p>
            <a:pPr eaLnBrk="1" hangingPunct="1">
              <a:defRPr/>
            </a:pPr>
            <a:endParaRPr lang="ja-JP" altLang="en-US">
              <a:solidFill>
                <a:schemeClr val="tx1"/>
              </a:solidFill>
              <a:latin typeface="Arial" charset="0"/>
            </a:endParaRPr>
          </a:p>
        </p:txBody>
      </p:sp>
      <p:sp>
        <p:nvSpPr>
          <p:cNvPr id="2" name="タイトル 1"/>
          <p:cNvSpPr>
            <a:spLocks noGrp="1"/>
          </p:cNvSpPr>
          <p:nvPr>
            <p:ph type="title"/>
          </p:nvPr>
        </p:nvSpPr>
        <p:spPr>
          <a:xfrm>
            <a:off x="0" y="2286000"/>
            <a:ext cx="9144000" cy="928800"/>
          </a:xfrm>
        </p:spPr>
        <p:txBody>
          <a:bodyPr/>
          <a:lstStyle>
            <a:lvl1pPr algn="ctr" rtl="0" fontAlgn="base">
              <a:spcBef>
                <a:spcPct val="0"/>
              </a:spcBef>
              <a:spcAft>
                <a:spcPct val="0"/>
              </a:spcAft>
              <a:defRPr kumimoji="1" lang="ja-JP" altLang="en-US" sz="3800" b="0" i="0" kern="1200" baseline="0" dirty="0">
                <a:solidFill>
                  <a:schemeClr val="accent2"/>
                </a:solidFill>
                <a:latin typeface="Arial" charset="0"/>
                <a:ea typeface="HGP創英角ｺﾞｼｯｸUB" pitchFamily="50" charset="-128"/>
                <a:cs typeface="+mn-cs"/>
              </a:defRPr>
            </a:lvl1pPr>
          </a:lstStyle>
          <a:p>
            <a:r>
              <a:rPr lang="ja-JP" altLang="en-US" dirty="0"/>
              <a:t>マスター タイトルの書式設定</a:t>
            </a:r>
          </a:p>
        </p:txBody>
      </p:sp>
      <p:sp>
        <p:nvSpPr>
          <p:cNvPr id="5" name="スライド番号プレースホルダー 2"/>
          <p:cNvSpPr>
            <a:spLocks noGrp="1"/>
          </p:cNvSpPr>
          <p:nvPr>
            <p:ph type="sldNum" sz="quarter" idx="10"/>
          </p:nvPr>
        </p:nvSpPr>
        <p:spPr/>
        <p:txBody>
          <a:bodyPr/>
          <a:lstStyle>
            <a:lvl1pPr>
              <a:defRPr/>
            </a:lvl1pPr>
          </a:lstStyle>
          <a:p>
            <a:pPr>
              <a:defRPr/>
            </a:pPr>
            <a:fld id="{A5138FF4-1FCF-42DA-BE74-D350F5B65BF8}" type="slidenum">
              <a:rPr lang="en-US" altLang="ja-JP"/>
              <a:pPr>
                <a:defRPr/>
              </a:pPr>
              <a:t>‹#›</a:t>
            </a:fld>
            <a:endParaRPr lang="en-US" altLang="ja-JP"/>
          </a:p>
        </p:txBody>
      </p:sp>
    </p:spTree>
    <p:extLst>
      <p:ext uri="{BB962C8B-B14F-4D97-AF65-F5344CB8AC3E}">
        <p14:creationId xmlns:p14="http://schemas.microsoft.com/office/powerpoint/2010/main" val="229961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9600"/>
          </a:xfrm>
          <a:noFill/>
          <a:ln w="22225" algn="ctr">
            <a:noFill/>
            <a:miter lim="800000"/>
            <a:headEnd/>
            <a:tailEnd/>
          </a:ln>
          <a:effectLst>
            <a:outerShdw dist="35921" dir="2700000" algn="ctr" rotWithShape="0">
              <a:srgbClr val="808080">
                <a:alpha val="50000"/>
              </a:srgbClr>
            </a:outerShdw>
          </a:effectLst>
        </p:spPr>
        <p:txBody>
          <a:bodyPr wrap="none"/>
          <a:lstStyle>
            <a:lvl1pPr>
              <a:defRPr lang="ja-JP" altLang="en-US" sz="3800" kern="1200" dirty="0">
                <a:solidFill>
                  <a:srgbClr val="EE6123"/>
                </a:solidFill>
                <a:latin typeface="Arial Black" pitchFamily="34" charset="0"/>
                <a:cs typeface="+mn-cs"/>
              </a:defRPr>
            </a:lvl1pPr>
          </a:lstStyle>
          <a:p>
            <a:pPr lvl="0"/>
            <a:r>
              <a:rPr lang="ja-JP" altLang="en-US" dirty="0"/>
              <a:t>マスター タイトルの書式設定</a:t>
            </a:r>
          </a:p>
        </p:txBody>
      </p:sp>
      <p:sp>
        <p:nvSpPr>
          <p:cNvPr id="3" name="コンテンツ プレースホルダー 2"/>
          <p:cNvSpPr>
            <a:spLocks noGrp="1"/>
          </p:cNvSpPr>
          <p:nvPr>
            <p:ph idx="1"/>
          </p:nvPr>
        </p:nvSpPr>
        <p:spPr>
          <a:xfrm>
            <a:off x="1000800" y="1375200"/>
            <a:ext cx="7329600" cy="3682800"/>
          </a:xfrm>
        </p:spPr>
        <p:txBody>
          <a:bodyPr/>
          <a:lstStyle>
            <a:lvl1pPr marL="0" indent="0" algn="l" rtl="0" fontAlgn="base">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1pPr>
            <a:lvl2pPr marL="0" indent="0" algn="l" rtl="0" fontAlgn="base">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2pPr>
            <a:lvl3pPr marL="0" indent="0" algn="l" rtl="0" fontAlgn="base">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3pPr>
            <a:lvl4pPr marL="0" indent="0" algn="l" rtl="0" fontAlgn="base">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4pPr>
            <a:lvl5pPr marL="0" indent="0" algn="l" rtl="0" fontAlgn="base">
              <a:lnSpc>
                <a:spcPct val="120000"/>
              </a:lnSpc>
              <a:spcBef>
                <a:spcPct val="40000"/>
              </a:spcBef>
              <a:spcAft>
                <a:spcPct val="0"/>
              </a:spcAft>
              <a:buFontTx/>
              <a:buNone/>
              <a:defRPr kumimoji="1" lang="ja-JP" altLang="en-US" sz="2800" kern="1200" dirty="0">
                <a:solidFill>
                  <a:schemeClr val="tx1"/>
                </a:solidFill>
                <a:latin typeface="Arial" charset="0"/>
                <a:ea typeface="HGP創英角ｺﾞｼｯｸUB" pitchFamily="50" charset="-128"/>
                <a:cs typeface="+mn-cs"/>
              </a:defRPr>
            </a:lvl5pPr>
          </a:lstStyle>
          <a:p>
            <a:pPr lvl="0"/>
            <a:r>
              <a:rPr lang="ja-JP" altLang="en-US" dirty="0"/>
              <a:t>マスター テキストの書式設定</a:t>
            </a:r>
          </a:p>
        </p:txBody>
      </p:sp>
      <p:sp>
        <p:nvSpPr>
          <p:cNvPr id="4" name="Rectangle 6"/>
          <p:cNvSpPr>
            <a:spLocks noGrp="1" noChangeArrowheads="1"/>
          </p:cNvSpPr>
          <p:nvPr>
            <p:ph type="sldNum" sz="quarter" idx="10"/>
          </p:nvPr>
        </p:nvSpPr>
        <p:spPr/>
        <p:txBody>
          <a:bodyPr/>
          <a:lstStyle>
            <a:lvl1pPr>
              <a:defRPr/>
            </a:lvl1pPr>
          </a:lstStyle>
          <a:p>
            <a:pPr>
              <a:defRPr/>
            </a:pPr>
            <a:fld id="{BDE90EB0-3DF6-44DE-8815-6F1C7AD0EA44}" type="slidenum">
              <a:rPr lang="en-US" altLang="ja-JP"/>
              <a:pPr>
                <a:defRPr/>
              </a:pPr>
              <a:t>‹#›</a:t>
            </a:fld>
            <a:endParaRPr lang="en-US" altLang="ja-JP"/>
          </a:p>
        </p:txBody>
      </p:sp>
    </p:spTree>
    <p:extLst>
      <p:ext uri="{BB962C8B-B14F-4D97-AF65-F5344CB8AC3E}">
        <p14:creationId xmlns:p14="http://schemas.microsoft.com/office/powerpoint/2010/main" val="165955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AutoShape 9"/>
          <p:cNvSpPr>
            <a:spLocks noChangeArrowheads="1"/>
          </p:cNvSpPr>
          <p:nvPr userDrawn="1"/>
        </p:nvSpPr>
        <p:spPr bwMode="auto">
          <a:xfrm>
            <a:off x="3098800" y="3046413"/>
            <a:ext cx="2916238" cy="88900"/>
          </a:xfrm>
          <a:prstGeom prst="roundRect">
            <a:avLst>
              <a:gd name="adj" fmla="val 50000"/>
            </a:avLst>
          </a:prstGeom>
          <a:solidFill>
            <a:srgbClr val="63B5BA"/>
          </a:solidFill>
          <a:ln>
            <a:noFill/>
          </a:ln>
        </p:spPr>
        <p:txBody>
          <a:bodyPr wrap="none" anchor="ctr"/>
          <a:lstStyle>
            <a:lvl1pPr eaLnBrk="0" hangingPunct="0">
              <a:defRPr kumimoji="1">
                <a:solidFill>
                  <a:schemeClr val="bg2"/>
                </a:solidFill>
                <a:latin typeface="HGP創英角ｺﾞｼｯｸUB" panose="020B0900000000000000" pitchFamily="50" charset="-128"/>
                <a:ea typeface="ＭＳ Ｐゴシック" panose="020B0600070205080204" pitchFamily="50" charset="-128"/>
              </a:defRPr>
            </a:lvl1pPr>
            <a:lvl2pPr marL="742950" indent="-285750" eaLnBrk="0" hangingPunct="0">
              <a:defRPr kumimoji="1">
                <a:solidFill>
                  <a:schemeClr val="bg2"/>
                </a:solidFill>
                <a:latin typeface="HGP創英角ｺﾞｼｯｸUB" panose="020B0900000000000000" pitchFamily="50" charset="-128"/>
                <a:ea typeface="ＭＳ Ｐゴシック" panose="020B0600070205080204" pitchFamily="50" charset="-128"/>
              </a:defRPr>
            </a:lvl2pPr>
            <a:lvl3pPr marL="11430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3pPr>
            <a:lvl4pPr marL="16002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4pPr>
            <a:lvl5pPr marL="20574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9pPr>
          </a:lstStyle>
          <a:p>
            <a:pPr eaLnBrk="1" hangingPunct="1">
              <a:defRPr/>
            </a:pPr>
            <a:endParaRPr lang="ja-JP" altLang="en-US">
              <a:solidFill>
                <a:schemeClr val="tx1"/>
              </a:solidFill>
              <a:latin typeface="Arial" panose="020B0604020202020204" pitchFamily="34" charset="0"/>
            </a:endParaRPr>
          </a:p>
        </p:txBody>
      </p:sp>
      <p:sp>
        <p:nvSpPr>
          <p:cNvPr id="31" name="タイトル 29"/>
          <p:cNvSpPr>
            <a:spLocks noGrp="1"/>
          </p:cNvSpPr>
          <p:nvPr>
            <p:ph type="title"/>
          </p:nvPr>
        </p:nvSpPr>
        <p:spPr>
          <a:xfrm>
            <a:off x="0" y="1992312"/>
            <a:ext cx="9144000" cy="1309687"/>
          </a:xfrm>
        </p:spPr>
        <p:txBody>
          <a:bodyPr/>
          <a:lstStyle>
            <a:lvl1pPr>
              <a:defRPr kumimoji="1" lang="ja-JP" altLang="en-US" sz="3800" kern="1200" dirty="0" smtClean="0">
                <a:solidFill>
                  <a:schemeClr val="accent2"/>
                </a:solidFill>
                <a:latin typeface="Arial Black" pitchFamily="34" charset="0"/>
                <a:ea typeface="HGP創英角ｺﾞｼｯｸUB" pitchFamily="50" charset="-128"/>
                <a:cs typeface="+mn-cs"/>
              </a:defRPr>
            </a:lvl1pPr>
          </a:lstStyle>
          <a:p>
            <a:pPr lvl="0"/>
            <a:r>
              <a:rPr lang="ja-JP" altLang="en-US" dirty="0"/>
              <a:t>マスター タイトルの書式設定</a:t>
            </a:r>
          </a:p>
        </p:txBody>
      </p:sp>
      <p:sp>
        <p:nvSpPr>
          <p:cNvPr id="4" name="Rectangle 6"/>
          <p:cNvSpPr>
            <a:spLocks noGrp="1" noChangeArrowheads="1"/>
          </p:cNvSpPr>
          <p:nvPr>
            <p:ph type="sldNum" sz="quarter" idx="10"/>
          </p:nvPr>
        </p:nvSpPr>
        <p:spPr/>
        <p:txBody>
          <a:bodyPr/>
          <a:lstStyle>
            <a:lvl1pPr>
              <a:defRPr/>
            </a:lvl1pPr>
          </a:lstStyle>
          <a:p>
            <a:pPr>
              <a:defRPr/>
            </a:pPr>
            <a:fld id="{588AC4D7-695F-4044-9CAE-3C866158DAC6}" type="slidenum">
              <a:rPr lang="en-US" altLang="ja-JP"/>
              <a:pPr>
                <a:defRPr/>
              </a:pPr>
              <a:t>‹#›</a:t>
            </a:fld>
            <a:endParaRPr lang="en-US" altLang="ja-JP"/>
          </a:p>
        </p:txBody>
      </p:sp>
    </p:spTree>
    <p:extLst>
      <p:ext uri="{BB962C8B-B14F-4D97-AF65-F5344CB8AC3E}">
        <p14:creationId xmlns:p14="http://schemas.microsoft.com/office/powerpoint/2010/main" val="210216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p:txBody>
          <a:bodyPr/>
          <a:lstStyle>
            <a:lvl1pPr>
              <a:defRPr/>
            </a:lvl1pPr>
          </a:lstStyle>
          <a:p>
            <a:pPr>
              <a:defRPr/>
            </a:pPr>
            <a:fld id="{843F5E09-3943-4F03-BBFC-66D8F6632259}" type="slidenum">
              <a:rPr lang="en-US" altLang="ja-JP"/>
              <a:pPr>
                <a:defRPr/>
              </a:pPr>
              <a:t>‹#›</a:t>
            </a:fld>
            <a:endParaRPr lang="en-US" altLang="ja-JP"/>
          </a:p>
        </p:txBody>
      </p:sp>
    </p:spTree>
    <p:extLst>
      <p:ext uri="{BB962C8B-B14F-4D97-AF65-F5344CB8AC3E}">
        <p14:creationId xmlns:p14="http://schemas.microsoft.com/office/powerpoint/2010/main" val="265510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p:txBody>
          <a:bodyPr/>
          <a:lstStyle>
            <a:lvl1pPr>
              <a:defRPr/>
            </a:lvl1pPr>
          </a:lstStyle>
          <a:p>
            <a:pPr>
              <a:defRPr/>
            </a:pPr>
            <a:fld id="{E5ED9474-8D44-4B22-9E72-867FBE938A68}" type="slidenum">
              <a:rPr lang="en-US" altLang="ja-JP"/>
              <a:pPr>
                <a:defRPr/>
              </a:pPr>
              <a:t>‹#›</a:t>
            </a:fld>
            <a:endParaRPr lang="en-US" altLang="ja-JP"/>
          </a:p>
        </p:txBody>
      </p:sp>
    </p:spTree>
    <p:extLst>
      <p:ext uri="{BB962C8B-B14F-4D97-AF65-F5344CB8AC3E}">
        <p14:creationId xmlns:p14="http://schemas.microsoft.com/office/powerpoint/2010/main" val="130019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p:txBody>
          <a:bodyPr/>
          <a:lstStyle>
            <a:lvl1pPr>
              <a:defRPr/>
            </a:lvl1pPr>
          </a:lstStyle>
          <a:p>
            <a:pPr>
              <a:defRPr/>
            </a:pPr>
            <a:fld id="{1D0F7B76-7A9B-4F10-BEFA-9C409E099077}" type="slidenum">
              <a:rPr lang="en-US" altLang="ja-JP"/>
              <a:pPr>
                <a:defRPr/>
              </a:pPr>
              <a:t>‹#›</a:t>
            </a:fld>
            <a:endParaRPr lang="en-US" altLang="ja-JP"/>
          </a:p>
        </p:txBody>
      </p:sp>
    </p:spTree>
    <p:extLst>
      <p:ext uri="{BB962C8B-B14F-4D97-AF65-F5344CB8AC3E}">
        <p14:creationId xmlns:p14="http://schemas.microsoft.com/office/powerpoint/2010/main" val="258670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4"/>
          </p:nvPr>
        </p:nvSpPr>
        <p:spPr>
          <a:xfrm>
            <a:off x="8475663" y="3175"/>
            <a:ext cx="668337" cy="307975"/>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900">
                <a:ea typeface="HGP創英角ｺﾞｼｯｸUB" pitchFamily="50" charset="-128"/>
              </a:defRPr>
            </a:lvl1pPr>
          </a:lstStyle>
          <a:p>
            <a:pPr>
              <a:defRPr/>
            </a:pPr>
            <a:fld id="{867D283F-F6ED-4FBD-9DDB-FD01A5268F74}" type="slidenum">
              <a:rPr lang="en-US" altLang="ja-JP"/>
              <a:pPr>
                <a:defRPr/>
              </a:pPr>
              <a:t>‹#›</a:t>
            </a:fld>
            <a:endParaRPr lang="en-US" altLang="ja-JP"/>
          </a:p>
        </p:txBody>
      </p:sp>
      <p:pic>
        <p:nvPicPr>
          <p:cNvPr id="1029" name="Picture 28"/>
          <p:cNvPicPr>
            <a:picLocks noChangeAspect="1" noChangeArrowheads="1"/>
          </p:cNvPicPr>
          <p:nvPr userDrawn="1"/>
        </p:nvPicPr>
        <p:blipFill>
          <a:blip r:embed="rId15">
            <a:extLst>
              <a:ext uri="{28A0092B-C50C-407E-A947-70E740481C1C}">
                <a14:useLocalDpi xmlns:a14="http://schemas.microsoft.com/office/drawing/2010/main" val="0"/>
              </a:ext>
            </a:extLst>
          </a:blip>
          <a:srcRect t="17537"/>
          <a:stretch>
            <a:fillRect/>
          </a:stretch>
        </p:blipFill>
        <p:spPr bwMode="auto">
          <a:xfrm>
            <a:off x="-22225" y="3175"/>
            <a:ext cx="728663"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24"/>
          <p:cNvGrpSpPr>
            <a:grpSpLocks/>
          </p:cNvGrpSpPr>
          <p:nvPr userDrawn="1"/>
        </p:nvGrpSpPr>
        <p:grpSpPr bwMode="auto">
          <a:xfrm>
            <a:off x="2513013" y="6181725"/>
            <a:ext cx="6340475" cy="561975"/>
            <a:chOff x="1583" y="3894"/>
            <a:chExt cx="3994" cy="354"/>
          </a:xfrm>
        </p:grpSpPr>
        <p:pic>
          <p:nvPicPr>
            <p:cNvPr id="1031" name="Picture 2" descr="Japanese Society for Medical Gas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1" y="3894"/>
              <a:ext cx="70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サブタイトル 2"/>
            <p:cNvSpPr>
              <a:spLocks/>
            </p:cNvSpPr>
            <p:nvPr/>
          </p:nvSpPr>
          <p:spPr bwMode="auto">
            <a:xfrm>
              <a:off x="1583" y="3988"/>
              <a:ext cx="3183" cy="174"/>
            </a:xfrm>
            <a:prstGeom prst="rect">
              <a:avLst/>
            </a:prstGeom>
            <a:noFill/>
            <a:ln>
              <a:noFill/>
            </a:ln>
          </p:spPr>
          <p:txBody>
            <a:bodyPr wrap="none">
              <a:spAutoFit/>
            </a:bodyPr>
            <a:lstStyle>
              <a:lvl1pPr eaLnBrk="0" hangingPunct="0">
                <a:defRPr kumimoji="1">
                  <a:solidFill>
                    <a:schemeClr val="bg2"/>
                  </a:solidFill>
                  <a:latin typeface="HGP創英角ｺﾞｼｯｸUB" panose="020B0900000000000000" pitchFamily="50" charset="-128"/>
                  <a:ea typeface="ＭＳ Ｐゴシック" panose="020B0600070205080204" pitchFamily="50" charset="-128"/>
                </a:defRPr>
              </a:lvl1pPr>
              <a:lvl2pPr marL="742950" indent="-285750" eaLnBrk="0" hangingPunct="0">
                <a:defRPr kumimoji="1">
                  <a:solidFill>
                    <a:schemeClr val="bg2"/>
                  </a:solidFill>
                  <a:latin typeface="HGP創英角ｺﾞｼｯｸUB" panose="020B0900000000000000" pitchFamily="50" charset="-128"/>
                  <a:ea typeface="ＭＳ Ｐゴシック" panose="020B0600070205080204" pitchFamily="50" charset="-128"/>
                </a:defRPr>
              </a:lvl2pPr>
              <a:lvl3pPr marL="11430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3pPr>
              <a:lvl4pPr marL="16002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4pPr>
              <a:lvl5pPr marL="2057400" indent="-228600" eaLnBrk="0" hangingPunct="0">
                <a:defRPr kumimoji="1">
                  <a:solidFill>
                    <a:schemeClr val="bg2"/>
                  </a:solidFill>
                  <a:latin typeface="HGP創英角ｺﾞｼｯｸUB" panose="020B0900000000000000"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bg2"/>
                  </a:solidFill>
                  <a:latin typeface="HGP創英角ｺﾞｼｯｸUB" panose="020B0900000000000000" pitchFamily="50" charset="-128"/>
                  <a:ea typeface="ＭＳ Ｐゴシック" panose="020B0600070205080204" pitchFamily="50" charset="-128"/>
                </a:defRPr>
              </a:lvl9pPr>
            </a:lstStyle>
            <a:p>
              <a:pPr algn="r" eaLnBrk="1" hangingPunct="1">
                <a:spcBef>
                  <a:spcPct val="20000"/>
                </a:spcBef>
                <a:defRPr/>
              </a:pPr>
              <a:r>
                <a:rPr lang="en-US" altLang="ja-JP" sz="1200">
                  <a:solidFill>
                    <a:schemeClr val="tx1"/>
                  </a:solidFill>
                  <a:latin typeface="Arial" panose="020B0604020202020204" pitchFamily="34" charset="0"/>
                </a:rPr>
                <a:t>Copyright </a:t>
              </a:r>
              <a:r>
                <a:rPr lang="ja-JP" altLang="en-US" sz="1200">
                  <a:solidFill>
                    <a:schemeClr val="tx1"/>
                  </a:solidFill>
                  <a:latin typeface="Arial" panose="020B0604020202020204" pitchFamily="34" charset="0"/>
                </a:rPr>
                <a:t> </a:t>
              </a:r>
              <a:r>
                <a:rPr lang="en-US" altLang="ja-JP" sz="1200">
                  <a:solidFill>
                    <a:schemeClr val="tx1"/>
                  </a:solidFill>
                  <a:latin typeface="Arial" panose="020B0604020202020204" pitchFamily="34" charset="0"/>
                </a:rPr>
                <a:t>© </a:t>
              </a:r>
              <a:r>
                <a:rPr lang="ja-JP" altLang="en-US" sz="1200">
                  <a:solidFill>
                    <a:schemeClr val="tx1"/>
                  </a:solidFill>
                  <a:latin typeface="Arial" panose="020B0604020202020204" pitchFamily="34" charset="0"/>
                </a:rPr>
                <a:t>日本医療ガス学会（</a:t>
              </a:r>
              <a:r>
                <a:rPr lang="en-US" altLang="ja-JP" sz="1200">
                  <a:solidFill>
                    <a:schemeClr val="tx1"/>
                  </a:solidFill>
                  <a:latin typeface="Arial" panose="020B0604020202020204" pitchFamily="34" charset="0"/>
                </a:rPr>
                <a:t>Japanese Society for Medical Gases</a:t>
              </a:r>
              <a:r>
                <a:rPr lang="ja-JP" altLang="en-US" sz="1200">
                  <a:solidFill>
                    <a:schemeClr val="tx1"/>
                  </a:solidFill>
                  <a:latin typeface="Arial" panose="020B0604020202020204" pitchFamily="34" charset="0"/>
                </a:rPr>
                <a:t>）</a:t>
              </a:r>
              <a:endParaRPr lang="en-US" altLang="ja-JP" sz="1200">
                <a:solidFill>
                  <a:schemeClr val="tx1"/>
                </a:solidFill>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4650" r:id="rId1"/>
    <p:sldLayoutId id="2147484641" r:id="rId2"/>
    <p:sldLayoutId id="2147484642" r:id="rId3"/>
    <p:sldLayoutId id="2147484651" r:id="rId4"/>
    <p:sldLayoutId id="2147484643" r:id="rId5"/>
    <p:sldLayoutId id="2147484652" r:id="rId6"/>
    <p:sldLayoutId id="2147484644" r:id="rId7"/>
    <p:sldLayoutId id="2147484645" r:id="rId8"/>
    <p:sldLayoutId id="2147484646" r:id="rId9"/>
    <p:sldLayoutId id="2147484647" r:id="rId10"/>
    <p:sldLayoutId id="2147484648" r:id="rId11"/>
    <p:sldLayoutId id="2147484649" r:id="rId12"/>
    <p:sldLayoutId id="2147484653" r:id="rId13"/>
  </p:sldLayoutIdLst>
  <p:hf hdr="0" ftr="0" dt="0"/>
  <p:txStyles>
    <p:title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4.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slide" Target="slide13.xml"/><Relationship Id="rId5" Type="http://schemas.openxmlformats.org/officeDocument/2006/relationships/slide" Target="slide27.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3.xml"/><Relationship Id="rId7" Type="http://schemas.openxmlformats.org/officeDocument/2006/relationships/image" Target="../media/image49.jpe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8.wmf"/><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notesSlide" Target="../notesSlides/notesSlide61.xml"/><Relationship Id="rId9"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3.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56.jpe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20.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p3"/><Relationship Id="rId1" Type="http://schemas.microsoft.com/office/2007/relationships/media" Target="../media/media60.mp3"/><Relationship Id="rId5" Type="http://schemas.openxmlformats.org/officeDocument/2006/relationships/image" Target="../media/image20.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20.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20.png"/><Relationship Id="rId5" Type="http://schemas.openxmlformats.org/officeDocument/2006/relationships/image" Target="../media/image59.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20.png"/><Relationship Id="rId5" Type="http://schemas.openxmlformats.org/officeDocument/2006/relationships/image" Target="../media/image60.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2"/>
          <p:cNvSpPr txBox="1">
            <a:spLocks noChangeArrowheads="1"/>
          </p:cNvSpPr>
          <p:nvPr/>
        </p:nvSpPr>
        <p:spPr bwMode="auto">
          <a:xfrm>
            <a:off x="-22225" y="3309938"/>
            <a:ext cx="9172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r>
              <a:rPr lang="ja-JP" altLang="en-US" sz="2600">
                <a:solidFill>
                  <a:schemeClr val="tx1"/>
                </a:solidFill>
                <a:ea typeface="HGP創英角ｺﾞｼｯｸUB" pitchFamily="50" charset="-128"/>
              </a:rPr>
              <a:t>日本医療ガス学会 </a:t>
            </a:r>
            <a:r>
              <a:rPr lang="ja-JP" altLang="en-US" sz="2000">
                <a:solidFill>
                  <a:schemeClr val="tx1"/>
                </a:solidFill>
                <a:ea typeface="HGP創英角ｺﾞｼｯｸUB" pitchFamily="50" charset="-128"/>
              </a:rPr>
              <a:t>作成</a:t>
            </a:r>
          </a:p>
        </p:txBody>
      </p:sp>
      <p:sp>
        <p:nvSpPr>
          <p:cNvPr id="512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4605EF7-8D6B-40A4-B150-F101BF68D6CA}" type="slidenum">
              <a:rPr lang="en-US" altLang="ja-JP" smtClean="0">
                <a:ea typeface="HGP創英角ｺﾞｼｯｸUB" pitchFamily="50" charset="-128"/>
              </a:rPr>
              <a:pPr/>
              <a:t>1</a:t>
            </a:fld>
            <a:endParaRPr lang="en-US" altLang="ja-JP">
              <a:ea typeface="HGP創英角ｺﾞｼｯｸUB" pitchFamily="50" charset="-128"/>
            </a:endParaRPr>
          </a:p>
        </p:txBody>
      </p:sp>
      <p:sp>
        <p:nvSpPr>
          <p:cNvPr id="8" name="タイトル 7"/>
          <p:cNvSpPr>
            <a:spLocks noGrp="1"/>
          </p:cNvSpPr>
          <p:nvPr>
            <p:ph type="title"/>
          </p:nvPr>
        </p:nvSpPr>
        <p:spPr>
          <a:xfrm>
            <a:off x="2286000" y="2395538"/>
            <a:ext cx="4589463" cy="711200"/>
          </a:xfrm>
        </p:spPr>
        <p:txBody>
          <a:bodyPr/>
          <a:lstStyle/>
          <a:p>
            <a:pPr>
              <a:defRPr/>
            </a:pPr>
            <a:r>
              <a:t>医療ガス研修会</a:t>
            </a:r>
          </a:p>
        </p:txBody>
      </p:sp>
      <p:sp>
        <p:nvSpPr>
          <p:cNvPr id="7" name="テキスト ボックス 6"/>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0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540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
          <p:cNvSpPr>
            <a:spLocks noChangeArrowheads="1"/>
          </p:cNvSpPr>
          <p:nvPr/>
        </p:nvSpPr>
        <p:spPr bwMode="auto">
          <a:xfrm>
            <a:off x="4741863" y="1509713"/>
            <a:ext cx="4073525" cy="39560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14339" name="Rectangle 10"/>
          <p:cNvSpPr>
            <a:spLocks noChangeArrowheads="1"/>
          </p:cNvSpPr>
          <p:nvPr/>
        </p:nvSpPr>
        <p:spPr bwMode="auto">
          <a:xfrm>
            <a:off x="534988" y="1509713"/>
            <a:ext cx="4124325" cy="39560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14340" name="Picture 13" descr="c-10R"/>
          <p:cNvPicPr>
            <a:picLocks noChangeAspect="1" noChangeArrowheads="1"/>
          </p:cNvPicPr>
          <p:nvPr/>
        </p:nvPicPr>
        <p:blipFill>
          <a:blip r:embed="rId5">
            <a:extLst>
              <a:ext uri="{28A0092B-C50C-407E-A947-70E740481C1C}">
                <a14:useLocalDpi xmlns:a14="http://schemas.microsoft.com/office/drawing/2010/main" val="0"/>
              </a:ext>
            </a:extLst>
          </a:blip>
          <a:srcRect l="11319" r="11319"/>
          <a:stretch>
            <a:fillRect/>
          </a:stretch>
        </p:blipFill>
        <p:spPr bwMode="auto">
          <a:xfrm>
            <a:off x="4773613" y="1544638"/>
            <a:ext cx="40132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1" name="Picture 12" descr="c-10L"/>
          <p:cNvPicPr>
            <a:picLocks noChangeAspect="1" noChangeArrowheads="1"/>
          </p:cNvPicPr>
          <p:nvPr/>
        </p:nvPicPr>
        <p:blipFill>
          <a:blip r:embed="rId6">
            <a:extLst>
              <a:ext uri="{28A0092B-C50C-407E-A947-70E740481C1C}">
                <a14:useLocalDpi xmlns:a14="http://schemas.microsoft.com/office/drawing/2010/main" val="0"/>
              </a:ext>
            </a:extLst>
          </a:blip>
          <a:srcRect l="13017" r="8488"/>
          <a:stretch>
            <a:fillRect/>
          </a:stretch>
        </p:blipFill>
        <p:spPr bwMode="auto">
          <a:xfrm>
            <a:off x="571500" y="1544638"/>
            <a:ext cx="407352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タイトル 2"/>
          <p:cNvSpPr>
            <a:spLocks noGrp="1"/>
          </p:cNvSpPr>
          <p:nvPr>
            <p:ph type="title"/>
          </p:nvPr>
        </p:nvSpPr>
        <p:spPr>
          <a:xfrm>
            <a:off x="1588" y="0"/>
            <a:ext cx="9144000" cy="1374775"/>
          </a:xfrm>
        </p:spPr>
        <p:txBody>
          <a:bodyPr/>
          <a:lstStyle/>
          <a:p>
            <a:pPr eaLnBrk="1" hangingPunct="1">
              <a:defRPr/>
            </a:pPr>
            <a:r>
              <a:t>アウトレットのガス別特定（２）</a:t>
            </a:r>
            <a:br>
              <a:rPr/>
            </a:br>
            <a:r>
              <a:t>シュレーダ方式</a:t>
            </a:r>
          </a:p>
        </p:txBody>
      </p:sp>
      <p:sp>
        <p:nvSpPr>
          <p:cNvPr id="1434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33E90E1-02F5-4A0D-8973-6866BCCBF183}" type="slidenum">
              <a:rPr lang="en-US" altLang="ja-JP" smtClean="0">
                <a:ea typeface="HGP創英角ｺﾞｼｯｸUB" pitchFamily="50" charset="-128"/>
              </a:rPr>
              <a:pPr/>
              <a:t>10</a:t>
            </a:fld>
            <a:endParaRPr lang="en-US" altLang="ja-JP">
              <a:ea typeface="HGP創英角ｺﾞｼｯｸUB" pitchFamily="50" charset="-128"/>
            </a:endParaRPr>
          </a:p>
        </p:txBody>
      </p:sp>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50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060450" y="174625"/>
            <a:ext cx="6858000" cy="704850"/>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defTabSz="685800">
              <a:defRPr/>
            </a:pPr>
            <a:r>
              <a:rPr lang="ja-JP" altLang="en-US" sz="3800" kern="0" dirty="0">
                <a:solidFill>
                  <a:srgbClr val="FF6600"/>
                </a:solidFill>
                <a:effectLst>
                  <a:outerShdw blurRad="38100" dist="38100" dir="2700000" algn="tl">
                    <a:srgbClr val="000000">
                      <a:alpha val="43137"/>
                    </a:srgbClr>
                  </a:outerShdw>
                </a:effectLst>
              </a:rPr>
              <a:t>医療用ガスボンベのバルブ</a:t>
            </a:r>
          </a:p>
        </p:txBody>
      </p:sp>
      <p:graphicFrame>
        <p:nvGraphicFramePr>
          <p:cNvPr id="9" name="表 8"/>
          <p:cNvGraphicFramePr>
            <a:graphicFrameLocks noGrp="1"/>
          </p:cNvGraphicFramePr>
          <p:nvPr/>
        </p:nvGraphicFramePr>
        <p:xfrm>
          <a:off x="4094163" y="1782763"/>
          <a:ext cx="4333875" cy="1293813"/>
        </p:xfrm>
        <a:graphic>
          <a:graphicData uri="http://schemas.openxmlformats.org/drawingml/2006/table">
            <a:tbl>
              <a:tblPr firstRow="1" bandRow="1">
                <a:tableStyleId>{C4B1156A-380E-4F78-BDF5-A606A8083BF9}</a:tableStyleId>
              </a:tblPr>
              <a:tblGrid>
                <a:gridCol w="2478124">
                  <a:extLst>
                    <a:ext uri="{9D8B030D-6E8A-4147-A177-3AD203B41FA5}">
                      <a16:colId xmlns:a16="http://schemas.microsoft.com/office/drawing/2014/main" val="20000"/>
                    </a:ext>
                  </a:extLst>
                </a:gridCol>
                <a:gridCol w="946673">
                  <a:extLst>
                    <a:ext uri="{9D8B030D-6E8A-4147-A177-3AD203B41FA5}">
                      <a16:colId xmlns:a16="http://schemas.microsoft.com/office/drawing/2014/main" val="20001"/>
                    </a:ext>
                  </a:extLst>
                </a:gridCol>
                <a:gridCol w="909078">
                  <a:extLst>
                    <a:ext uri="{9D8B030D-6E8A-4147-A177-3AD203B41FA5}">
                      <a16:colId xmlns:a16="http://schemas.microsoft.com/office/drawing/2014/main" val="20002"/>
                    </a:ext>
                  </a:extLst>
                </a:gridCol>
              </a:tblGrid>
              <a:tr h="605053">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ガス種</a:t>
                      </a:r>
                    </a:p>
                  </a:txBody>
                  <a:tcPr marL="68581" marR="68581" marT="34268" marB="34268" anchor="ct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ねじ径</a:t>
                      </a:r>
                    </a:p>
                  </a:txBody>
                  <a:tcPr marL="68581" marR="68581" marT="34268" marB="34268" anchor="ct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ねじ</a:t>
                      </a:r>
                      <a:endParaRPr kumimoji="1" lang="en-US" altLang="ja-JP" sz="1400" dirty="0">
                        <a:latin typeface="HG丸ｺﾞｼｯｸM-PRO" panose="020F0600000000000000" pitchFamily="50" charset="-128"/>
                        <a:ea typeface="HG丸ｺﾞｼｯｸM-PRO" panose="020F0600000000000000" pitchFamily="50" charset="-128"/>
                      </a:endParaRPr>
                    </a:p>
                    <a:p>
                      <a:pPr algn="ctr"/>
                      <a:r>
                        <a:rPr kumimoji="1" lang="ja-JP" altLang="en-US" sz="1400" dirty="0">
                          <a:latin typeface="HG丸ｺﾞｼｯｸM-PRO" panose="020F0600000000000000" pitchFamily="50" charset="-128"/>
                          <a:ea typeface="HG丸ｺﾞｼｯｸM-PRO" panose="020F0600000000000000" pitchFamily="50" charset="-128"/>
                        </a:rPr>
                        <a:t>ピッチ</a:t>
                      </a:r>
                    </a:p>
                  </a:txBody>
                  <a:tcPr marL="68581" marR="68581" marT="34268" marB="34268" anchor="ctr"/>
                </a:tc>
                <a:extLst>
                  <a:ext uri="{0D108BD9-81ED-4DB2-BD59-A6C34878D82A}">
                    <a16:rowId xmlns:a16="http://schemas.microsoft.com/office/drawing/2014/main" val="10000"/>
                  </a:ext>
                </a:extLst>
              </a:tr>
              <a:tr h="344380">
                <a:tc>
                  <a:txBody>
                    <a:bodyPr/>
                    <a:lstStyle/>
                    <a:p>
                      <a:r>
                        <a:rPr kumimoji="1" lang="ja-JP" altLang="en-US" sz="1400" b="1" dirty="0">
                          <a:latin typeface="HG丸ｺﾞｼｯｸM-PRO" panose="020F0600000000000000" pitchFamily="50" charset="-128"/>
                          <a:ea typeface="HG丸ｺﾞｼｯｸM-PRO" panose="020F0600000000000000" pitchFamily="50" charset="-128"/>
                        </a:rPr>
                        <a:t>医療用酸素（Ｏ</a:t>
                      </a:r>
                      <a:r>
                        <a:rPr kumimoji="1" lang="en-US" altLang="ja-JP" sz="1400" b="1" baseline="-25000" dirty="0">
                          <a:latin typeface="HG丸ｺﾞｼｯｸM-PRO" panose="020F0600000000000000" pitchFamily="50" charset="-128"/>
                          <a:ea typeface="HG丸ｺﾞｼｯｸM-PRO" panose="020F0600000000000000" pitchFamily="50" charset="-128"/>
                        </a:rPr>
                        <a:t>2</a:t>
                      </a:r>
                      <a:r>
                        <a:rPr kumimoji="1" lang="ja-JP" altLang="en-US" sz="1400" b="1" baseline="0" dirty="0">
                          <a:latin typeface="HG丸ｺﾞｼｯｸM-PRO" panose="020F0600000000000000" pitchFamily="50" charset="-128"/>
                          <a:ea typeface="HG丸ｺﾞｼｯｸM-PRO" panose="020F0600000000000000" pitchFamily="50" charset="-128"/>
                        </a:rPr>
                        <a:t>）</a:t>
                      </a:r>
                      <a:endParaRPr kumimoji="1" lang="en-US" altLang="ja-JP" sz="1400" b="1" dirty="0">
                        <a:latin typeface="HG丸ｺﾞｼｯｸM-PRO" panose="020F0600000000000000" pitchFamily="50" charset="-128"/>
                        <a:ea typeface="HG丸ｺﾞｼｯｸM-PRO" panose="020F0600000000000000" pitchFamily="50" charset="-128"/>
                      </a:endParaRPr>
                    </a:p>
                  </a:txBody>
                  <a:tcPr marL="68581" marR="68581" marT="34268" marB="34268" anchor="ctr"/>
                </a:tc>
                <a:tc>
                  <a:txBody>
                    <a:bodyPr/>
                    <a:lstStyle/>
                    <a:p>
                      <a:pPr algn="ctr"/>
                      <a:r>
                        <a:rPr kumimoji="1" lang="en-US" altLang="ja-JP" sz="1800" b="1" dirty="0">
                          <a:latin typeface="HGPｺﾞｼｯｸM" panose="020B0600000000000000" pitchFamily="50" charset="-128"/>
                          <a:ea typeface="HGPｺﾞｼｯｸM" panose="020B0600000000000000" pitchFamily="50" charset="-128"/>
                        </a:rPr>
                        <a:t>W22</a:t>
                      </a:r>
                      <a:endParaRPr kumimoji="1" lang="ja-JP" altLang="en-US" sz="1800" b="1" dirty="0">
                        <a:latin typeface="HGPｺﾞｼｯｸM" panose="020B0600000000000000" pitchFamily="50" charset="-128"/>
                        <a:ea typeface="HGPｺﾞｼｯｸM" panose="020B0600000000000000" pitchFamily="50" charset="-128"/>
                      </a:endParaRPr>
                    </a:p>
                  </a:txBody>
                  <a:tcPr marL="68581" marR="68581" marT="34268" marB="34268" anchor="ctr"/>
                </a:tc>
                <a:tc>
                  <a:txBody>
                    <a:bodyPr/>
                    <a:lstStyle/>
                    <a:p>
                      <a:pPr algn="ctr"/>
                      <a:r>
                        <a:rPr kumimoji="1" lang="ja-JP" altLang="en-US" sz="1800" b="1" dirty="0">
                          <a:latin typeface="HGPｺﾞｼｯｸM" panose="020B0600000000000000" pitchFamily="50" charset="-128"/>
                          <a:ea typeface="HGPｺﾞｼｯｸM" panose="020B0600000000000000" pitchFamily="50" charset="-128"/>
                        </a:rPr>
                        <a:t>約</a:t>
                      </a:r>
                      <a:r>
                        <a:rPr kumimoji="1" lang="en-US" altLang="ja-JP" sz="1800" b="1" dirty="0">
                          <a:latin typeface="HGPｺﾞｼｯｸM" panose="020B0600000000000000" pitchFamily="50" charset="-128"/>
                          <a:ea typeface="HGPｺﾞｼｯｸM" panose="020B0600000000000000" pitchFamily="50" charset="-128"/>
                        </a:rPr>
                        <a:t>1.8</a:t>
                      </a:r>
                      <a:endParaRPr kumimoji="1" lang="ja-JP" altLang="en-US" sz="1800" b="1" dirty="0">
                        <a:latin typeface="HGPｺﾞｼｯｸM" panose="020B0600000000000000" pitchFamily="50" charset="-128"/>
                        <a:ea typeface="HGPｺﾞｼｯｸM" panose="020B0600000000000000" pitchFamily="50" charset="-128"/>
                      </a:endParaRPr>
                    </a:p>
                  </a:txBody>
                  <a:tcPr marL="68581" marR="68581" marT="34268" marB="34268" anchor="ctr"/>
                </a:tc>
                <a:extLst>
                  <a:ext uri="{0D108BD9-81ED-4DB2-BD59-A6C34878D82A}">
                    <a16:rowId xmlns:a16="http://schemas.microsoft.com/office/drawing/2014/main" val="10001"/>
                  </a:ext>
                </a:extLst>
              </a:tr>
              <a:tr h="344380">
                <a:tc>
                  <a:txBody>
                    <a:bodyPr/>
                    <a:lstStyle/>
                    <a:p>
                      <a:r>
                        <a:rPr kumimoji="1" lang="ja-JP" altLang="en-US" sz="1400" b="1" dirty="0">
                          <a:latin typeface="HG丸ｺﾞｼｯｸM-PRO" panose="020F0600000000000000" pitchFamily="50" charset="-128"/>
                          <a:ea typeface="HG丸ｺﾞｼｯｸM-PRO" panose="020F0600000000000000" pitchFamily="50" charset="-128"/>
                        </a:rPr>
                        <a:t>医療用二酸化炭素（ＣＯ</a:t>
                      </a:r>
                      <a:r>
                        <a:rPr kumimoji="1" lang="en-US" altLang="ja-JP" sz="1400" b="1" baseline="-25000" dirty="0">
                          <a:latin typeface="HG丸ｺﾞｼｯｸM-PRO" panose="020F0600000000000000" pitchFamily="50" charset="-128"/>
                          <a:ea typeface="HG丸ｺﾞｼｯｸM-PRO" panose="020F0600000000000000" pitchFamily="50" charset="-128"/>
                        </a:rPr>
                        <a:t>2</a:t>
                      </a:r>
                      <a:r>
                        <a:rPr kumimoji="1" lang="ja-JP" altLang="en-US" sz="1400" b="1" baseline="0" dirty="0">
                          <a:latin typeface="HG丸ｺﾞｼｯｸM-PRO" panose="020F0600000000000000" pitchFamily="50" charset="-128"/>
                          <a:ea typeface="HG丸ｺﾞｼｯｸM-PRO" panose="020F0600000000000000" pitchFamily="50" charset="-128"/>
                        </a:rPr>
                        <a:t>）</a:t>
                      </a:r>
                      <a:endParaRPr kumimoji="1" lang="en-US" altLang="ja-JP" sz="1400" b="1" dirty="0">
                        <a:latin typeface="HG丸ｺﾞｼｯｸM-PRO" panose="020F0600000000000000" pitchFamily="50" charset="-128"/>
                        <a:ea typeface="HG丸ｺﾞｼｯｸM-PRO" panose="020F0600000000000000" pitchFamily="50" charset="-128"/>
                      </a:endParaRPr>
                    </a:p>
                  </a:txBody>
                  <a:tcPr marL="68581" marR="68581" marT="34268" marB="34268" anchor="ctr"/>
                </a:tc>
                <a:tc>
                  <a:txBody>
                    <a:bodyPr/>
                    <a:lstStyle/>
                    <a:p>
                      <a:pPr algn="ctr"/>
                      <a:r>
                        <a:rPr kumimoji="1" lang="en-US" altLang="ja-JP" sz="1800" b="1" dirty="0">
                          <a:latin typeface="HGPｺﾞｼｯｸM" panose="020B0600000000000000" pitchFamily="50" charset="-128"/>
                          <a:ea typeface="HGPｺﾞｼｯｸM" panose="020B0600000000000000" pitchFamily="50" charset="-128"/>
                        </a:rPr>
                        <a:t>W27</a:t>
                      </a:r>
                      <a:endParaRPr kumimoji="1" lang="ja-JP" altLang="en-US" sz="1800" b="1" dirty="0">
                        <a:latin typeface="HGPｺﾞｼｯｸM" panose="020B0600000000000000" pitchFamily="50" charset="-128"/>
                        <a:ea typeface="HGPｺﾞｼｯｸM" panose="020B0600000000000000" pitchFamily="50" charset="-128"/>
                      </a:endParaRPr>
                    </a:p>
                  </a:txBody>
                  <a:tcPr marL="68581" marR="68581" marT="34268" marB="34268" anchor="ctr"/>
                </a:tc>
                <a:tc>
                  <a:txBody>
                    <a:bodyPr/>
                    <a:lstStyle/>
                    <a:p>
                      <a:pPr algn="ctr"/>
                      <a:r>
                        <a:rPr kumimoji="1" lang="en-US" altLang="ja-JP" sz="1800" b="1" dirty="0">
                          <a:latin typeface="HGPｺﾞｼｯｸM" panose="020B0600000000000000" pitchFamily="50" charset="-128"/>
                          <a:ea typeface="HGPｺﾞｼｯｸM" panose="020B0600000000000000" pitchFamily="50" charset="-128"/>
                        </a:rPr>
                        <a:t>2.0</a:t>
                      </a:r>
                      <a:endParaRPr kumimoji="1" lang="ja-JP" altLang="en-US" sz="1800" b="1" dirty="0">
                        <a:latin typeface="HGPｺﾞｼｯｸM" panose="020B0600000000000000" pitchFamily="50" charset="-128"/>
                        <a:ea typeface="HGPｺﾞｼｯｸM" panose="020B0600000000000000" pitchFamily="50" charset="-128"/>
                      </a:endParaRPr>
                    </a:p>
                  </a:txBody>
                  <a:tcPr marL="68581" marR="68581" marT="34268" marB="34268" anchor="ctr"/>
                </a:tc>
                <a:extLst>
                  <a:ext uri="{0D108BD9-81ED-4DB2-BD59-A6C34878D82A}">
                    <a16:rowId xmlns:a16="http://schemas.microsoft.com/office/drawing/2014/main" val="10002"/>
                  </a:ext>
                </a:extLst>
              </a:tr>
            </a:tbl>
          </a:graphicData>
        </a:graphic>
      </p:graphicFrame>
      <p:sp>
        <p:nvSpPr>
          <p:cNvPr id="15" name="正方形/長方形 14"/>
          <p:cNvSpPr/>
          <p:nvPr/>
        </p:nvSpPr>
        <p:spPr>
          <a:xfrm>
            <a:off x="7581900" y="1554163"/>
            <a:ext cx="949325" cy="25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ja-JP" altLang="en-US" sz="1200" b="1" dirty="0">
                <a:solidFill>
                  <a:srgbClr val="000000"/>
                </a:solidFill>
              </a:rPr>
              <a:t>単位：</a:t>
            </a:r>
            <a:r>
              <a:rPr lang="en-US" altLang="ja-JP" sz="1200" b="1" dirty="0">
                <a:solidFill>
                  <a:srgbClr val="000000"/>
                </a:solidFill>
              </a:rPr>
              <a:t>mm</a:t>
            </a:r>
            <a:endParaRPr lang="ja-JP" altLang="en-US" sz="1200" b="1" dirty="0">
              <a:solidFill>
                <a:srgbClr val="000000"/>
              </a:solidFill>
            </a:endParaRPr>
          </a:p>
        </p:txBody>
      </p:sp>
      <p:sp>
        <p:nvSpPr>
          <p:cNvPr id="15382" name="テキスト ボックス 23"/>
          <p:cNvSpPr txBox="1">
            <a:spLocks noChangeArrowheads="1"/>
          </p:cNvSpPr>
          <p:nvPr/>
        </p:nvSpPr>
        <p:spPr bwMode="auto">
          <a:xfrm>
            <a:off x="533400" y="908050"/>
            <a:ext cx="8443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bg2"/>
                </a:solidFill>
                <a:latin typeface="HGP創英角ｺﾞｼｯｸUB" pitchFamily="50" charset="-128"/>
                <a:ea typeface="ＭＳ Ｐゴシック" pitchFamily="50" charset="-128"/>
              </a:defRPr>
            </a:lvl1pPr>
            <a:lvl2pPr marL="742950" indent="-285750" defTabSz="685800">
              <a:defRPr kumimoji="1">
                <a:solidFill>
                  <a:schemeClr val="bg2"/>
                </a:solidFill>
                <a:latin typeface="HGP創英角ｺﾞｼｯｸUB" pitchFamily="50" charset="-128"/>
                <a:ea typeface="ＭＳ Ｐゴシック" pitchFamily="50" charset="-128"/>
              </a:defRPr>
            </a:lvl2pPr>
            <a:lvl3pPr marL="1143000" indent="-228600" defTabSz="685800">
              <a:defRPr kumimoji="1">
                <a:solidFill>
                  <a:schemeClr val="bg2"/>
                </a:solidFill>
                <a:latin typeface="HGP創英角ｺﾞｼｯｸUB" pitchFamily="50" charset="-128"/>
                <a:ea typeface="ＭＳ Ｐゴシック" pitchFamily="50" charset="-128"/>
              </a:defRPr>
            </a:lvl3pPr>
            <a:lvl4pPr marL="1600200" indent="-228600" defTabSz="685800">
              <a:defRPr kumimoji="1">
                <a:solidFill>
                  <a:schemeClr val="bg2"/>
                </a:solidFill>
                <a:latin typeface="HGP創英角ｺﾞｼｯｸUB" pitchFamily="50" charset="-128"/>
                <a:ea typeface="ＭＳ Ｐゴシック" pitchFamily="50" charset="-128"/>
              </a:defRPr>
            </a:lvl4pPr>
            <a:lvl5pPr marL="2057400" indent="-228600" defTabSz="685800">
              <a:defRPr kumimoji="1">
                <a:solidFill>
                  <a:schemeClr val="bg2"/>
                </a:solidFill>
                <a:latin typeface="HGP創英角ｺﾞｼｯｸUB" pitchFamily="50" charset="-128"/>
                <a:ea typeface="ＭＳ Ｐゴシック" pitchFamily="50" charset="-128"/>
              </a:defRPr>
            </a:lvl5pPr>
            <a:lvl6pPr marL="25146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000">
                <a:solidFill>
                  <a:srgbClr val="000000"/>
                </a:solidFill>
                <a:ea typeface="HGP創英角ｺﾞｼｯｸUB" pitchFamily="50" charset="-128"/>
              </a:rPr>
              <a:t>医療用ガスボンベのバルブは、</a:t>
            </a:r>
            <a:r>
              <a:rPr lang="ja-JP" altLang="en-US" sz="2000">
                <a:solidFill>
                  <a:srgbClr val="FF6600"/>
                </a:solidFill>
                <a:ea typeface="HGP創英角ｺﾞｼｯｸUB" pitchFamily="50" charset="-128"/>
              </a:rPr>
              <a:t>ねじ式とヨーク形</a:t>
            </a:r>
            <a:r>
              <a:rPr lang="ja-JP" altLang="en-US" sz="2000">
                <a:solidFill>
                  <a:srgbClr val="000000"/>
                </a:solidFill>
                <a:ea typeface="HGP創英角ｺﾞｼｯｸUB" pitchFamily="50" charset="-128"/>
              </a:rPr>
              <a:t>があり、</a:t>
            </a:r>
            <a:r>
              <a:rPr lang="ja-JP" altLang="en-US" sz="2000">
                <a:solidFill>
                  <a:srgbClr val="FF6600"/>
                </a:solidFill>
                <a:ea typeface="HGP創英角ｺﾞｼｯｸUB" pitchFamily="50" charset="-128"/>
              </a:rPr>
              <a:t>ガスの種類毎に特定化</a:t>
            </a:r>
            <a:r>
              <a:rPr lang="ja-JP" altLang="en-US" sz="2000">
                <a:solidFill>
                  <a:srgbClr val="000000"/>
                </a:solidFill>
                <a:ea typeface="HGP創英角ｺﾞｼｯｸUB" pitchFamily="50" charset="-128"/>
              </a:rPr>
              <a:t>されています。</a:t>
            </a:r>
          </a:p>
        </p:txBody>
      </p:sp>
      <p:sp>
        <p:nvSpPr>
          <p:cNvPr id="15383" name="テキスト ボックス 26"/>
          <p:cNvSpPr txBox="1">
            <a:spLocks noChangeArrowheads="1"/>
          </p:cNvSpPr>
          <p:nvPr/>
        </p:nvSpPr>
        <p:spPr bwMode="auto">
          <a:xfrm>
            <a:off x="3667125" y="5910263"/>
            <a:ext cx="5399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bg2"/>
                </a:solidFill>
                <a:latin typeface="HGP創英角ｺﾞｼｯｸUB" pitchFamily="50" charset="-128"/>
                <a:ea typeface="ＭＳ Ｐゴシック" pitchFamily="50" charset="-128"/>
              </a:defRPr>
            </a:lvl1pPr>
            <a:lvl2pPr marL="742950" indent="-285750" defTabSz="685800">
              <a:defRPr kumimoji="1">
                <a:solidFill>
                  <a:schemeClr val="bg2"/>
                </a:solidFill>
                <a:latin typeface="HGP創英角ｺﾞｼｯｸUB" pitchFamily="50" charset="-128"/>
                <a:ea typeface="ＭＳ Ｐゴシック" pitchFamily="50" charset="-128"/>
              </a:defRPr>
            </a:lvl2pPr>
            <a:lvl3pPr marL="1143000" indent="-228600" defTabSz="685800">
              <a:defRPr kumimoji="1">
                <a:solidFill>
                  <a:schemeClr val="bg2"/>
                </a:solidFill>
                <a:latin typeface="HGP創英角ｺﾞｼｯｸUB" pitchFamily="50" charset="-128"/>
                <a:ea typeface="ＭＳ Ｐゴシック" pitchFamily="50" charset="-128"/>
              </a:defRPr>
            </a:lvl3pPr>
            <a:lvl4pPr marL="1600200" indent="-228600" defTabSz="685800">
              <a:defRPr kumimoji="1">
                <a:solidFill>
                  <a:schemeClr val="bg2"/>
                </a:solidFill>
                <a:latin typeface="HGP創英角ｺﾞｼｯｸUB" pitchFamily="50" charset="-128"/>
                <a:ea typeface="ＭＳ Ｐゴシック" pitchFamily="50" charset="-128"/>
              </a:defRPr>
            </a:lvl4pPr>
            <a:lvl5pPr marL="2057400" indent="-228600" defTabSz="685800">
              <a:defRPr kumimoji="1">
                <a:solidFill>
                  <a:schemeClr val="bg2"/>
                </a:solidFill>
                <a:latin typeface="HGP創英角ｺﾞｼｯｸUB" pitchFamily="50" charset="-128"/>
                <a:ea typeface="ＭＳ Ｐゴシック" pitchFamily="50" charset="-128"/>
              </a:defRPr>
            </a:lvl5pPr>
            <a:lvl6pPr marL="25146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1200" b="1">
                <a:solidFill>
                  <a:srgbClr val="FF6600"/>
                </a:solidFill>
                <a:latin typeface="ＭＳ Ｐゴシック" pitchFamily="50" charset="-128"/>
              </a:rPr>
              <a:t>医療用小型二酸化炭素ボンベ（充塡量</a:t>
            </a:r>
            <a:r>
              <a:rPr lang="en-US" altLang="ja-JP" sz="1200" b="1">
                <a:solidFill>
                  <a:srgbClr val="FF6600"/>
                </a:solidFill>
                <a:latin typeface="ＭＳ Ｐゴシック" pitchFamily="50" charset="-128"/>
              </a:rPr>
              <a:t>6.6kg</a:t>
            </a:r>
            <a:r>
              <a:rPr lang="ja-JP" altLang="en-US" sz="1200" b="1">
                <a:solidFill>
                  <a:srgbClr val="FF6600"/>
                </a:solidFill>
                <a:latin typeface="ＭＳ Ｐゴシック" pitchFamily="50" charset="-128"/>
              </a:rPr>
              <a:t>以下）のバルブは全てヨーク形です。</a:t>
            </a:r>
          </a:p>
        </p:txBody>
      </p:sp>
      <p:sp>
        <p:nvSpPr>
          <p:cNvPr id="15384" name="スライド番号プレースホルダー 1"/>
          <p:cNvSpPr>
            <a:spLocks noGrp="1"/>
          </p:cNvSpPr>
          <p:nvPr>
            <p:ph type="sldNum" sz="quarter" idx="10"/>
          </p:nvPr>
        </p:nvSpPr>
        <p:spPr bwMode="auto">
          <a:xfrm>
            <a:off x="8467725" y="12700"/>
            <a:ext cx="668338" cy="23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0E1FB10-29DC-48A0-9071-C7145B490BE0}" type="slidenum">
              <a:rPr lang="en-US" altLang="ja-JP" smtClean="0">
                <a:solidFill>
                  <a:srgbClr val="808080"/>
                </a:solidFill>
                <a:ea typeface="HGP創英角ｺﾞｼｯｸUB" pitchFamily="50" charset="-128"/>
              </a:rPr>
              <a:pPr/>
              <a:t>11</a:t>
            </a:fld>
            <a:endParaRPr lang="en-US" altLang="ja-JP">
              <a:solidFill>
                <a:srgbClr val="808080"/>
              </a:solidFill>
              <a:ea typeface="HGP創英角ｺﾞｼｯｸUB" pitchFamily="50" charset="-128"/>
            </a:endParaRPr>
          </a:p>
        </p:txBody>
      </p:sp>
      <p:pic>
        <p:nvPicPr>
          <p:cNvPr id="15385"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92350" y="3752850"/>
            <a:ext cx="64230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430213" y="4213225"/>
            <a:ext cx="1733550" cy="355600"/>
          </a:xfrm>
          <a:prstGeom prst="rect">
            <a:avLst/>
          </a:prstGeom>
          <a:solidFill>
            <a:srgbClr val="FF993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ja-JP" altLang="en-US" b="1" dirty="0">
                <a:solidFill>
                  <a:srgbClr val="FFFFFF"/>
                </a:solidFill>
              </a:rPr>
              <a:t>ヨーク形バルブ</a:t>
            </a:r>
          </a:p>
        </p:txBody>
      </p:sp>
      <p:sp>
        <p:nvSpPr>
          <p:cNvPr id="7" name="正方形/長方形 6"/>
          <p:cNvSpPr/>
          <p:nvPr/>
        </p:nvSpPr>
        <p:spPr>
          <a:xfrm>
            <a:off x="430213" y="1816100"/>
            <a:ext cx="1690687" cy="357188"/>
          </a:xfrm>
          <a:prstGeom prst="rect">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ja-JP" altLang="en-US" b="1" dirty="0">
                <a:solidFill>
                  <a:srgbClr val="FFFFFF"/>
                </a:solidFill>
              </a:rPr>
              <a:t>ねじ式バルブ</a:t>
            </a:r>
          </a:p>
        </p:txBody>
      </p:sp>
      <p:sp>
        <p:nvSpPr>
          <p:cNvPr id="15388" name="テキスト ボックス 2"/>
          <p:cNvSpPr txBox="1">
            <a:spLocks noChangeArrowheads="1"/>
          </p:cNvSpPr>
          <p:nvPr/>
        </p:nvSpPr>
        <p:spPr bwMode="auto">
          <a:xfrm>
            <a:off x="438150" y="5259388"/>
            <a:ext cx="186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1400" b="1">
                <a:solidFill>
                  <a:srgbClr val="000000"/>
                </a:solidFill>
              </a:rPr>
              <a:t>医療用ガスのみです。</a:t>
            </a:r>
          </a:p>
        </p:txBody>
      </p:sp>
      <p:sp>
        <p:nvSpPr>
          <p:cNvPr id="20" name="等号 19"/>
          <p:cNvSpPr/>
          <p:nvPr/>
        </p:nvSpPr>
        <p:spPr>
          <a:xfrm rot="5400000">
            <a:off x="936625" y="2317751"/>
            <a:ext cx="668337" cy="41116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15390" name="テキスト ボックス 20"/>
          <p:cNvSpPr txBox="1">
            <a:spLocks noChangeArrowheads="1"/>
          </p:cNvSpPr>
          <p:nvPr/>
        </p:nvSpPr>
        <p:spPr bwMode="auto">
          <a:xfrm>
            <a:off x="419100" y="2857500"/>
            <a:ext cx="17129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1400" b="1">
                <a:solidFill>
                  <a:srgbClr val="000000"/>
                </a:solidFill>
              </a:rPr>
              <a:t>医療用ガスボンベと</a:t>
            </a:r>
            <a:endParaRPr lang="en-US" altLang="ja-JP" sz="1400" b="1">
              <a:solidFill>
                <a:srgbClr val="000000"/>
              </a:solidFill>
            </a:endParaRPr>
          </a:p>
          <a:p>
            <a:r>
              <a:rPr lang="ja-JP" altLang="en-US" sz="1400" b="1">
                <a:solidFill>
                  <a:srgbClr val="000000"/>
                </a:solidFill>
              </a:rPr>
              <a:t>工業用ガスボンベで</a:t>
            </a:r>
            <a:endParaRPr lang="en-US" altLang="ja-JP" sz="1400" b="1">
              <a:solidFill>
                <a:srgbClr val="000000"/>
              </a:solidFill>
            </a:endParaRPr>
          </a:p>
          <a:p>
            <a:r>
              <a:rPr lang="ja-JP" altLang="en-US" sz="1400" b="1">
                <a:solidFill>
                  <a:srgbClr val="000000"/>
                </a:solidFill>
              </a:rPr>
              <a:t>用いられています。</a:t>
            </a:r>
          </a:p>
        </p:txBody>
      </p:sp>
      <p:sp>
        <p:nvSpPr>
          <p:cNvPr id="15391" name="テキスト ボックス 26"/>
          <p:cNvSpPr txBox="1">
            <a:spLocks noChangeArrowheads="1"/>
          </p:cNvSpPr>
          <p:nvPr/>
        </p:nvSpPr>
        <p:spPr bwMode="auto">
          <a:xfrm>
            <a:off x="3811588" y="3200400"/>
            <a:ext cx="514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bg2"/>
                </a:solidFill>
                <a:latin typeface="HGP創英角ｺﾞｼｯｸUB" pitchFamily="50" charset="-128"/>
                <a:ea typeface="ＭＳ Ｐゴシック" pitchFamily="50" charset="-128"/>
              </a:defRPr>
            </a:lvl1pPr>
            <a:lvl2pPr marL="742950" indent="-285750" defTabSz="685800">
              <a:defRPr kumimoji="1">
                <a:solidFill>
                  <a:schemeClr val="bg2"/>
                </a:solidFill>
                <a:latin typeface="HGP創英角ｺﾞｼｯｸUB" pitchFamily="50" charset="-128"/>
                <a:ea typeface="ＭＳ Ｐゴシック" pitchFamily="50" charset="-128"/>
              </a:defRPr>
            </a:lvl2pPr>
            <a:lvl3pPr marL="1143000" indent="-228600" defTabSz="685800">
              <a:defRPr kumimoji="1">
                <a:solidFill>
                  <a:schemeClr val="bg2"/>
                </a:solidFill>
                <a:latin typeface="HGP創英角ｺﾞｼｯｸUB" pitchFamily="50" charset="-128"/>
                <a:ea typeface="ＭＳ Ｐゴシック" pitchFamily="50" charset="-128"/>
              </a:defRPr>
            </a:lvl3pPr>
            <a:lvl4pPr marL="1600200" indent="-228600" defTabSz="685800">
              <a:defRPr kumimoji="1">
                <a:solidFill>
                  <a:schemeClr val="bg2"/>
                </a:solidFill>
                <a:latin typeface="HGP創英角ｺﾞｼｯｸUB" pitchFamily="50" charset="-128"/>
                <a:ea typeface="ＭＳ Ｐゴシック" pitchFamily="50" charset="-128"/>
              </a:defRPr>
            </a:lvl4pPr>
            <a:lvl5pPr marL="2057400" indent="-228600" defTabSz="685800">
              <a:defRPr kumimoji="1">
                <a:solidFill>
                  <a:schemeClr val="bg2"/>
                </a:solidFill>
                <a:latin typeface="HGP創英角ｺﾞｼｯｸUB" pitchFamily="50" charset="-128"/>
                <a:ea typeface="ＭＳ Ｐゴシック" pitchFamily="50" charset="-128"/>
              </a:defRPr>
            </a:lvl5pPr>
            <a:lvl6pPr marL="25146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defTabSz="6858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1200" b="1">
                <a:solidFill>
                  <a:srgbClr val="FF6600"/>
                </a:solidFill>
                <a:latin typeface="ＭＳ Ｐゴシック" pitchFamily="50" charset="-128"/>
              </a:rPr>
              <a:t>工業用二酸化炭素ボンベのバルブは、医療用酸素ボンベのバルブと同じなので絶対に工業用二酸化炭素ボンベを診療現場に持ち込んではいけません。</a:t>
            </a:r>
          </a:p>
        </p:txBody>
      </p:sp>
      <p:sp>
        <p:nvSpPr>
          <p:cNvPr id="23" name="等号 22"/>
          <p:cNvSpPr/>
          <p:nvPr/>
        </p:nvSpPr>
        <p:spPr>
          <a:xfrm rot="5400000">
            <a:off x="936625" y="4713288"/>
            <a:ext cx="668338" cy="41116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grpSp>
        <p:nvGrpSpPr>
          <p:cNvPr id="15393" name="グループ化 9"/>
          <p:cNvGrpSpPr>
            <a:grpSpLocks/>
          </p:cNvGrpSpPr>
          <p:nvPr/>
        </p:nvGrpSpPr>
        <p:grpSpPr bwMode="auto">
          <a:xfrm>
            <a:off x="2341563" y="1879600"/>
            <a:ext cx="931862" cy="2065338"/>
            <a:chOff x="2341753" y="1879601"/>
            <a:chExt cx="932307" cy="2065146"/>
          </a:xfrm>
        </p:grpSpPr>
        <p:grpSp>
          <p:nvGrpSpPr>
            <p:cNvPr id="15397" name="グループ化 25"/>
            <p:cNvGrpSpPr>
              <a:grpSpLocks/>
            </p:cNvGrpSpPr>
            <p:nvPr/>
          </p:nvGrpSpPr>
          <p:grpSpPr bwMode="auto">
            <a:xfrm>
              <a:off x="2369185" y="1952435"/>
              <a:ext cx="904875" cy="1992312"/>
              <a:chOff x="2002902" y="2062108"/>
              <a:chExt cx="906043" cy="1992140"/>
            </a:xfrm>
          </p:grpSpPr>
          <p:pic>
            <p:nvPicPr>
              <p:cNvPr id="15399" name="図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20004" y="2062108"/>
                <a:ext cx="888941" cy="199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二等辺三角形 12"/>
              <p:cNvSpPr/>
              <p:nvPr/>
            </p:nvSpPr>
            <p:spPr>
              <a:xfrm rot="5400000">
                <a:off x="1978842" y="2706521"/>
                <a:ext cx="233320" cy="18606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12" name="円/楕円 11"/>
              <p:cNvSpPr/>
              <p:nvPr/>
            </p:nvSpPr>
            <p:spPr>
              <a:xfrm>
                <a:off x="2010421" y="2419416"/>
                <a:ext cx="694964" cy="6936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0" name="円/楕円 29"/>
              <p:cNvSpPr/>
              <p:nvPr/>
            </p:nvSpPr>
            <p:spPr>
              <a:xfrm>
                <a:off x="2027914" y="2416242"/>
                <a:ext cx="696555" cy="6936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 name="正方形/長方形 5"/>
            <p:cNvSpPr/>
            <p:nvPr/>
          </p:nvSpPr>
          <p:spPr>
            <a:xfrm>
              <a:off x="2341753" y="1879601"/>
              <a:ext cx="101649" cy="23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5" name="角丸四角形吹き出し 24"/>
          <p:cNvSpPr/>
          <p:nvPr/>
        </p:nvSpPr>
        <p:spPr>
          <a:xfrm>
            <a:off x="3856038" y="1493838"/>
            <a:ext cx="4752975" cy="1673225"/>
          </a:xfrm>
          <a:prstGeom prst="wedgeRoundRectCallout">
            <a:avLst>
              <a:gd name="adj1" fmla="val -71032"/>
              <a:gd name="adj2" fmla="val 19399"/>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テキスト ボックス 23"/>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402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758825" y="142875"/>
            <a:ext cx="4140200" cy="6230938"/>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solidFill>
                <a:srgbClr val="808080"/>
              </a:solidFill>
              <a:ea typeface="HGP創英角ｺﾞｼｯｸUB" pitchFamily="50" charset="-128"/>
            </a:endParaRPr>
          </a:p>
        </p:txBody>
      </p:sp>
      <p:pic>
        <p:nvPicPr>
          <p:cNvPr id="16387" name="図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8" y="261938"/>
            <a:ext cx="3865562"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435DAC0-76FA-422C-8B43-9C6BBDDB58AC}" type="slidenum">
              <a:rPr lang="en-US" altLang="ja-JP" smtClean="0">
                <a:solidFill>
                  <a:srgbClr val="808080"/>
                </a:solidFill>
                <a:ea typeface="HGP創英角ｺﾞｼｯｸUB" pitchFamily="50" charset="-128"/>
              </a:rPr>
              <a:pPr/>
              <a:t>12</a:t>
            </a:fld>
            <a:endParaRPr lang="en-US" altLang="ja-JP">
              <a:solidFill>
                <a:srgbClr val="808080"/>
              </a:solidFill>
              <a:ea typeface="HGP創英角ｺﾞｼｯｸUB" pitchFamily="50" charset="-128"/>
            </a:endParaRPr>
          </a:p>
        </p:txBody>
      </p:sp>
      <p:sp>
        <p:nvSpPr>
          <p:cNvPr id="16389" name="タイトル 1"/>
          <p:cNvSpPr>
            <a:spLocks noGrp="1" noChangeArrowheads="1"/>
          </p:cNvSpPr>
          <p:nvPr>
            <p:ph type="title" idx="4294967295"/>
          </p:nvPr>
        </p:nvSpPr>
        <p:spPr>
          <a:xfrm>
            <a:off x="5210175" y="776288"/>
            <a:ext cx="3598863" cy="1692275"/>
          </a:xfrm>
        </p:spPr>
        <p:txBody>
          <a:bodyPr anchor="t">
            <a:spAutoFit/>
          </a:bodyPr>
          <a:lstStyle/>
          <a:p>
            <a:pPr algn="l" eaLnBrk="1" hangingPunct="1"/>
            <a:r>
              <a:rPr lang="ja-JP" altLang="en-US" sz="2600">
                <a:solidFill>
                  <a:schemeClr val="tx1"/>
                </a:solidFill>
                <a:ea typeface="HGS創英角ｺﾞｼｯｸUB" pitchFamily="50" charset="-128"/>
              </a:rPr>
              <a:t>ヨーク形の二酸化炭素ボンベでも、酸素マスクを接続できてしまうので注意しましょう。</a:t>
            </a:r>
          </a:p>
        </p:txBody>
      </p:sp>
      <p:pic>
        <p:nvPicPr>
          <p:cNvPr id="16390" name="図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0" y="3048000"/>
            <a:ext cx="19304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十字形 14"/>
          <p:cNvSpPr/>
          <p:nvPr/>
        </p:nvSpPr>
        <p:spPr>
          <a:xfrm rot="2879585">
            <a:off x="7737475" y="3670300"/>
            <a:ext cx="1135063" cy="1128713"/>
          </a:xfrm>
          <a:prstGeom prst="plus">
            <a:avLst>
              <a:gd name="adj" fmla="val 45365"/>
            </a:avLst>
          </a:prstGeom>
          <a:solidFill>
            <a:srgbClr val="FF0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下カーブ矢印 3"/>
          <p:cNvSpPr/>
          <p:nvPr/>
        </p:nvSpPr>
        <p:spPr>
          <a:xfrm rot="1452687" flipV="1">
            <a:off x="2995613" y="4103688"/>
            <a:ext cx="3267075" cy="1023937"/>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5" name="右矢印 4"/>
          <p:cNvSpPr/>
          <p:nvPr/>
        </p:nvSpPr>
        <p:spPr>
          <a:xfrm rot="20937969">
            <a:off x="6858000" y="4032250"/>
            <a:ext cx="887413" cy="73818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テキスト ボックス 9"/>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9800"/>
          </a:xfrm>
        </p:spPr>
        <p:txBody>
          <a:bodyPr/>
          <a:lstStyle/>
          <a:p>
            <a:pPr>
              <a:defRPr/>
            </a:pPr>
            <a:r>
              <a:t>酸素ガス取扱い上の注意</a:t>
            </a:r>
          </a:p>
        </p:txBody>
      </p:sp>
      <p:sp>
        <p:nvSpPr>
          <p:cNvPr id="17411"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5D4BC02-EE9B-491D-B7B3-98EAFDD814EB}" type="slidenum">
              <a:rPr lang="en-US" altLang="ja-JP" smtClean="0">
                <a:ea typeface="HGP創英角ｺﾞｼｯｸUB" pitchFamily="50" charset="-128"/>
              </a:rPr>
              <a:pPr/>
              <a:t>13</a:t>
            </a:fld>
            <a:endParaRPr lang="en-US" altLang="ja-JP">
              <a:ea typeface="HGP創英角ｺﾞｼｯｸUB" pitchFamily="50" charset="-128"/>
            </a:endParaRPr>
          </a:p>
        </p:txBody>
      </p:sp>
      <p:sp>
        <p:nvSpPr>
          <p:cNvPr id="17412" name="Rectangle 3"/>
          <p:cNvSpPr txBox="1">
            <a:spLocks noChangeArrowheads="1"/>
          </p:cNvSpPr>
          <p:nvPr/>
        </p:nvSpPr>
        <p:spPr bwMode="auto">
          <a:xfrm>
            <a:off x="896938" y="939800"/>
            <a:ext cx="7629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bg2"/>
                </a:solidFill>
                <a:latin typeface="HGP創英角ｺﾞｼｯｸUB" pitchFamily="50" charset="-128"/>
                <a:ea typeface="ＭＳ Ｐゴシック" pitchFamily="50" charset="-128"/>
              </a:defRPr>
            </a:lvl1pPr>
            <a:lvl2pPr>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marL="0" lvl="1" eaLnBrk="1" hangingPunct="1">
              <a:spcBef>
                <a:spcPct val="50000"/>
              </a:spcBef>
            </a:pPr>
            <a:r>
              <a:rPr lang="ja-JP" altLang="en-US" sz="2400">
                <a:solidFill>
                  <a:schemeClr val="tx1"/>
                </a:solidFill>
                <a:ea typeface="HGP創英角ｺﾞｼｯｸUB" pitchFamily="50" charset="-128"/>
              </a:rPr>
              <a:t>空気中で燃えるものは、酸素が多いと更に燃え易くなる。⇒　</a:t>
            </a:r>
            <a:r>
              <a:rPr lang="ja-JP" altLang="en-US" sz="2400">
                <a:solidFill>
                  <a:srgbClr val="EE6123"/>
                </a:solidFill>
                <a:ea typeface="HGP創英角ｺﾞｼｯｸUB" pitchFamily="50" charset="-128"/>
              </a:rPr>
              <a:t>支燃性</a:t>
            </a:r>
          </a:p>
          <a:p>
            <a:pPr marL="0" lvl="1" eaLnBrk="1" hangingPunct="1">
              <a:spcBef>
                <a:spcPct val="50000"/>
              </a:spcBef>
            </a:pPr>
            <a:r>
              <a:rPr lang="ja-JP" altLang="en-US" sz="2400">
                <a:solidFill>
                  <a:schemeClr val="tx1"/>
                </a:solidFill>
                <a:ea typeface="HGP創英角ｺﾞｼｯｸUB" pitchFamily="50" charset="-128"/>
              </a:rPr>
              <a:t>容器には、その大きさの１５０から２００倍に圧縮された　　酸素が充塡されている。⇒　</a:t>
            </a:r>
            <a:r>
              <a:rPr lang="ja-JP" altLang="en-US" sz="2400">
                <a:solidFill>
                  <a:srgbClr val="EE6123"/>
                </a:solidFill>
                <a:ea typeface="HGP創英角ｺﾞｼｯｸUB" pitchFamily="50" charset="-128"/>
              </a:rPr>
              <a:t>高圧ガス</a:t>
            </a:r>
          </a:p>
        </p:txBody>
      </p:sp>
      <p:sp>
        <p:nvSpPr>
          <p:cNvPr id="17413" name="Oval 13"/>
          <p:cNvSpPr>
            <a:spLocks noChangeArrowheads="1"/>
          </p:cNvSpPr>
          <p:nvPr/>
        </p:nvSpPr>
        <p:spPr bwMode="auto">
          <a:xfrm>
            <a:off x="663575" y="125412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7414" name="Oval 14"/>
          <p:cNvSpPr>
            <a:spLocks noChangeArrowheads="1"/>
          </p:cNvSpPr>
          <p:nvPr/>
        </p:nvSpPr>
        <p:spPr bwMode="auto">
          <a:xfrm>
            <a:off x="663575" y="216693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grpSp>
        <p:nvGrpSpPr>
          <p:cNvPr id="17415" name="グループ化 7"/>
          <p:cNvGrpSpPr>
            <a:grpSpLocks/>
          </p:cNvGrpSpPr>
          <p:nvPr/>
        </p:nvGrpSpPr>
        <p:grpSpPr bwMode="auto">
          <a:xfrm>
            <a:off x="733425" y="2865438"/>
            <a:ext cx="7956550" cy="3255962"/>
            <a:chOff x="711200" y="3162300"/>
            <a:chExt cx="7956550" cy="3086100"/>
          </a:xfrm>
        </p:grpSpPr>
        <p:sp>
          <p:nvSpPr>
            <p:cNvPr id="17423" name="Rectangle 3"/>
            <p:cNvSpPr>
              <a:spLocks noChangeArrowheads="1"/>
            </p:cNvSpPr>
            <p:nvPr/>
          </p:nvSpPr>
          <p:spPr bwMode="auto">
            <a:xfrm>
              <a:off x="871538" y="5900738"/>
              <a:ext cx="3724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lvl="1" algn="ctr"/>
              <a:r>
                <a:rPr lang="ja-JP" altLang="en-US" sz="1500">
                  <a:solidFill>
                    <a:schemeClr val="tx1"/>
                  </a:solidFill>
                  <a:latin typeface="Arial" pitchFamily="34" charset="0"/>
                  <a:ea typeface="HGP創英角ｺﾞｼｯｸUB" pitchFamily="50" charset="-128"/>
                </a:rPr>
                <a:t>ボンベの色</a:t>
              </a:r>
              <a:r>
                <a:rPr lang="en-US" altLang="ja-JP" sz="1500">
                  <a:solidFill>
                    <a:schemeClr val="tx1"/>
                  </a:solidFill>
                  <a:latin typeface="Arial" pitchFamily="34" charset="0"/>
                  <a:ea typeface="HGP創英角ｺﾞｼｯｸUB" pitchFamily="50" charset="-128"/>
                </a:rPr>
                <a:t>―</a:t>
              </a:r>
              <a:r>
                <a:rPr lang="ja-JP" altLang="en-US" sz="1500">
                  <a:solidFill>
                    <a:schemeClr val="tx1"/>
                  </a:solidFill>
                  <a:latin typeface="Arial" pitchFamily="34" charset="0"/>
                  <a:ea typeface="HGP創英角ｺﾞｼｯｸUB" pitchFamily="50" charset="-128"/>
                </a:rPr>
                <a:t>黒（酸素ガス）</a:t>
              </a:r>
            </a:p>
          </p:txBody>
        </p:sp>
        <p:sp>
          <p:nvSpPr>
            <p:cNvPr id="17424" name="Rectangle 3"/>
            <p:cNvSpPr>
              <a:spLocks noChangeArrowheads="1"/>
            </p:cNvSpPr>
            <p:nvPr/>
          </p:nvSpPr>
          <p:spPr bwMode="auto">
            <a:xfrm>
              <a:off x="4595813" y="5900738"/>
              <a:ext cx="3724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lvl="1" algn="ctr"/>
              <a:r>
                <a:rPr lang="ja-JP" altLang="en-US" sz="1500">
                  <a:solidFill>
                    <a:srgbClr val="006600"/>
                  </a:solidFill>
                  <a:latin typeface="Arial" pitchFamily="34" charset="0"/>
                  <a:ea typeface="HGP創英角ｺﾞｼｯｸUB" pitchFamily="50" charset="-128"/>
                </a:rPr>
                <a:t>ボンベの色</a:t>
              </a:r>
              <a:r>
                <a:rPr lang="en-US" altLang="ja-JP" sz="1500">
                  <a:solidFill>
                    <a:srgbClr val="006600"/>
                  </a:solidFill>
                  <a:latin typeface="Arial" pitchFamily="34" charset="0"/>
                  <a:ea typeface="HGP創英角ｺﾞｼｯｸUB" pitchFamily="50" charset="-128"/>
                </a:rPr>
                <a:t>―</a:t>
              </a:r>
              <a:r>
                <a:rPr lang="ja-JP" altLang="en-US" sz="1500">
                  <a:solidFill>
                    <a:srgbClr val="006600"/>
                  </a:solidFill>
                  <a:latin typeface="Arial" pitchFamily="34" charset="0"/>
                  <a:ea typeface="HGP創英角ｺﾞｼｯｸUB" pitchFamily="50" charset="-128"/>
                </a:rPr>
                <a:t>緑（二酸化炭素ガス）</a:t>
              </a:r>
            </a:p>
          </p:txBody>
        </p:sp>
        <p:sp>
          <p:nvSpPr>
            <p:cNvPr id="17425" name="AutoShape 32"/>
            <p:cNvSpPr>
              <a:spLocks noChangeArrowheads="1"/>
            </p:cNvSpPr>
            <p:nvPr/>
          </p:nvSpPr>
          <p:spPr bwMode="auto">
            <a:xfrm>
              <a:off x="711200" y="3362325"/>
              <a:ext cx="7956550" cy="2886075"/>
            </a:xfrm>
            <a:prstGeom prst="roundRect">
              <a:avLst>
                <a:gd name="adj" fmla="val 5444"/>
              </a:avLst>
            </a:prstGeom>
            <a:noFill/>
            <a:ln w="25400">
              <a:solidFill>
                <a:srgbClr val="63B5B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ja-JP" altLang="en-US">
                <a:ea typeface="HGP創英角ｺﾞｼｯｸUB" pitchFamily="50" charset="-128"/>
              </a:endParaRPr>
            </a:p>
          </p:txBody>
        </p:sp>
        <p:sp>
          <p:nvSpPr>
            <p:cNvPr id="17426" name="Rectangle 3"/>
            <p:cNvSpPr>
              <a:spLocks noChangeArrowheads="1"/>
            </p:cNvSpPr>
            <p:nvPr/>
          </p:nvSpPr>
          <p:spPr bwMode="auto">
            <a:xfrm>
              <a:off x="1004711" y="3162300"/>
              <a:ext cx="6987821" cy="369192"/>
            </a:xfrm>
            <a:prstGeom prst="roundRect">
              <a:avLst>
                <a:gd name="adj" fmla="val 50000"/>
              </a:avLst>
            </a:prstGeom>
            <a:solidFill>
              <a:srgbClr val="63B5BA"/>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p>
              <a:pPr marL="0" lvl="1" algn="ctr" eaLnBrk="1" hangingPunct="1"/>
              <a:r>
                <a:rPr lang="ja-JP" altLang="en-US">
                  <a:solidFill>
                    <a:schemeClr val="bg1"/>
                  </a:solidFill>
                  <a:ea typeface="HGP創英角ｺﾞｼｯｸUB" pitchFamily="50" charset="-128"/>
                </a:rPr>
                <a:t>使用前には必ず添付文書、医薬品ラベルでガス名を確認する</a:t>
              </a:r>
            </a:p>
          </p:txBody>
        </p:sp>
      </p:grpSp>
      <p:pic>
        <p:nvPicPr>
          <p:cNvPr id="17416"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438525"/>
            <a:ext cx="1158875" cy="230663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7" name="図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838" y="4344988"/>
            <a:ext cx="1698625" cy="1195387"/>
          </a:xfrm>
          <a:prstGeom prst="rect">
            <a:avLst/>
          </a:prstGeom>
          <a:noFill/>
          <a:ln w="9525"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8" name="図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550" y="4502150"/>
            <a:ext cx="1700213" cy="1198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9" name="図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7113" y="3381375"/>
            <a:ext cx="1741487" cy="112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2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21313" y="3403600"/>
            <a:ext cx="1743075" cy="1047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671513" y="1109663"/>
            <a:ext cx="48434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4638" indent="-274638" defTabSz="266700">
              <a:tabLst>
                <a:tab pos="266700" algn="l"/>
              </a:tabLst>
              <a:defRPr kumimoji="1">
                <a:solidFill>
                  <a:schemeClr val="bg2"/>
                </a:solidFill>
                <a:latin typeface="HGP創英角ｺﾞｼｯｸUB" pitchFamily="50" charset="-128"/>
                <a:ea typeface="ＭＳ Ｐゴシック" pitchFamily="50" charset="-128"/>
              </a:defRPr>
            </a:lvl1pPr>
            <a:lvl2pPr marL="742950" indent="-285750" defTabSz="266700">
              <a:tabLst>
                <a:tab pos="266700" algn="l"/>
              </a:tabLst>
              <a:defRPr kumimoji="1">
                <a:solidFill>
                  <a:schemeClr val="bg2"/>
                </a:solidFill>
                <a:latin typeface="HGP創英角ｺﾞｼｯｸUB" pitchFamily="50" charset="-128"/>
                <a:ea typeface="ＭＳ Ｐゴシック" pitchFamily="50" charset="-128"/>
              </a:defRPr>
            </a:lvl2pPr>
            <a:lvl3pPr marL="1143000" indent="-228600" defTabSz="266700">
              <a:tabLst>
                <a:tab pos="266700" algn="l"/>
              </a:tabLst>
              <a:defRPr kumimoji="1">
                <a:solidFill>
                  <a:schemeClr val="bg2"/>
                </a:solidFill>
                <a:latin typeface="HGP創英角ｺﾞｼｯｸUB" pitchFamily="50" charset="-128"/>
                <a:ea typeface="ＭＳ Ｐゴシック" pitchFamily="50" charset="-128"/>
              </a:defRPr>
            </a:lvl3pPr>
            <a:lvl4pPr marL="1600200" indent="-228600" defTabSz="266700">
              <a:tabLst>
                <a:tab pos="266700" algn="l"/>
              </a:tabLst>
              <a:defRPr kumimoji="1">
                <a:solidFill>
                  <a:schemeClr val="bg2"/>
                </a:solidFill>
                <a:latin typeface="HGP創英角ｺﾞｼｯｸUB" pitchFamily="50" charset="-128"/>
                <a:ea typeface="ＭＳ Ｐゴシック" pitchFamily="50" charset="-128"/>
              </a:defRPr>
            </a:lvl4pPr>
            <a:lvl5pPr marL="2057400" indent="-228600" defTabSz="266700">
              <a:tabLst>
                <a:tab pos="266700" algn="l"/>
              </a:tabLst>
              <a:defRPr kumimoji="1">
                <a:solidFill>
                  <a:schemeClr val="bg2"/>
                </a:solidFill>
                <a:latin typeface="HGP創英角ｺﾞｼｯｸUB" pitchFamily="50" charset="-128"/>
                <a:ea typeface="ＭＳ Ｐゴシック" pitchFamily="50" charset="-128"/>
              </a:defRPr>
            </a:lvl5pPr>
            <a:lvl6pPr marL="25146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6pPr>
            <a:lvl7pPr marL="29718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7pPr>
            <a:lvl8pPr marL="34290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8pPr>
            <a:lvl9pPr marL="38862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30000"/>
              </a:spcBef>
            </a:pPr>
            <a:r>
              <a:rPr lang="en-US" altLang="ja-JP" sz="2000">
                <a:solidFill>
                  <a:schemeClr val="tx1"/>
                </a:solidFill>
                <a:latin typeface="Arial" pitchFamily="34" charset="0"/>
                <a:ea typeface="HGP創英角ｺﾞｼｯｸUB" pitchFamily="50" charset="-128"/>
              </a:rPr>
              <a:t>①</a:t>
            </a:r>
            <a:r>
              <a:rPr lang="ja-JP" altLang="en-US" sz="2000">
                <a:solidFill>
                  <a:schemeClr val="tx1"/>
                </a:solidFill>
                <a:latin typeface="Arial" pitchFamily="34" charset="0"/>
                <a:ea typeface="HGP創英角ｺﾞｼｯｸUB" pitchFamily="50" charset="-128"/>
              </a:rPr>
              <a:t>ボンベの口金を清潔な布で拭く。</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②静かにバルブを開けて、空吹きしてごみを吹き飛ばす。</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③圧力調整器のパッキンを確認する。</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④圧力調整器は手締めで最後までねじ込む。もし、手締め出来なければ使用しない。</a:t>
            </a:r>
          </a:p>
        </p:txBody>
      </p:sp>
      <p:sp>
        <p:nvSpPr>
          <p:cNvPr id="18435" name="Text Box 6"/>
          <p:cNvSpPr txBox="1">
            <a:spLocks noChangeArrowheads="1"/>
          </p:cNvSpPr>
          <p:nvPr/>
        </p:nvSpPr>
        <p:spPr bwMode="auto">
          <a:xfrm>
            <a:off x="669925" y="3660775"/>
            <a:ext cx="817721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4638" indent="-274638" defTabSz="266700">
              <a:tabLst>
                <a:tab pos="266700" algn="l"/>
              </a:tabLst>
              <a:defRPr kumimoji="1">
                <a:solidFill>
                  <a:schemeClr val="bg2"/>
                </a:solidFill>
                <a:latin typeface="HGP創英角ｺﾞｼｯｸUB" pitchFamily="50" charset="-128"/>
                <a:ea typeface="ＭＳ Ｐゴシック" pitchFamily="50" charset="-128"/>
              </a:defRPr>
            </a:lvl1pPr>
            <a:lvl2pPr marL="742950" indent="-285750" defTabSz="266700">
              <a:tabLst>
                <a:tab pos="266700" algn="l"/>
              </a:tabLst>
              <a:defRPr kumimoji="1">
                <a:solidFill>
                  <a:schemeClr val="bg2"/>
                </a:solidFill>
                <a:latin typeface="HGP創英角ｺﾞｼｯｸUB" pitchFamily="50" charset="-128"/>
                <a:ea typeface="ＭＳ Ｐゴシック" pitchFamily="50" charset="-128"/>
              </a:defRPr>
            </a:lvl2pPr>
            <a:lvl3pPr marL="1143000" indent="-228600" defTabSz="266700">
              <a:tabLst>
                <a:tab pos="266700" algn="l"/>
              </a:tabLst>
              <a:defRPr kumimoji="1">
                <a:solidFill>
                  <a:schemeClr val="bg2"/>
                </a:solidFill>
                <a:latin typeface="HGP創英角ｺﾞｼｯｸUB" pitchFamily="50" charset="-128"/>
                <a:ea typeface="ＭＳ Ｐゴシック" pitchFamily="50" charset="-128"/>
              </a:defRPr>
            </a:lvl3pPr>
            <a:lvl4pPr marL="1600200" indent="-228600" defTabSz="266700">
              <a:tabLst>
                <a:tab pos="266700" algn="l"/>
              </a:tabLst>
              <a:defRPr kumimoji="1">
                <a:solidFill>
                  <a:schemeClr val="bg2"/>
                </a:solidFill>
                <a:latin typeface="HGP創英角ｺﾞｼｯｸUB" pitchFamily="50" charset="-128"/>
                <a:ea typeface="ＭＳ Ｐゴシック" pitchFamily="50" charset="-128"/>
              </a:defRPr>
            </a:lvl4pPr>
            <a:lvl5pPr marL="2057400" indent="-228600" defTabSz="266700">
              <a:tabLst>
                <a:tab pos="266700" algn="l"/>
              </a:tabLst>
              <a:defRPr kumimoji="1">
                <a:solidFill>
                  <a:schemeClr val="bg2"/>
                </a:solidFill>
                <a:latin typeface="HGP創英角ｺﾞｼｯｸUB" pitchFamily="50" charset="-128"/>
                <a:ea typeface="ＭＳ Ｐゴシック" pitchFamily="50" charset="-128"/>
              </a:defRPr>
            </a:lvl5pPr>
            <a:lvl6pPr marL="25146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6pPr>
            <a:lvl7pPr marL="29718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7pPr>
            <a:lvl8pPr marL="34290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8pPr>
            <a:lvl9pPr marL="38862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⑤最後に、スパナで締めこむ。</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⑥静かにボンベのバルブを、反時計方向に開け、最後まで開けたら少し戻して止める。</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⑦このとき、圧力計の正面に顔を向けないこと。破裂することがある。</a:t>
            </a:r>
          </a:p>
          <a:p>
            <a:pPr eaLnBrk="1" hangingPunct="1">
              <a:lnSpc>
                <a:spcPct val="120000"/>
              </a:lnSpc>
              <a:spcBef>
                <a:spcPct val="30000"/>
              </a:spcBef>
            </a:pPr>
            <a:r>
              <a:rPr lang="ja-JP" altLang="en-US" sz="2000">
                <a:solidFill>
                  <a:schemeClr val="tx1"/>
                </a:solidFill>
                <a:latin typeface="Arial" pitchFamily="34" charset="0"/>
                <a:ea typeface="HGP創英角ｺﾞｼｯｸUB" pitchFamily="50" charset="-128"/>
              </a:rPr>
              <a:t>⑧ねじ部にシューという音がないか確認し、石鹸水等で漏れ確認をする。</a:t>
            </a:r>
          </a:p>
        </p:txBody>
      </p:sp>
      <p:sp>
        <p:nvSpPr>
          <p:cNvPr id="4" name="タイトル 3"/>
          <p:cNvSpPr>
            <a:spLocks noGrp="1"/>
          </p:cNvSpPr>
          <p:nvPr>
            <p:ph type="title"/>
          </p:nvPr>
        </p:nvSpPr>
        <p:spPr>
          <a:xfrm>
            <a:off x="0" y="0"/>
            <a:ext cx="9144000" cy="939800"/>
          </a:xfrm>
        </p:spPr>
        <p:txBody>
          <a:bodyPr/>
          <a:lstStyle/>
          <a:p>
            <a:pPr>
              <a:defRPr/>
            </a:pPr>
            <a:r>
              <a:t>酸素用圧力調整器の取付方法</a:t>
            </a:r>
          </a:p>
        </p:txBody>
      </p:sp>
      <p:sp>
        <p:nvSpPr>
          <p:cNvPr id="1843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591CFF5-DCC3-4A6E-AE22-D5CA14757F05}" type="slidenum">
              <a:rPr lang="en-US" altLang="ja-JP" smtClean="0">
                <a:ea typeface="HGP創英角ｺﾞｼｯｸUB" pitchFamily="50" charset="-128"/>
              </a:rPr>
              <a:pPr/>
              <a:t>14</a:t>
            </a:fld>
            <a:endParaRPr lang="en-US" altLang="ja-JP">
              <a:ea typeface="HGP創英角ｺﾞｼｯｸUB" pitchFamily="50" charset="-128"/>
            </a:endParaRPr>
          </a:p>
        </p:txBody>
      </p:sp>
      <p:sp>
        <p:nvSpPr>
          <p:cNvPr id="18438" name="Rectangle 11"/>
          <p:cNvSpPr>
            <a:spLocks noChangeArrowheads="1"/>
          </p:cNvSpPr>
          <p:nvPr/>
        </p:nvSpPr>
        <p:spPr bwMode="auto">
          <a:xfrm>
            <a:off x="5467350" y="1092200"/>
            <a:ext cx="3406775" cy="255587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18439" name="Picture 5" descr="P2180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1125538"/>
            <a:ext cx="33353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402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10"/>
          <p:cNvSpPr>
            <a:spLocks noChangeArrowheads="1"/>
          </p:cNvSpPr>
          <p:nvPr/>
        </p:nvSpPr>
        <p:spPr bwMode="auto">
          <a:xfrm>
            <a:off x="622300" y="160972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59" name="Rectangle 13"/>
          <p:cNvSpPr>
            <a:spLocks noChangeArrowheads="1"/>
          </p:cNvSpPr>
          <p:nvPr/>
        </p:nvSpPr>
        <p:spPr bwMode="auto">
          <a:xfrm>
            <a:off x="914400" y="1455738"/>
            <a:ext cx="8135938"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spcBef>
                <a:spcPct val="30000"/>
              </a:spcBef>
            </a:pPr>
            <a:r>
              <a:rPr lang="ja-JP" altLang="en-US" sz="2500">
                <a:solidFill>
                  <a:schemeClr val="tx1"/>
                </a:solidFill>
                <a:latin typeface="Arial" pitchFamily="34" charset="0"/>
                <a:ea typeface="HGS創英角ｺﾞｼｯｸUB" pitchFamily="50" charset="-128"/>
              </a:rPr>
              <a:t>容器は丁寧に扱い、</a:t>
            </a:r>
            <a:r>
              <a:rPr lang="ja-JP" altLang="en-US" sz="2500">
                <a:solidFill>
                  <a:srgbClr val="EE6123"/>
                </a:solidFill>
                <a:latin typeface="Arial" pitchFamily="34" charset="0"/>
                <a:ea typeface="HGS創英角ｺﾞｼｯｸUB" pitchFamily="50" charset="-128"/>
              </a:rPr>
              <a:t>転落、転倒</a:t>
            </a:r>
            <a:r>
              <a:rPr lang="ja-JP" altLang="en-US" sz="2500">
                <a:solidFill>
                  <a:schemeClr val="tx1"/>
                </a:solidFill>
                <a:latin typeface="Arial" pitchFamily="34" charset="0"/>
                <a:ea typeface="HGS創英角ｺﾞｼｯｸUB" pitchFamily="50" charset="-128"/>
              </a:rPr>
              <a:t>などの</a:t>
            </a:r>
            <a:r>
              <a:rPr lang="ja-JP" altLang="en-US" sz="2500">
                <a:solidFill>
                  <a:srgbClr val="EE6123"/>
                </a:solidFill>
                <a:latin typeface="Arial" pitchFamily="34" charset="0"/>
                <a:ea typeface="HGS創英角ｺﾞｼｯｸUB" pitchFamily="50" charset="-128"/>
              </a:rPr>
              <a:t>衝撃</a:t>
            </a:r>
            <a:r>
              <a:rPr lang="ja-JP" altLang="en-US" sz="2500">
                <a:solidFill>
                  <a:schemeClr val="tx1"/>
                </a:solidFill>
                <a:latin typeface="Arial" pitchFamily="34" charset="0"/>
                <a:ea typeface="HGS創英角ｺﾞｼｯｸUB" pitchFamily="50" charset="-128"/>
              </a:rPr>
              <a:t>を与えない。</a:t>
            </a:r>
          </a:p>
          <a:p>
            <a:pPr eaLnBrk="1" hangingPunct="1">
              <a:spcBef>
                <a:spcPct val="30000"/>
              </a:spcBef>
            </a:pPr>
            <a:r>
              <a:rPr lang="ja-JP" altLang="en-US" sz="2500">
                <a:solidFill>
                  <a:schemeClr val="tx1"/>
                </a:solidFill>
                <a:latin typeface="Arial" pitchFamily="34" charset="0"/>
                <a:ea typeface="HGS創英角ｺﾞｼｯｸUB" pitchFamily="50" charset="-128"/>
              </a:rPr>
              <a:t>容器は常に</a:t>
            </a:r>
            <a:r>
              <a:rPr lang="en-US" altLang="ja-JP" sz="2500" b="1">
                <a:solidFill>
                  <a:srgbClr val="EE6123"/>
                </a:solidFill>
                <a:latin typeface="Arial" pitchFamily="34" charset="0"/>
                <a:ea typeface="HGS創英角ｺﾞｼｯｸUB" pitchFamily="50" charset="-128"/>
              </a:rPr>
              <a:t>40</a:t>
            </a:r>
            <a:r>
              <a:rPr lang="en-US" altLang="ja-JP" sz="2500">
                <a:solidFill>
                  <a:srgbClr val="EE6123"/>
                </a:solidFill>
                <a:latin typeface="Arial" pitchFamily="34" charset="0"/>
                <a:ea typeface="HGS創英角ｺﾞｼｯｸUB" pitchFamily="50" charset="-128"/>
              </a:rPr>
              <a:t>℃</a:t>
            </a:r>
            <a:r>
              <a:rPr lang="ja-JP" altLang="en-US" sz="2500">
                <a:solidFill>
                  <a:srgbClr val="EE6123"/>
                </a:solidFill>
                <a:latin typeface="Arial" pitchFamily="34" charset="0"/>
                <a:ea typeface="HGS創英角ｺﾞｼｯｸUB" pitchFamily="50" charset="-128"/>
              </a:rPr>
              <a:t>以下</a:t>
            </a:r>
            <a:r>
              <a:rPr lang="ja-JP" altLang="en-US" sz="2500">
                <a:solidFill>
                  <a:schemeClr val="tx1"/>
                </a:solidFill>
                <a:latin typeface="Arial" pitchFamily="34" charset="0"/>
                <a:ea typeface="HGS創英角ｺﾞｼｯｸUB" pitchFamily="50" charset="-128"/>
              </a:rPr>
              <a:t>に保ち、部屋の</a:t>
            </a:r>
            <a:r>
              <a:rPr lang="ja-JP" altLang="en-US" sz="2500">
                <a:solidFill>
                  <a:srgbClr val="EE6123"/>
                </a:solidFill>
                <a:latin typeface="Arial" pitchFamily="34" charset="0"/>
                <a:ea typeface="HGS創英角ｺﾞｼｯｸUB" pitchFamily="50" charset="-128"/>
              </a:rPr>
              <a:t>換気</a:t>
            </a:r>
            <a:r>
              <a:rPr lang="ja-JP" altLang="en-US" sz="2500">
                <a:solidFill>
                  <a:schemeClr val="tx1"/>
                </a:solidFill>
                <a:latin typeface="Arial" pitchFamily="34" charset="0"/>
                <a:ea typeface="HGS創英角ｺﾞｼｯｸUB" pitchFamily="50" charset="-128"/>
              </a:rPr>
              <a:t>に心がける。</a:t>
            </a:r>
          </a:p>
          <a:p>
            <a:pPr eaLnBrk="1" hangingPunct="1">
              <a:spcBef>
                <a:spcPct val="30000"/>
              </a:spcBef>
            </a:pPr>
            <a:r>
              <a:rPr lang="ja-JP" altLang="en-US" sz="2500">
                <a:solidFill>
                  <a:schemeClr val="tx1"/>
                </a:solidFill>
                <a:latin typeface="Arial" pitchFamily="34" charset="0"/>
                <a:ea typeface="HGS創英角ｺﾞｼｯｸUB" pitchFamily="50" charset="-128"/>
              </a:rPr>
              <a:t>使用する前に、</a:t>
            </a:r>
            <a:r>
              <a:rPr lang="ja-JP" altLang="en-US" sz="2500">
                <a:solidFill>
                  <a:srgbClr val="FF6600"/>
                </a:solidFill>
                <a:latin typeface="Arial" pitchFamily="34" charset="0"/>
                <a:ea typeface="HGS創英角ｺﾞｼｯｸUB" pitchFamily="50" charset="-128"/>
              </a:rPr>
              <a:t>医薬品ラベルで</a:t>
            </a:r>
            <a:r>
              <a:rPr lang="ja-JP" altLang="en-US" sz="2500">
                <a:solidFill>
                  <a:srgbClr val="EE6123"/>
                </a:solidFill>
                <a:latin typeface="Arial" pitchFamily="34" charset="0"/>
                <a:ea typeface="HGS創英角ｺﾞｼｯｸUB" pitchFamily="50" charset="-128"/>
              </a:rPr>
              <a:t>ガス種</a:t>
            </a:r>
            <a:r>
              <a:rPr lang="ja-JP" altLang="en-US" sz="2500">
                <a:solidFill>
                  <a:schemeClr val="tx1"/>
                </a:solidFill>
                <a:latin typeface="Arial" pitchFamily="34" charset="0"/>
                <a:ea typeface="HGS創英角ｺﾞｼｯｸUB" pitchFamily="50" charset="-128"/>
              </a:rPr>
              <a:t>を確認する。</a:t>
            </a:r>
          </a:p>
          <a:p>
            <a:pPr eaLnBrk="1" hangingPunct="1">
              <a:spcBef>
                <a:spcPct val="30000"/>
              </a:spcBef>
            </a:pPr>
            <a:r>
              <a:rPr lang="ja-JP" altLang="en-US" sz="2500">
                <a:solidFill>
                  <a:schemeClr val="tx1"/>
                </a:solidFill>
                <a:latin typeface="Arial" pitchFamily="34" charset="0"/>
                <a:ea typeface="HGS創英角ｺﾞｼｯｸUB" pitchFamily="50" charset="-128"/>
              </a:rPr>
              <a:t>酸素の消費場所での</a:t>
            </a:r>
            <a:r>
              <a:rPr lang="ja-JP" altLang="en-US" sz="2500">
                <a:solidFill>
                  <a:srgbClr val="EE6123"/>
                </a:solidFill>
                <a:latin typeface="Arial" pitchFamily="34" charset="0"/>
                <a:ea typeface="HGS創英角ｺﾞｼｯｸUB" pitchFamily="50" charset="-128"/>
              </a:rPr>
              <a:t>火気</a:t>
            </a:r>
            <a:r>
              <a:rPr lang="ja-JP" altLang="en-US" sz="2500">
                <a:solidFill>
                  <a:schemeClr val="tx1"/>
                </a:solidFill>
                <a:latin typeface="Arial" pitchFamily="34" charset="0"/>
                <a:ea typeface="HGS創英角ｺﾞｼｯｸUB" pitchFamily="50" charset="-128"/>
              </a:rPr>
              <a:t>（煙草、ライター、カイロ等）と</a:t>
            </a:r>
            <a:r>
              <a:rPr lang="ja-JP" altLang="en-US" sz="2500">
                <a:solidFill>
                  <a:srgbClr val="EE6123"/>
                </a:solidFill>
                <a:latin typeface="Arial" pitchFamily="34" charset="0"/>
                <a:ea typeface="HGS創英角ｺﾞｼｯｸUB" pitchFamily="50" charset="-128"/>
              </a:rPr>
              <a:t>引火性物質は厳禁</a:t>
            </a:r>
            <a:r>
              <a:rPr lang="ja-JP" altLang="en-US" sz="2500">
                <a:solidFill>
                  <a:schemeClr val="tx1"/>
                </a:solidFill>
                <a:latin typeface="Arial" pitchFamily="34" charset="0"/>
                <a:ea typeface="HGS創英角ｺﾞｼｯｸUB" pitchFamily="50" charset="-128"/>
              </a:rPr>
              <a:t>。近くには</a:t>
            </a:r>
            <a:r>
              <a:rPr lang="ja-JP" altLang="en-US" sz="2500">
                <a:solidFill>
                  <a:srgbClr val="EE6123"/>
                </a:solidFill>
                <a:latin typeface="Arial" pitchFamily="34" charset="0"/>
                <a:ea typeface="HGS創英角ｺﾞｼｯｸUB" pitchFamily="50" charset="-128"/>
              </a:rPr>
              <a:t>消火器</a:t>
            </a:r>
            <a:r>
              <a:rPr lang="ja-JP" altLang="en-US" sz="2500">
                <a:solidFill>
                  <a:schemeClr val="tx1"/>
                </a:solidFill>
                <a:latin typeface="Arial" pitchFamily="34" charset="0"/>
                <a:ea typeface="HGS創英角ｺﾞｼｯｸUB" pitchFamily="50" charset="-128"/>
              </a:rPr>
              <a:t>の用意をする。</a:t>
            </a:r>
          </a:p>
          <a:p>
            <a:pPr eaLnBrk="1" hangingPunct="1">
              <a:spcBef>
                <a:spcPct val="30000"/>
              </a:spcBef>
            </a:pPr>
            <a:r>
              <a:rPr lang="ja-JP" altLang="en-US" sz="2500">
                <a:solidFill>
                  <a:schemeClr val="tx1"/>
                </a:solidFill>
                <a:latin typeface="Arial" pitchFamily="34" charset="0"/>
                <a:ea typeface="HGS創英角ｺﾞｼｯｸUB" pitchFamily="50" charset="-128"/>
              </a:rPr>
              <a:t>バルブ、圧力調整器に</a:t>
            </a:r>
            <a:r>
              <a:rPr lang="ja-JP" altLang="en-US" sz="2500">
                <a:solidFill>
                  <a:srgbClr val="EE6123"/>
                </a:solidFill>
                <a:latin typeface="Arial" pitchFamily="34" charset="0"/>
                <a:ea typeface="HGS創英角ｺﾞｼｯｸUB" pitchFamily="50" charset="-128"/>
              </a:rPr>
              <a:t>油脂類</a:t>
            </a:r>
            <a:r>
              <a:rPr lang="ja-JP" altLang="en-US" sz="2500">
                <a:solidFill>
                  <a:schemeClr val="tx1"/>
                </a:solidFill>
                <a:latin typeface="Arial" pitchFamily="34" charset="0"/>
                <a:ea typeface="HGS創英角ｺﾞｼｯｸUB" pitchFamily="50" charset="-128"/>
              </a:rPr>
              <a:t>は絶対に</a:t>
            </a:r>
            <a:r>
              <a:rPr lang="ja-JP" altLang="en-US" sz="2500">
                <a:solidFill>
                  <a:srgbClr val="EE6123"/>
                </a:solidFill>
                <a:latin typeface="Arial" pitchFamily="34" charset="0"/>
                <a:ea typeface="HGS創英角ｺﾞｼｯｸUB" pitchFamily="50" charset="-128"/>
              </a:rPr>
              <a:t>付着</a:t>
            </a:r>
            <a:r>
              <a:rPr lang="ja-JP" altLang="en-US" sz="2500">
                <a:solidFill>
                  <a:schemeClr val="tx1"/>
                </a:solidFill>
                <a:latin typeface="Arial" pitchFamily="34" charset="0"/>
                <a:ea typeface="HGS創英角ｺﾞｼｯｸUB" pitchFamily="50" charset="-128"/>
              </a:rPr>
              <a:t>させない。</a:t>
            </a:r>
          </a:p>
          <a:p>
            <a:pPr eaLnBrk="1" hangingPunct="1">
              <a:spcBef>
                <a:spcPct val="30000"/>
              </a:spcBef>
            </a:pPr>
            <a:r>
              <a:rPr lang="ja-JP" altLang="en-US" sz="2500">
                <a:solidFill>
                  <a:schemeClr val="tx1"/>
                </a:solidFill>
                <a:latin typeface="Arial" pitchFamily="34" charset="0"/>
                <a:ea typeface="HGS創英角ｺﾞｼｯｸUB" pitchFamily="50" charset="-128"/>
              </a:rPr>
              <a:t>バルブ開閉は静かに、急激な操作は</a:t>
            </a:r>
            <a:r>
              <a:rPr lang="ja-JP" altLang="en-US" sz="2500">
                <a:solidFill>
                  <a:srgbClr val="EE6123"/>
                </a:solidFill>
                <a:latin typeface="Arial" pitchFamily="34" charset="0"/>
                <a:ea typeface="HGS創英角ｺﾞｼｯｸUB" pitchFamily="50" charset="-128"/>
              </a:rPr>
              <a:t>発火</a:t>
            </a:r>
            <a:r>
              <a:rPr lang="ja-JP" altLang="en-US" sz="2500">
                <a:solidFill>
                  <a:schemeClr val="tx1"/>
                </a:solidFill>
                <a:latin typeface="Arial" pitchFamily="34" charset="0"/>
                <a:ea typeface="HGS創英角ｺﾞｼｯｸUB" pitchFamily="50" charset="-128"/>
              </a:rPr>
              <a:t>のもととなる。</a:t>
            </a:r>
          </a:p>
          <a:p>
            <a:pPr eaLnBrk="1" hangingPunct="1">
              <a:spcBef>
                <a:spcPct val="30000"/>
              </a:spcBef>
            </a:pPr>
            <a:r>
              <a:rPr lang="ja-JP" altLang="en-US" sz="2500">
                <a:solidFill>
                  <a:srgbClr val="EE6123"/>
                </a:solidFill>
                <a:latin typeface="Arial" pitchFamily="34" charset="0"/>
                <a:ea typeface="HGS創英角ｺﾞｼｯｸUB" pitchFamily="50" charset="-128"/>
              </a:rPr>
              <a:t>ガス漏れ</a:t>
            </a:r>
            <a:r>
              <a:rPr lang="ja-JP" altLang="en-US" sz="2500">
                <a:solidFill>
                  <a:schemeClr val="tx1"/>
                </a:solidFill>
                <a:latin typeface="Arial" pitchFamily="34" charset="0"/>
                <a:ea typeface="HGS創英角ｺﾞｼｯｸUB" pitchFamily="50" charset="-128"/>
              </a:rPr>
              <a:t>はないかなど、用具の始業点検が大切である。</a:t>
            </a:r>
          </a:p>
        </p:txBody>
      </p:sp>
      <p:sp>
        <p:nvSpPr>
          <p:cNvPr id="19460" name="Oval 14"/>
          <p:cNvSpPr>
            <a:spLocks noChangeArrowheads="1"/>
          </p:cNvSpPr>
          <p:nvPr/>
        </p:nvSpPr>
        <p:spPr bwMode="auto">
          <a:xfrm>
            <a:off x="622300" y="210343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61" name="Oval 15"/>
          <p:cNvSpPr>
            <a:spLocks noChangeArrowheads="1"/>
          </p:cNvSpPr>
          <p:nvPr/>
        </p:nvSpPr>
        <p:spPr bwMode="auto">
          <a:xfrm>
            <a:off x="622300" y="259715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62" name="Oval 16"/>
          <p:cNvSpPr>
            <a:spLocks noChangeArrowheads="1"/>
          </p:cNvSpPr>
          <p:nvPr/>
        </p:nvSpPr>
        <p:spPr bwMode="auto">
          <a:xfrm>
            <a:off x="622300" y="309245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63" name="Oval 17"/>
          <p:cNvSpPr>
            <a:spLocks noChangeArrowheads="1"/>
          </p:cNvSpPr>
          <p:nvPr/>
        </p:nvSpPr>
        <p:spPr bwMode="auto">
          <a:xfrm>
            <a:off x="622300" y="395922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64" name="Oval 18"/>
          <p:cNvSpPr>
            <a:spLocks noChangeArrowheads="1"/>
          </p:cNvSpPr>
          <p:nvPr/>
        </p:nvSpPr>
        <p:spPr bwMode="auto">
          <a:xfrm>
            <a:off x="622300" y="446405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9465" name="Oval 19"/>
          <p:cNvSpPr>
            <a:spLocks noChangeArrowheads="1"/>
          </p:cNvSpPr>
          <p:nvPr/>
        </p:nvSpPr>
        <p:spPr bwMode="auto">
          <a:xfrm>
            <a:off x="622300" y="496887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0"/>
            <a:ext cx="9144000" cy="939800"/>
          </a:xfrm>
        </p:spPr>
        <p:txBody>
          <a:bodyPr/>
          <a:lstStyle/>
          <a:p>
            <a:pPr>
              <a:defRPr/>
            </a:pPr>
            <a:r>
              <a:t>取扱い上の注意まとめ</a:t>
            </a:r>
          </a:p>
        </p:txBody>
      </p:sp>
      <p:sp>
        <p:nvSpPr>
          <p:cNvPr id="1946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C62811FB-6AAF-493B-83FF-457FD2F148F7}" type="slidenum">
              <a:rPr lang="en-US" altLang="ja-JP" smtClean="0">
                <a:ea typeface="HGP創英角ｺﾞｼｯｸUB" pitchFamily="50" charset="-128"/>
              </a:rPr>
              <a:pPr/>
              <a:t>15</a:t>
            </a:fld>
            <a:endParaRPr lang="en-US" altLang="ja-JP">
              <a:ea typeface="HGP創英角ｺﾞｼｯｸUB" pitchFamily="50" charset="-128"/>
            </a:endParaRPr>
          </a:p>
        </p:txBody>
      </p:sp>
      <p:sp>
        <p:nvSpPr>
          <p:cNvPr id="12" name="テキスト ボックス 11"/>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402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6"/>
          <p:cNvSpPr>
            <a:spLocks noChangeArrowheads="1"/>
          </p:cNvSpPr>
          <p:nvPr/>
        </p:nvSpPr>
        <p:spPr bwMode="auto">
          <a:xfrm>
            <a:off x="2251075" y="3046413"/>
            <a:ext cx="4545013" cy="90487"/>
          </a:xfrm>
          <a:prstGeom prst="roundRect">
            <a:avLst>
              <a:gd name="adj" fmla="val 50000"/>
            </a:avLst>
          </a:prstGeom>
          <a:solidFill>
            <a:srgbClr val="63B5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2048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3BCA4F3-74B6-44F5-B484-991879C30AE4}" type="slidenum">
              <a:rPr lang="en-US" altLang="ja-JP" smtClean="0">
                <a:ea typeface="HGP創英角ｺﾞｼｯｸUB" pitchFamily="50" charset="-128"/>
              </a:rPr>
              <a:pPr/>
              <a:t>16</a:t>
            </a:fld>
            <a:endParaRPr lang="en-US" altLang="ja-JP">
              <a:ea typeface="HGP創英角ｺﾞｼｯｸUB" pitchFamily="50" charset="-128"/>
            </a:endParaRPr>
          </a:p>
        </p:txBody>
      </p:sp>
      <p:sp>
        <p:nvSpPr>
          <p:cNvPr id="3" name="タイトル 2"/>
          <p:cNvSpPr>
            <a:spLocks noGrp="1"/>
          </p:cNvSpPr>
          <p:nvPr>
            <p:ph type="title"/>
          </p:nvPr>
        </p:nvSpPr>
        <p:spPr>
          <a:xfrm>
            <a:off x="0" y="1992313"/>
            <a:ext cx="9144000" cy="1309687"/>
          </a:xfrm>
        </p:spPr>
        <p:txBody>
          <a:bodyPr/>
          <a:lstStyle/>
          <a:p>
            <a:pPr>
              <a:defRPr/>
            </a:pPr>
            <a:r>
              <a:t>酸素ボンベの取り扱い</a:t>
            </a: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16/70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コンテンツ プレースホルダー 2"/>
          <p:cNvSpPr>
            <a:spLocks/>
          </p:cNvSpPr>
          <p:nvPr/>
        </p:nvSpPr>
        <p:spPr bwMode="auto">
          <a:xfrm>
            <a:off x="2159000" y="1954213"/>
            <a:ext cx="62293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spcBef>
                <a:spcPct val="100000"/>
              </a:spcBef>
            </a:pPr>
            <a:r>
              <a:rPr lang="ja-JP" altLang="en-US" sz="3200">
                <a:solidFill>
                  <a:schemeClr val="tx1"/>
                </a:solidFill>
                <a:latin typeface="Arial" pitchFamily="34" charset="0"/>
                <a:ea typeface="HGS創英角ｺﾞｼｯｸUB" pitchFamily="50" charset="-128"/>
              </a:rPr>
              <a:t>酸素ボンベを確認できる。</a:t>
            </a:r>
          </a:p>
          <a:p>
            <a:pPr eaLnBrk="1" hangingPunct="1">
              <a:spcBef>
                <a:spcPct val="100000"/>
              </a:spcBef>
            </a:pPr>
            <a:r>
              <a:rPr lang="ja-JP" altLang="en-US" sz="3200">
                <a:solidFill>
                  <a:schemeClr val="tx1"/>
                </a:solidFill>
                <a:latin typeface="Arial" pitchFamily="34" charset="0"/>
                <a:ea typeface="HGS創英角ｺﾞｼｯｸUB" pitchFamily="50" charset="-128"/>
              </a:rPr>
              <a:t>酸素ボンベの残量を計算できる。</a:t>
            </a:r>
          </a:p>
          <a:p>
            <a:pPr eaLnBrk="1" hangingPunct="1">
              <a:spcBef>
                <a:spcPct val="100000"/>
              </a:spcBef>
            </a:pPr>
            <a:r>
              <a:rPr lang="ja-JP" altLang="en-US" sz="3200">
                <a:solidFill>
                  <a:schemeClr val="tx1"/>
                </a:solidFill>
                <a:latin typeface="Arial" pitchFamily="34" charset="0"/>
                <a:ea typeface="HGS創英角ｺﾞｼｯｸUB" pitchFamily="50" charset="-128"/>
              </a:rPr>
              <a:t>酸素ボンベの交換ができる。</a:t>
            </a:r>
          </a:p>
        </p:txBody>
      </p:sp>
      <p:sp>
        <p:nvSpPr>
          <p:cNvPr id="21507" name="Oval 14"/>
          <p:cNvSpPr>
            <a:spLocks noChangeArrowheads="1"/>
          </p:cNvSpPr>
          <p:nvPr/>
        </p:nvSpPr>
        <p:spPr bwMode="auto">
          <a:xfrm>
            <a:off x="1908175" y="2163763"/>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21508" name="Oval 14"/>
          <p:cNvSpPr>
            <a:spLocks noChangeArrowheads="1"/>
          </p:cNvSpPr>
          <p:nvPr/>
        </p:nvSpPr>
        <p:spPr bwMode="auto">
          <a:xfrm>
            <a:off x="1908175" y="3132138"/>
            <a:ext cx="198438" cy="200025"/>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21509" name="Oval 14"/>
          <p:cNvSpPr>
            <a:spLocks noChangeArrowheads="1"/>
          </p:cNvSpPr>
          <p:nvPr/>
        </p:nvSpPr>
        <p:spPr bwMode="auto">
          <a:xfrm>
            <a:off x="1908175" y="4094163"/>
            <a:ext cx="198438" cy="200025"/>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0"/>
            <a:ext cx="9144000" cy="939800"/>
          </a:xfrm>
        </p:spPr>
        <p:txBody>
          <a:bodyPr/>
          <a:lstStyle/>
          <a:p>
            <a:pPr>
              <a:defRPr/>
            </a:pPr>
            <a:r>
              <a:t>到達目標</a:t>
            </a:r>
          </a:p>
        </p:txBody>
      </p:sp>
      <p:sp>
        <p:nvSpPr>
          <p:cNvPr id="2151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41081E5-3BC8-4318-820A-4649779B2275}" type="slidenum">
              <a:rPr lang="en-US" altLang="ja-JP" smtClean="0">
                <a:ea typeface="HGP創英角ｺﾞｼｯｸUB" pitchFamily="50" charset="-128"/>
              </a:rPr>
              <a:pPr/>
              <a:t>17</a:t>
            </a:fld>
            <a:endParaRPr lang="en-US" altLang="ja-JP">
              <a:ea typeface="HGP創英角ｺﾞｼｯｸUB" pitchFamily="50" charset="-128"/>
            </a:endParaRPr>
          </a:p>
        </p:txBody>
      </p:sp>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4025" y="1285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：ボンベは酸素？</a:t>
            </a:r>
          </a:p>
        </p:txBody>
      </p:sp>
      <p:sp>
        <p:nvSpPr>
          <p:cNvPr id="2253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C74B812-DEB2-438E-837C-1C141B1C01CC}" type="slidenum">
              <a:rPr lang="en-US" altLang="ja-JP" smtClean="0">
                <a:ea typeface="HGP創英角ｺﾞｼｯｸUB" pitchFamily="50" charset="-128"/>
              </a:rPr>
              <a:pPr/>
              <a:t>18</a:t>
            </a:fld>
            <a:endParaRPr lang="en-US" altLang="ja-JP">
              <a:ea typeface="HGP創英角ｺﾞｼｯｸUB" pitchFamily="50" charset="-128"/>
            </a:endParaRPr>
          </a:p>
        </p:txBody>
      </p:sp>
      <p:sp>
        <p:nvSpPr>
          <p:cNvPr id="4" name="テキスト ボックス 3"/>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18/70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9563"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404938"/>
          </a:xfrm>
        </p:spPr>
        <p:txBody>
          <a:bodyPr/>
          <a:lstStyle/>
          <a:p>
            <a:pPr>
              <a:defRPr/>
            </a:pPr>
            <a:r>
              <a:t>医療ガスボンベと</a:t>
            </a:r>
            <a:br>
              <a:rPr/>
            </a:br>
            <a:r>
              <a:t>配管（アウトレット含む）の色の違い</a:t>
            </a:r>
          </a:p>
        </p:txBody>
      </p:sp>
      <p:sp>
        <p:nvSpPr>
          <p:cNvPr id="23555"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29B7F6F-BA26-4F80-8F49-6E540094FAA1}" type="slidenum">
              <a:rPr lang="en-US" altLang="ja-JP" smtClean="0">
                <a:ea typeface="HGP創英角ｺﾞｼｯｸUB" pitchFamily="50" charset="-128"/>
              </a:rPr>
              <a:pPr/>
              <a:t>19</a:t>
            </a:fld>
            <a:endParaRPr lang="en-US" altLang="ja-JP">
              <a:ea typeface="HGP創英角ｺﾞｼｯｸUB" pitchFamily="50" charset="-128"/>
            </a:endParaRPr>
          </a:p>
        </p:txBody>
      </p:sp>
      <p:graphicFrame>
        <p:nvGraphicFramePr>
          <p:cNvPr id="4" name="Group 422"/>
          <p:cNvGraphicFramePr>
            <a:graphicFrameLocks noGrp="1"/>
          </p:cNvGraphicFramePr>
          <p:nvPr/>
        </p:nvGraphicFramePr>
        <p:xfrm>
          <a:off x="438150" y="1535113"/>
          <a:ext cx="8524876" cy="3941765"/>
        </p:xfrm>
        <a:graphic>
          <a:graphicData uri="http://schemas.openxmlformats.org/drawingml/2006/table">
            <a:tbl>
              <a:tblPr/>
              <a:tblGrid>
                <a:gridCol w="2355070">
                  <a:extLst>
                    <a:ext uri="{9D8B030D-6E8A-4147-A177-3AD203B41FA5}">
                      <a16:colId xmlns:a16="http://schemas.microsoft.com/office/drawing/2014/main" val="20000"/>
                    </a:ext>
                  </a:extLst>
                </a:gridCol>
                <a:gridCol w="2122817">
                  <a:extLst>
                    <a:ext uri="{9D8B030D-6E8A-4147-A177-3AD203B41FA5}">
                      <a16:colId xmlns:a16="http://schemas.microsoft.com/office/drawing/2014/main" val="20001"/>
                    </a:ext>
                  </a:extLst>
                </a:gridCol>
                <a:gridCol w="969661">
                  <a:extLst>
                    <a:ext uri="{9D8B030D-6E8A-4147-A177-3AD203B41FA5}">
                      <a16:colId xmlns:a16="http://schemas.microsoft.com/office/drawing/2014/main" val="20002"/>
                    </a:ext>
                  </a:extLst>
                </a:gridCol>
                <a:gridCol w="3077328">
                  <a:extLst>
                    <a:ext uri="{9D8B030D-6E8A-4147-A177-3AD203B41FA5}">
                      <a16:colId xmlns:a16="http://schemas.microsoft.com/office/drawing/2014/main" val="20003"/>
                    </a:ext>
                  </a:extLst>
                </a:gridCol>
              </a:tblGrid>
              <a:tr h="519113">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ガス名</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ボンベの塗色</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5F9BCD"/>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HGP創英角ｺﾞｼｯｸUB" pitchFamily="50" charset="-128"/>
                        </a:rPr>
                        <a:t>院内配管の塗色</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5F9BCD"/>
                    </a:solidFill>
                  </a:tcPr>
                </a:tc>
                <a:extLst>
                  <a:ext uri="{0D108BD9-81ED-4DB2-BD59-A6C34878D82A}">
                    <a16:rowId xmlns:a16="http://schemas.microsoft.com/office/drawing/2014/main" val="10000"/>
                  </a:ext>
                </a:extLst>
              </a:tr>
              <a:tr h="414338">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酸素</a:t>
                      </a: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黒色</a:t>
                      </a: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chemeClr val="tx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緑色</a:t>
                      </a: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1"/>
                  </a:ext>
                </a:extLst>
              </a:tr>
              <a:tr h="44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亜酸化窒素</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Arial" charset="0"/>
                          <a:ea typeface="HGP創英角ｺﾞｼｯｸUB" pitchFamily="50" charset="-128"/>
                        </a:rPr>
                        <a:t>　ねずみ色（一部青）</a:t>
                      </a:r>
                    </a:p>
                  </a:txBody>
                  <a:tcPr marL="0" marR="0"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rgbClr val="EE6123"/>
                        </a:solidFill>
                        <a:effectLst/>
                        <a:latin typeface="Arial" charset="0"/>
                        <a:ea typeface="HGP創英角ｺﾞｼｯｸUB" pitchFamily="50" charset="-128"/>
                      </a:endParaRP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HGP創英角ｺﾞｼｯｸUB" pitchFamily="50" charset="-128"/>
                        </a:rPr>
                        <a:t>青色</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43180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zh-TW" altLang="en-US" sz="1800" b="0" i="0" u="none" strike="noStrike" cap="none" normalizeH="0" baseline="0" dirty="0">
                          <a:ln>
                            <a:noFill/>
                          </a:ln>
                          <a:solidFill>
                            <a:schemeClr val="bg1"/>
                          </a:solidFill>
                          <a:effectLst/>
                          <a:latin typeface="Arial" charset="0"/>
                          <a:ea typeface="HGP創英角ｺﾞｼｯｸUB" pitchFamily="50" charset="-128"/>
                        </a:rPr>
                        <a:t>治療用空気</a:t>
                      </a:r>
                      <a:endParaRPr kumimoji="1" lang="ja-JP" altLang="en-US" sz="1800" b="0" i="0" u="none" strike="noStrike" cap="none" normalizeH="0" baseline="0" dirty="0">
                        <a:ln>
                          <a:noFill/>
                        </a:ln>
                        <a:solidFill>
                          <a:schemeClr val="bg1"/>
                        </a:solidFill>
                        <a:effectLst/>
                        <a:latin typeface="Arial" charset="0"/>
                        <a:ea typeface="HGP創英角ｺﾞｼｯｸUB" pitchFamily="50" charset="-128"/>
                      </a:endParaRP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ねずみ色</a:t>
                      </a: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C0C0C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黄色</a:t>
                      </a:r>
                    </a:p>
                  </a:txBody>
                  <a:tcPr marL="36004" marR="36004" marT="36000" marB="36000" anchor="ctr" horzOverflow="overflow">
                    <a:lnL w="19050" cap="flat" cmpd="sng" algn="ctr">
                      <a:solidFill>
                        <a:srgbClr val="FF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3338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吸引</a:t>
                      </a: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　該当なし</a:t>
                      </a:r>
                    </a:p>
                  </a:txBody>
                  <a:tcPr marL="36004" marR="36004"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EAEAEA"/>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黒色</a:t>
                      </a:r>
                    </a:p>
                  </a:txBody>
                  <a:tcPr marL="36004" marR="36004" marT="36000" marB="36000"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1751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800" b="0" i="0" u="none" strike="noStrike" cap="none" normalizeH="0" baseline="0">
                          <a:ln>
                            <a:noFill/>
                          </a:ln>
                          <a:solidFill>
                            <a:schemeClr val="bg1"/>
                          </a:solidFill>
                          <a:effectLst/>
                          <a:latin typeface="Arial" charset="0"/>
                          <a:ea typeface="HGP創英角ｺﾞｼｯｸUB" pitchFamily="50" charset="-128"/>
                        </a:rPr>
                        <a:t>二酸化炭素（炭酸ガス）</a:t>
                      </a:r>
                      <a:endParaRPr kumimoji="1" lang="ja-JP" altLang="en-US" sz="1800" b="0" i="0" u="none" strike="noStrike" cap="none" normalizeH="0" baseline="0" dirty="0">
                        <a:ln>
                          <a:noFill/>
                        </a:ln>
                        <a:solidFill>
                          <a:schemeClr val="bg1"/>
                        </a:solidFill>
                        <a:effectLst/>
                        <a:latin typeface="Arial" charset="0"/>
                        <a:ea typeface="HGP創英角ｺﾞｼｯｸUB" pitchFamily="50" charset="-128"/>
                      </a:endParaRP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緑色</a:t>
                      </a:r>
                      <a:endParaRPr kumimoji="1" lang="ja-JP" altLang="en-US" sz="1800" b="0" i="0" u="none" strike="noStrike" cap="none" normalizeH="0" baseline="0" dirty="0">
                        <a:ln>
                          <a:noFill/>
                        </a:ln>
                        <a:solidFill>
                          <a:schemeClr val="tx1"/>
                        </a:solidFill>
                        <a:effectLst/>
                        <a:latin typeface="Arial" charset="0"/>
                        <a:ea typeface="HGP創英角ｺﾞｼｯｸUB" pitchFamily="50" charset="-128"/>
                      </a:endParaRP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00800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橙色</a:t>
                      </a:r>
                    </a:p>
                  </a:txBody>
                  <a:tcPr marL="36004" marR="36004" marT="36000" marB="36000" anchor="ctr" horzOverflow="overflow">
                    <a:lnL w="19050" cap="flat" cmpd="sng" algn="ctr">
                      <a:solidFill>
                        <a:srgbClr val="FF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E7800"/>
                    </a:solidFill>
                  </a:tcPr>
                </a:tc>
                <a:extLst>
                  <a:ext uri="{0D108BD9-81ED-4DB2-BD59-A6C34878D82A}">
                    <a16:rowId xmlns:a16="http://schemas.microsoft.com/office/drawing/2014/main" val="10005"/>
                  </a:ext>
                </a:extLst>
              </a:tr>
              <a:tr h="434975">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窒素</a:t>
                      </a: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ねずみ色</a:t>
                      </a: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C0C0C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ねずみ色</a:t>
                      </a:r>
                      <a:r>
                        <a:rPr kumimoji="1" lang="ja-JP" altLang="en-US" sz="1400" b="0" i="0" u="none" strike="noStrike" cap="none" normalizeH="0" baseline="0" dirty="0">
                          <a:ln>
                            <a:noFill/>
                          </a:ln>
                          <a:solidFill>
                            <a:srgbClr val="FF0000"/>
                          </a:solidFill>
                          <a:effectLst/>
                          <a:latin typeface="Arial" charset="0"/>
                          <a:ea typeface="HGP創英角ｺﾞｼｯｸUB" pitchFamily="50" charset="-128"/>
                        </a:rPr>
                        <a:t>＊</a:t>
                      </a:r>
                    </a:p>
                  </a:txBody>
                  <a:tcPr marL="36004" marR="36004" marT="36000" marB="36000" anchor="ctr" horzOverflow="overflow">
                    <a:lnL w="19050" cap="flat" cmpd="sng" algn="ctr">
                      <a:solidFill>
                        <a:srgbClr val="FF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zh-TW" altLang="en-US" sz="1800" b="0" i="0" u="none" strike="noStrike" cap="none" normalizeH="0" baseline="0" dirty="0">
                          <a:ln>
                            <a:noFill/>
                          </a:ln>
                          <a:solidFill>
                            <a:schemeClr val="bg1"/>
                          </a:solidFill>
                          <a:effectLst/>
                          <a:latin typeface="Arial" charset="0"/>
                          <a:ea typeface="HGP創英角ｺﾞｼｯｸUB" pitchFamily="50" charset="-128"/>
                        </a:rPr>
                        <a:t>駆動用空気</a:t>
                      </a:r>
                      <a:endParaRPr kumimoji="1" lang="ja-JP" altLang="en-US" sz="1800" b="0" i="0" u="none" strike="noStrike" cap="none" normalizeH="0" baseline="0" dirty="0">
                        <a:ln>
                          <a:noFill/>
                        </a:ln>
                        <a:solidFill>
                          <a:schemeClr val="bg1"/>
                        </a:solidFill>
                        <a:effectLst/>
                        <a:latin typeface="Arial" charset="0"/>
                        <a:ea typeface="HGP創英角ｺﾞｼｯｸUB" pitchFamily="50" charset="-128"/>
                      </a:endParaRPr>
                    </a:p>
                  </a:txBody>
                  <a:tcPr marL="36004" marR="36004" marT="36000" marB="36000" anchor="ctr" horzOverflow="overflow">
                    <a:lnL w="28575"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HGP創英角ｺﾞｼｯｸUB" pitchFamily="50" charset="-128"/>
                        </a:rPr>
                        <a:t>ねずみ色</a:t>
                      </a:r>
                    </a:p>
                  </a:txBody>
                  <a:tcPr marL="36004" marR="36004" marT="36000" marB="36000" anchor="ct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C0C0C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Arial" charset="0"/>
                          <a:ea typeface="HGP創英角ｺﾞｼｯｸUB" pitchFamily="50" charset="-128"/>
                        </a:rPr>
                        <a:t>褐色</a:t>
                      </a:r>
                    </a:p>
                  </a:txBody>
                  <a:tcPr marL="36004" marR="36004" marT="36000" marB="36000" anchor="ctr" horzOverflow="overflow">
                    <a:lnL w="19050" cap="flat" cmpd="sng" algn="ctr">
                      <a:solidFill>
                        <a:srgbClr val="FF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993300"/>
                    </a:solidFill>
                  </a:tcPr>
                </a:tc>
                <a:extLst>
                  <a:ext uri="{0D108BD9-81ED-4DB2-BD59-A6C34878D82A}">
                    <a16:rowId xmlns:a16="http://schemas.microsoft.com/office/drawing/2014/main" val="10007"/>
                  </a:ext>
                </a:extLst>
              </a:tr>
              <a:tr h="43180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麻酔ガス排除</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Arial" charset="0"/>
                          <a:ea typeface="HGP創英角ｺﾞｼｯｸUB" pitchFamily="50" charset="-128"/>
                        </a:rPr>
                        <a:t>　該当なし</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Arial" charset="0"/>
                          <a:ea typeface="HGP創英角ｺﾞｼｯｸUB" pitchFamily="50" charset="-128"/>
                        </a:rPr>
                        <a:t>マゼンタ</a:t>
                      </a:r>
                    </a:p>
                  </a:txBody>
                  <a:tcPr marL="36004" marR="36004" marT="36000" marB="36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949A2"/>
                    </a:solidFill>
                  </a:tcPr>
                </a:tc>
                <a:extLst>
                  <a:ext uri="{0D108BD9-81ED-4DB2-BD59-A6C34878D82A}">
                    <a16:rowId xmlns:a16="http://schemas.microsoft.com/office/drawing/2014/main" val="10008"/>
                  </a:ext>
                </a:extLst>
              </a:tr>
            </a:tbl>
          </a:graphicData>
        </a:graphic>
      </p:graphicFrame>
      <p:sp>
        <p:nvSpPr>
          <p:cNvPr id="23626" name="Text Box 5"/>
          <p:cNvSpPr txBox="1">
            <a:spLocks noChangeArrowheads="1"/>
          </p:cNvSpPr>
          <p:nvPr/>
        </p:nvSpPr>
        <p:spPr bwMode="auto">
          <a:xfrm>
            <a:off x="757238" y="5549900"/>
            <a:ext cx="76295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spcAft>
                <a:spcPts val="600"/>
              </a:spcAft>
            </a:pPr>
            <a:r>
              <a:rPr lang="ja-JP" altLang="en-US">
                <a:solidFill>
                  <a:schemeClr val="tx1"/>
                </a:solidFill>
                <a:latin typeface="Arial" pitchFamily="34" charset="0"/>
                <a:ea typeface="HGP創英角ｺﾞｼｯｸUB" pitchFamily="50" charset="-128"/>
              </a:rPr>
              <a:t>その他混合ガスのボンベの色はねずみ色です。</a:t>
            </a:r>
            <a:endParaRPr lang="en-US" altLang="ja-JP">
              <a:solidFill>
                <a:schemeClr val="tx1"/>
              </a:solidFill>
              <a:latin typeface="Arial" pitchFamily="34" charset="0"/>
              <a:ea typeface="HGP創英角ｺﾞｼｯｸUB" pitchFamily="50" charset="-128"/>
            </a:endParaRPr>
          </a:p>
          <a:p>
            <a:pPr algn="ctr">
              <a:spcAft>
                <a:spcPts val="600"/>
              </a:spcAft>
            </a:pPr>
            <a:r>
              <a:rPr lang="ja-JP" altLang="en-US">
                <a:solidFill>
                  <a:srgbClr val="FF0000"/>
                </a:solidFill>
                <a:latin typeface="Arial" pitchFamily="34" charset="0"/>
                <a:ea typeface="HGP創英角ｺﾞｼｯｸUB" pitchFamily="50" charset="-128"/>
              </a:rPr>
              <a:t>＊</a:t>
            </a:r>
            <a:r>
              <a:rPr lang="ja-JP" altLang="en-US">
                <a:solidFill>
                  <a:srgbClr val="000000"/>
                </a:solidFill>
                <a:latin typeface="Arial" pitchFamily="34" charset="0"/>
                <a:ea typeface="HGP創英角ｺﾞｼｯｸUB" pitchFamily="50" charset="-128"/>
              </a:rPr>
              <a:t>：「</a:t>
            </a:r>
            <a:r>
              <a:rPr lang="ja-JP" altLang="en-US">
                <a:solidFill>
                  <a:schemeClr val="tx1"/>
                </a:solidFill>
                <a:ea typeface="HGP創英角ｺﾞｼｯｸUB" pitchFamily="50" charset="-128"/>
              </a:rPr>
              <a:t>日本工業規格（</a:t>
            </a:r>
            <a:r>
              <a:rPr lang="ja-JP" altLang="ja-JP">
                <a:solidFill>
                  <a:schemeClr val="tx1"/>
                </a:solidFill>
                <a:ea typeface="HGP創英角ｺﾞｼｯｸUB" pitchFamily="50" charset="-128"/>
              </a:rPr>
              <a:t>JIS</a:t>
            </a:r>
            <a:r>
              <a:rPr lang="ja-JP" altLang="en-US">
                <a:solidFill>
                  <a:schemeClr val="tx1"/>
                </a:solidFill>
                <a:ea typeface="HGP創英角ｺﾞｼｯｸUB" pitchFamily="50" charset="-128"/>
              </a:rPr>
              <a:t>）</a:t>
            </a:r>
            <a:r>
              <a:rPr lang="ja-JP" altLang="en-US">
                <a:solidFill>
                  <a:srgbClr val="000000"/>
                </a:solidFill>
                <a:latin typeface="Arial" pitchFamily="34" charset="0"/>
                <a:ea typeface="HGP創英角ｺﾞｼｯｸUB" pitchFamily="50" charset="-128"/>
              </a:rPr>
              <a:t>」では「灰色」と記載されています。</a:t>
            </a:r>
          </a:p>
        </p:txBody>
      </p:sp>
      <p:sp>
        <p:nvSpPr>
          <p:cNvPr id="6" name="テキスト ボックス 5"/>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19/70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6197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グループ化 2"/>
          <p:cNvGrpSpPr>
            <a:grpSpLocks/>
          </p:cNvGrpSpPr>
          <p:nvPr/>
        </p:nvGrpSpPr>
        <p:grpSpPr bwMode="auto">
          <a:xfrm>
            <a:off x="1809750" y="1868488"/>
            <a:ext cx="6029325" cy="641350"/>
            <a:chOff x="1809750" y="2085231"/>
            <a:chExt cx="6029325" cy="641724"/>
          </a:xfrm>
        </p:grpSpPr>
        <p:sp>
          <p:nvSpPr>
            <p:cNvPr id="6163" name="コンテンツ プレースホルダー 2"/>
            <p:cNvSpPr>
              <a:spLocks/>
            </p:cNvSpPr>
            <p:nvPr/>
          </p:nvSpPr>
          <p:spPr bwMode="auto">
            <a:xfrm>
              <a:off x="2159000" y="2085231"/>
              <a:ext cx="5680075" cy="6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pPr>
              <a:r>
                <a:rPr lang="ja-JP" altLang="en-US" sz="3200">
                  <a:solidFill>
                    <a:schemeClr val="tx1"/>
                  </a:solidFill>
                  <a:latin typeface="Arial Black" pitchFamily="34" charset="0"/>
                  <a:ea typeface="HGP創英角ｺﾞｼｯｸUB" pitchFamily="50" charset="-128"/>
                </a:rPr>
                <a:t>医療ガス総論</a:t>
              </a:r>
            </a:p>
          </p:txBody>
        </p:sp>
        <p:sp>
          <p:nvSpPr>
            <p:cNvPr id="6164" name="Rectangle 18"/>
            <p:cNvSpPr>
              <a:spLocks noChangeArrowheads="1"/>
            </p:cNvSpPr>
            <p:nvPr/>
          </p:nvSpPr>
          <p:spPr bwMode="auto">
            <a:xfrm>
              <a:off x="1809750" y="2289412"/>
              <a:ext cx="233363" cy="233363"/>
            </a:xfrm>
            <a:prstGeom prst="rect">
              <a:avLst/>
            </a:prstGeom>
            <a:gradFill rotWithShape="1">
              <a:gsLst>
                <a:gs pos="0">
                  <a:srgbClr val="63B5BA"/>
                </a:gs>
                <a:gs pos="100000">
                  <a:srgbClr val="2E5456"/>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grpSp>
      <p:sp>
        <p:nvSpPr>
          <p:cNvPr id="4" name="タイトル 3"/>
          <p:cNvSpPr>
            <a:spLocks noGrp="1"/>
          </p:cNvSpPr>
          <p:nvPr>
            <p:ph type="title"/>
          </p:nvPr>
        </p:nvSpPr>
        <p:spPr>
          <a:xfrm>
            <a:off x="-288925" y="322263"/>
            <a:ext cx="9144000" cy="939800"/>
          </a:xfrm>
          <a:ln>
            <a:round/>
          </a:ln>
          <a:effectLst/>
        </p:spPr>
        <p:txBody>
          <a:bodyPr/>
          <a:lstStyle/>
          <a:p>
            <a:pPr>
              <a:defRPr/>
            </a:pPr>
            <a:r>
              <a:rPr lang="zh-CN">
                <a:solidFill>
                  <a:srgbClr val="63B5BA"/>
                </a:solidFill>
                <a:latin typeface="HGP創英角ｺﾞｼｯｸUB" pitchFamily="50" charset="-128"/>
              </a:rPr>
              <a:t>研修会内容</a:t>
            </a:r>
            <a:endParaRPr>
              <a:solidFill>
                <a:srgbClr val="63B5BA"/>
              </a:solidFill>
              <a:latin typeface="HGP創英角ｺﾞｼｯｸUB" pitchFamily="50" charset="-128"/>
            </a:endParaRPr>
          </a:p>
        </p:txBody>
      </p:sp>
      <p:sp>
        <p:nvSpPr>
          <p:cNvPr id="614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911732E-986C-46E6-BEE8-8D3759A02F4B}" type="slidenum">
              <a:rPr lang="en-US" altLang="ja-JP" smtClean="0">
                <a:ea typeface="HGP創英角ｺﾞｼｯｸUB" pitchFamily="50" charset="-128"/>
              </a:rPr>
              <a:pPr/>
              <a:t>2</a:t>
            </a:fld>
            <a:endParaRPr lang="en-US" altLang="ja-JP">
              <a:ea typeface="HGP創英角ｺﾞｼｯｸUB" pitchFamily="50" charset="-128"/>
            </a:endParaRPr>
          </a:p>
        </p:txBody>
      </p:sp>
      <p:grpSp>
        <p:nvGrpSpPr>
          <p:cNvPr id="6149" name="グループ化 4"/>
          <p:cNvGrpSpPr>
            <a:grpSpLocks/>
          </p:cNvGrpSpPr>
          <p:nvPr/>
        </p:nvGrpSpPr>
        <p:grpSpPr bwMode="auto">
          <a:xfrm>
            <a:off x="1809750" y="2568575"/>
            <a:ext cx="6029325" cy="641350"/>
            <a:chOff x="1809750" y="3090864"/>
            <a:chExt cx="6029325" cy="641724"/>
          </a:xfrm>
        </p:grpSpPr>
        <p:sp>
          <p:nvSpPr>
            <p:cNvPr id="6161" name="Rectangle 19"/>
            <p:cNvSpPr>
              <a:spLocks noChangeArrowheads="1"/>
            </p:cNvSpPr>
            <p:nvPr/>
          </p:nvSpPr>
          <p:spPr bwMode="auto">
            <a:xfrm>
              <a:off x="1809750" y="3295045"/>
              <a:ext cx="233363" cy="233363"/>
            </a:xfrm>
            <a:prstGeom prst="rect">
              <a:avLst/>
            </a:prstGeom>
            <a:gradFill rotWithShape="1">
              <a:gsLst>
                <a:gs pos="0">
                  <a:srgbClr val="63B5BA"/>
                </a:gs>
                <a:gs pos="100000">
                  <a:srgbClr val="2E5456"/>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6162" name="コンテンツ プレースホルダー 2"/>
            <p:cNvSpPr>
              <a:spLocks/>
            </p:cNvSpPr>
            <p:nvPr/>
          </p:nvSpPr>
          <p:spPr bwMode="auto">
            <a:xfrm>
              <a:off x="2159000" y="3090864"/>
              <a:ext cx="5680075" cy="6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pPr>
              <a:r>
                <a:rPr lang="ja-JP" altLang="en-US" sz="3200">
                  <a:solidFill>
                    <a:schemeClr val="tx1"/>
                  </a:solidFill>
                  <a:latin typeface="Arial Black" pitchFamily="34" charset="0"/>
                  <a:ea typeface="HGP創英角ｺﾞｼｯｸUB" pitchFamily="50" charset="-128"/>
                </a:rPr>
                <a:t>酸素ボンベの取り扱い</a:t>
              </a:r>
            </a:p>
          </p:txBody>
        </p:sp>
      </p:grpSp>
      <p:grpSp>
        <p:nvGrpSpPr>
          <p:cNvPr id="6150" name="グループ化 5"/>
          <p:cNvGrpSpPr>
            <a:grpSpLocks/>
          </p:cNvGrpSpPr>
          <p:nvPr/>
        </p:nvGrpSpPr>
        <p:grpSpPr bwMode="auto">
          <a:xfrm>
            <a:off x="1809750" y="3267075"/>
            <a:ext cx="6029325" cy="642938"/>
            <a:chOff x="1809750" y="3700464"/>
            <a:chExt cx="6029325" cy="641724"/>
          </a:xfrm>
        </p:grpSpPr>
        <p:sp>
          <p:nvSpPr>
            <p:cNvPr id="6159" name="Rectangle 20"/>
            <p:cNvSpPr>
              <a:spLocks noChangeArrowheads="1"/>
            </p:cNvSpPr>
            <p:nvPr/>
          </p:nvSpPr>
          <p:spPr bwMode="auto">
            <a:xfrm>
              <a:off x="1809750" y="3904645"/>
              <a:ext cx="233363" cy="233362"/>
            </a:xfrm>
            <a:prstGeom prst="rect">
              <a:avLst/>
            </a:prstGeom>
            <a:gradFill rotWithShape="1">
              <a:gsLst>
                <a:gs pos="0">
                  <a:srgbClr val="63B5BA"/>
                </a:gs>
                <a:gs pos="100000">
                  <a:srgbClr val="2E5456"/>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6160" name="コンテンツ プレースホルダー 2"/>
            <p:cNvSpPr>
              <a:spLocks/>
            </p:cNvSpPr>
            <p:nvPr/>
          </p:nvSpPr>
          <p:spPr bwMode="auto">
            <a:xfrm>
              <a:off x="2159000" y="3700464"/>
              <a:ext cx="5680075" cy="6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pPr>
              <a:r>
                <a:rPr lang="ja-JP" altLang="en-US" sz="3200">
                  <a:solidFill>
                    <a:schemeClr val="tx1"/>
                  </a:solidFill>
                  <a:latin typeface="Arial Black" pitchFamily="34" charset="0"/>
                  <a:ea typeface="HGP創英角ｺﾞｼｯｸUB" pitchFamily="50" charset="-128"/>
                </a:rPr>
                <a:t>酸素流量計とシャットオフバルブ</a:t>
              </a:r>
            </a:p>
          </p:txBody>
        </p:sp>
      </p:grpSp>
      <p:grpSp>
        <p:nvGrpSpPr>
          <p:cNvPr id="6151" name="グループ化 6"/>
          <p:cNvGrpSpPr>
            <a:grpSpLocks/>
          </p:cNvGrpSpPr>
          <p:nvPr/>
        </p:nvGrpSpPr>
        <p:grpSpPr bwMode="auto">
          <a:xfrm>
            <a:off x="1809750" y="3967163"/>
            <a:ext cx="6029325" cy="641350"/>
            <a:chOff x="1809750" y="4292134"/>
            <a:chExt cx="6029325" cy="641724"/>
          </a:xfrm>
        </p:grpSpPr>
        <p:sp>
          <p:nvSpPr>
            <p:cNvPr id="6157" name="Rectangle 21"/>
            <p:cNvSpPr>
              <a:spLocks noChangeArrowheads="1"/>
            </p:cNvSpPr>
            <p:nvPr/>
          </p:nvSpPr>
          <p:spPr bwMode="auto">
            <a:xfrm>
              <a:off x="1809750" y="4496315"/>
              <a:ext cx="233363" cy="233362"/>
            </a:xfrm>
            <a:prstGeom prst="rect">
              <a:avLst/>
            </a:prstGeom>
            <a:gradFill rotWithShape="1">
              <a:gsLst>
                <a:gs pos="0">
                  <a:srgbClr val="63B5BA"/>
                </a:gs>
                <a:gs pos="100000">
                  <a:srgbClr val="2E5456"/>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6158" name="コンテンツ プレースホルダー 2"/>
            <p:cNvSpPr>
              <a:spLocks/>
            </p:cNvSpPr>
            <p:nvPr/>
          </p:nvSpPr>
          <p:spPr bwMode="auto">
            <a:xfrm>
              <a:off x="2159000" y="4292134"/>
              <a:ext cx="5680075" cy="6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pPr>
              <a:r>
                <a:rPr lang="ja-JP" altLang="en-US" sz="3200">
                  <a:solidFill>
                    <a:schemeClr val="tx1"/>
                  </a:solidFill>
                  <a:latin typeface="Arial Black" pitchFamily="34" charset="0"/>
                  <a:ea typeface="HGP創英角ｺﾞｼｯｸUB" pitchFamily="50" charset="-128"/>
                </a:rPr>
                <a:t>吸引</a:t>
              </a:r>
            </a:p>
          </p:txBody>
        </p:sp>
      </p:grpSp>
      <p:grpSp>
        <p:nvGrpSpPr>
          <p:cNvPr id="6152" name="グループ化 7"/>
          <p:cNvGrpSpPr>
            <a:grpSpLocks/>
          </p:cNvGrpSpPr>
          <p:nvPr/>
        </p:nvGrpSpPr>
        <p:grpSpPr bwMode="auto">
          <a:xfrm>
            <a:off x="1809750" y="4667250"/>
            <a:ext cx="6029325" cy="641350"/>
            <a:chOff x="1809750" y="4883805"/>
            <a:chExt cx="6029325" cy="641724"/>
          </a:xfrm>
        </p:grpSpPr>
        <p:sp>
          <p:nvSpPr>
            <p:cNvPr id="6155" name="Rectangle 21"/>
            <p:cNvSpPr>
              <a:spLocks noChangeArrowheads="1"/>
            </p:cNvSpPr>
            <p:nvPr/>
          </p:nvSpPr>
          <p:spPr bwMode="auto">
            <a:xfrm>
              <a:off x="1809750" y="5087986"/>
              <a:ext cx="233363" cy="233362"/>
            </a:xfrm>
            <a:prstGeom prst="rect">
              <a:avLst/>
            </a:prstGeom>
            <a:gradFill rotWithShape="1">
              <a:gsLst>
                <a:gs pos="0">
                  <a:srgbClr val="63B5BA"/>
                </a:gs>
                <a:gs pos="100000">
                  <a:srgbClr val="2E5456"/>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6156" name="コンテンツ プレースホルダー 2"/>
            <p:cNvSpPr>
              <a:spLocks/>
            </p:cNvSpPr>
            <p:nvPr/>
          </p:nvSpPr>
          <p:spPr bwMode="auto">
            <a:xfrm>
              <a:off x="2159000" y="4883805"/>
              <a:ext cx="5680075" cy="64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5000"/>
                </a:spcBef>
              </a:pPr>
              <a:r>
                <a:rPr lang="ja-JP" altLang="en-US" sz="3200">
                  <a:solidFill>
                    <a:schemeClr val="tx1"/>
                  </a:solidFill>
                  <a:latin typeface="Arial Black" pitchFamily="34" charset="0"/>
                  <a:ea typeface="HGP創英角ｺﾞｼｯｸUB" pitchFamily="50" charset="-128"/>
                </a:rPr>
                <a:t>在宅酸素療法</a:t>
              </a:r>
            </a:p>
          </p:txBody>
        </p:sp>
      </p:grpSp>
      <p:sp>
        <p:nvSpPr>
          <p:cNvPr id="20" name="テキスト ボックス 19"/>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96863" y="1314450"/>
            <a:ext cx="712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268288" indent="-268288" eaLnBrk="1" hangingPunct="1"/>
            <a:r>
              <a:rPr lang="en-US" altLang="ja-JP" sz="2400">
                <a:solidFill>
                  <a:srgbClr val="63B5BA"/>
                </a:solidFill>
                <a:latin typeface="Arial" pitchFamily="34" charset="0"/>
                <a:ea typeface="HGS創英角ｺﾞｼｯｸUB" pitchFamily="50" charset="-128"/>
              </a:rPr>
              <a:t>〝</a:t>
            </a:r>
            <a:r>
              <a:rPr lang="ja-JP" altLang="en-US" sz="2400">
                <a:solidFill>
                  <a:srgbClr val="63B5BA"/>
                </a:solidFill>
                <a:latin typeface="Arial" pitchFamily="34" charset="0"/>
                <a:ea typeface="HGS創英角ｺﾞｼｯｸUB" pitchFamily="50" charset="-128"/>
              </a:rPr>
              <a:t>医療用酸素</a:t>
            </a:r>
            <a:r>
              <a:rPr lang="en-US" altLang="ja-JP" sz="2400">
                <a:solidFill>
                  <a:srgbClr val="63B5BA"/>
                </a:solidFill>
                <a:latin typeface="Arial" pitchFamily="34" charset="0"/>
                <a:ea typeface="HGS創英角ｺﾞｼｯｸUB" pitchFamily="50" charset="-128"/>
              </a:rPr>
              <a:t>〟</a:t>
            </a:r>
            <a:r>
              <a:rPr lang="ja-JP" altLang="en-US" sz="2400">
                <a:solidFill>
                  <a:srgbClr val="63B5BA"/>
                </a:solidFill>
                <a:latin typeface="Arial" pitchFamily="34" charset="0"/>
                <a:ea typeface="HGS創英角ｺﾞｼｯｸUB" pitchFamily="50" charset="-128"/>
              </a:rPr>
              <a:t>である事を確認する。</a:t>
            </a:r>
          </a:p>
        </p:txBody>
      </p:sp>
      <p:grpSp>
        <p:nvGrpSpPr>
          <p:cNvPr id="24579" name="グループ化 6"/>
          <p:cNvGrpSpPr>
            <a:grpSpLocks/>
          </p:cNvGrpSpPr>
          <p:nvPr/>
        </p:nvGrpSpPr>
        <p:grpSpPr bwMode="auto">
          <a:xfrm>
            <a:off x="5422900" y="3324225"/>
            <a:ext cx="3460750" cy="2841625"/>
            <a:chOff x="5478463" y="1595461"/>
            <a:chExt cx="3575050" cy="3667125"/>
          </a:xfrm>
        </p:grpSpPr>
        <p:sp>
          <p:nvSpPr>
            <p:cNvPr id="24592" name="Rectangle 23"/>
            <p:cNvSpPr>
              <a:spLocks noChangeArrowheads="1"/>
            </p:cNvSpPr>
            <p:nvPr/>
          </p:nvSpPr>
          <p:spPr bwMode="auto">
            <a:xfrm>
              <a:off x="5478463" y="2103461"/>
              <a:ext cx="3575050" cy="26098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24593" name="Text Box 6"/>
            <p:cNvSpPr>
              <a:spLocks noChangeArrowheads="1"/>
            </p:cNvSpPr>
            <p:nvPr/>
          </p:nvSpPr>
          <p:spPr bwMode="auto">
            <a:xfrm>
              <a:off x="5762625" y="1595461"/>
              <a:ext cx="765175" cy="395288"/>
            </a:xfrm>
            <a:prstGeom prst="roundRect">
              <a:avLst>
                <a:gd name="adj" fmla="val 16667"/>
              </a:avLst>
            </a:prstGeom>
            <a:solidFill>
              <a:srgbClr val="FFF4C5"/>
            </a:solidFill>
            <a:ln w="38100" algn="ctr">
              <a:solidFill>
                <a:srgbClr val="FF6600"/>
              </a:solidFill>
              <a:round/>
              <a:headEnd/>
              <a:tailEnd/>
            </a:ln>
          </p:spPr>
          <p:txBody>
            <a:bodyPr wrap="none" lIns="0" rIns="0" anchor="ctr"/>
            <a:lstStyle/>
            <a:p>
              <a:pPr algn="ctr" eaLnBrk="1" hangingPunct="1"/>
              <a:r>
                <a:rPr lang="ja-JP" altLang="en-US" sz="2000">
                  <a:solidFill>
                    <a:schemeClr val="tx1"/>
                  </a:solidFill>
                  <a:latin typeface="HGS創英角ｺﾞｼｯｸUB" pitchFamily="50" charset="-128"/>
                  <a:ea typeface="HGS創英角ｺﾞｼｯｸUB" pitchFamily="50" charset="-128"/>
                </a:rPr>
                <a:t>酸素</a:t>
              </a:r>
            </a:p>
          </p:txBody>
        </p:sp>
        <p:sp>
          <p:nvSpPr>
            <p:cNvPr id="24594" name="Text Box 8"/>
            <p:cNvSpPr>
              <a:spLocks noChangeArrowheads="1"/>
            </p:cNvSpPr>
            <p:nvPr/>
          </p:nvSpPr>
          <p:spPr bwMode="auto">
            <a:xfrm>
              <a:off x="6602414" y="1595461"/>
              <a:ext cx="2435974" cy="395288"/>
            </a:xfrm>
            <a:prstGeom prst="roundRect">
              <a:avLst>
                <a:gd name="adj" fmla="val 16667"/>
              </a:avLst>
            </a:prstGeom>
            <a:solidFill>
              <a:srgbClr val="FFF4C5"/>
            </a:solidFill>
            <a:ln w="38100" algn="ctr">
              <a:solidFill>
                <a:srgbClr val="FF6600"/>
              </a:solidFill>
              <a:round/>
              <a:headEnd/>
              <a:tailEnd/>
            </a:ln>
          </p:spPr>
          <p:txBody>
            <a:bodyPr wrap="none" lIns="0" rIns="0" anchor="ctr"/>
            <a:lstStyle/>
            <a:p>
              <a:pPr algn="r" eaLnBrk="1" hangingPunct="1"/>
              <a:r>
                <a:rPr lang="ja-JP" altLang="en-US" sz="2000">
                  <a:solidFill>
                    <a:schemeClr val="tx1"/>
                  </a:solidFill>
                  <a:latin typeface="HGS創英角ｺﾞｼｯｸUB" pitchFamily="50" charset="-128"/>
                  <a:ea typeface="HGS創英角ｺﾞｼｯｸUB" pitchFamily="50" charset="-128"/>
                </a:rPr>
                <a:t>亜酸化窒素（笑気）</a:t>
              </a:r>
            </a:p>
          </p:txBody>
        </p:sp>
        <p:sp>
          <p:nvSpPr>
            <p:cNvPr id="24595" name="Text Box 12"/>
            <p:cNvSpPr>
              <a:spLocks noChangeArrowheads="1"/>
            </p:cNvSpPr>
            <p:nvPr/>
          </p:nvSpPr>
          <p:spPr bwMode="auto">
            <a:xfrm>
              <a:off x="6767513" y="4867299"/>
              <a:ext cx="766762" cy="395287"/>
            </a:xfrm>
            <a:prstGeom prst="roundRect">
              <a:avLst>
                <a:gd name="adj" fmla="val 16667"/>
              </a:avLst>
            </a:prstGeom>
            <a:solidFill>
              <a:srgbClr val="FFF4C5"/>
            </a:solidFill>
            <a:ln w="38100" algn="ctr">
              <a:solidFill>
                <a:srgbClr val="FF6600"/>
              </a:solidFill>
              <a:round/>
              <a:headEnd/>
              <a:tailEnd/>
            </a:ln>
          </p:spPr>
          <p:txBody>
            <a:bodyPr wrap="none" lIns="0" rIns="0" anchor="ctr"/>
            <a:lstStyle/>
            <a:p>
              <a:pPr algn="ctr" eaLnBrk="1" hangingPunct="1"/>
              <a:r>
                <a:rPr lang="ja-JP" altLang="en-US" sz="2000">
                  <a:solidFill>
                    <a:schemeClr val="tx1"/>
                  </a:solidFill>
                  <a:latin typeface="HGS創英角ｺﾞｼｯｸUB" pitchFamily="50" charset="-128"/>
                  <a:ea typeface="HGS創英角ｺﾞｼｯｸUB" pitchFamily="50" charset="-128"/>
                </a:rPr>
                <a:t>空気</a:t>
              </a:r>
            </a:p>
          </p:txBody>
        </p:sp>
        <p:sp>
          <p:nvSpPr>
            <p:cNvPr id="24596" name="Text Box 13"/>
            <p:cNvSpPr>
              <a:spLocks noChangeArrowheads="1"/>
            </p:cNvSpPr>
            <p:nvPr/>
          </p:nvSpPr>
          <p:spPr bwMode="auto">
            <a:xfrm>
              <a:off x="7610475" y="4867299"/>
              <a:ext cx="766763" cy="395287"/>
            </a:xfrm>
            <a:prstGeom prst="roundRect">
              <a:avLst>
                <a:gd name="adj" fmla="val 16667"/>
              </a:avLst>
            </a:prstGeom>
            <a:solidFill>
              <a:srgbClr val="FFF4C5"/>
            </a:solidFill>
            <a:ln w="38100" algn="ctr">
              <a:solidFill>
                <a:srgbClr val="FF6600"/>
              </a:solidFill>
              <a:round/>
              <a:headEnd/>
              <a:tailEnd/>
            </a:ln>
          </p:spPr>
          <p:txBody>
            <a:bodyPr wrap="none" lIns="0" rIns="0" anchor="ctr"/>
            <a:lstStyle/>
            <a:p>
              <a:pPr algn="ctr" eaLnBrk="1" hangingPunct="1"/>
              <a:r>
                <a:rPr lang="ja-JP" altLang="en-US" sz="2000">
                  <a:solidFill>
                    <a:schemeClr val="tx1"/>
                  </a:solidFill>
                  <a:latin typeface="HGS創英角ｺﾞｼｯｸUB" pitchFamily="50" charset="-128"/>
                  <a:ea typeface="HGS創英角ｺﾞｼｯｸUB" pitchFamily="50" charset="-128"/>
                </a:rPr>
                <a:t>吸引</a:t>
              </a:r>
            </a:p>
          </p:txBody>
        </p:sp>
        <p:pic>
          <p:nvPicPr>
            <p:cNvPr id="24597" name="Picture 4" descr="outlet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962" y="2139884"/>
              <a:ext cx="35274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598" name="Line 7"/>
            <p:cNvSpPr>
              <a:spLocks noChangeShapeType="1"/>
            </p:cNvSpPr>
            <p:nvPr/>
          </p:nvSpPr>
          <p:spPr bwMode="auto">
            <a:xfrm flipH="1">
              <a:off x="6108700" y="1995511"/>
              <a:ext cx="76200" cy="1214438"/>
            </a:xfrm>
            <a:prstGeom prst="line">
              <a:avLst/>
            </a:prstGeom>
            <a:noFill/>
            <a:ln w="38100">
              <a:solidFill>
                <a:srgbClr val="FF6600"/>
              </a:solidFill>
              <a:round/>
              <a:headEnd/>
              <a:tailEnd type="oval"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9" name="Line 9"/>
            <p:cNvSpPr>
              <a:spLocks noChangeShapeType="1"/>
            </p:cNvSpPr>
            <p:nvPr/>
          </p:nvSpPr>
          <p:spPr bwMode="auto">
            <a:xfrm flipH="1">
              <a:off x="6802438" y="1995511"/>
              <a:ext cx="91678" cy="1214438"/>
            </a:xfrm>
            <a:prstGeom prst="line">
              <a:avLst/>
            </a:prstGeom>
            <a:noFill/>
            <a:ln w="38100">
              <a:solidFill>
                <a:srgbClr val="FF6600"/>
              </a:solidFill>
              <a:round/>
              <a:headEnd/>
              <a:tailEnd type="oval"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0" name="Line 10"/>
            <p:cNvSpPr>
              <a:spLocks noChangeShapeType="1"/>
            </p:cNvSpPr>
            <p:nvPr/>
          </p:nvSpPr>
          <p:spPr bwMode="auto">
            <a:xfrm flipV="1">
              <a:off x="7968456" y="3470299"/>
              <a:ext cx="135732" cy="1397000"/>
            </a:xfrm>
            <a:prstGeom prst="line">
              <a:avLst/>
            </a:prstGeom>
            <a:noFill/>
            <a:ln w="38100">
              <a:solidFill>
                <a:srgbClr val="FF6600"/>
              </a:solidFill>
              <a:round/>
              <a:headEnd/>
              <a:tailEnd type="oval"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1" name="Line 11"/>
            <p:cNvSpPr>
              <a:spLocks noChangeShapeType="1"/>
            </p:cNvSpPr>
            <p:nvPr/>
          </p:nvSpPr>
          <p:spPr bwMode="auto">
            <a:xfrm flipV="1">
              <a:off x="7150894" y="3470299"/>
              <a:ext cx="172244" cy="1397000"/>
            </a:xfrm>
            <a:prstGeom prst="line">
              <a:avLst/>
            </a:prstGeom>
            <a:noFill/>
            <a:ln w="38100">
              <a:solidFill>
                <a:srgbClr val="FF6600"/>
              </a:solidFill>
              <a:round/>
              <a:headEnd/>
              <a:tailEnd type="oval"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 name="タイトル 2"/>
          <p:cNvSpPr>
            <a:spLocks noGrp="1"/>
          </p:cNvSpPr>
          <p:nvPr>
            <p:ph type="title"/>
          </p:nvPr>
        </p:nvSpPr>
        <p:spPr>
          <a:xfrm>
            <a:off x="0" y="0"/>
            <a:ext cx="9144000" cy="1374775"/>
          </a:xfrm>
        </p:spPr>
        <p:txBody>
          <a:bodyPr/>
          <a:lstStyle/>
          <a:p>
            <a:pPr eaLnBrk="1" hangingPunct="1">
              <a:defRPr/>
            </a:pPr>
            <a:r>
              <a:t>酸素ガスボンベの色は緑じゃない！</a:t>
            </a:r>
            <a:br>
              <a:rPr/>
            </a:br>
            <a:r>
              <a:rPr sz="3200"/>
              <a:t>～使用をはじめるとき～</a:t>
            </a:r>
          </a:p>
        </p:txBody>
      </p:sp>
      <p:sp>
        <p:nvSpPr>
          <p:cNvPr id="2458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57101C8-0D3E-4C88-BDD5-BBE2D4D633F2}" type="slidenum">
              <a:rPr lang="en-US" altLang="ja-JP" smtClean="0">
                <a:ea typeface="HGP創英角ｺﾞｼｯｸUB" pitchFamily="50" charset="-128"/>
              </a:rPr>
              <a:pPr/>
              <a:t>20</a:t>
            </a:fld>
            <a:endParaRPr lang="en-US" altLang="ja-JP">
              <a:ea typeface="HGP創英角ｺﾞｼｯｸUB" pitchFamily="50" charset="-128"/>
            </a:endParaRPr>
          </a:p>
        </p:txBody>
      </p:sp>
      <p:pic>
        <p:nvPicPr>
          <p:cNvPr id="24582"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188" y="4192588"/>
            <a:ext cx="1252537" cy="2493962"/>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3" name="AutoShape 5"/>
          <p:cNvSpPr>
            <a:spLocks noChangeArrowheads="1"/>
          </p:cNvSpPr>
          <p:nvPr/>
        </p:nvSpPr>
        <p:spPr bwMode="auto">
          <a:xfrm>
            <a:off x="2478088" y="5168900"/>
            <a:ext cx="2886075" cy="1223963"/>
          </a:xfrm>
          <a:prstGeom prst="wedgeEllipseCallout">
            <a:avLst>
              <a:gd name="adj1" fmla="val -60644"/>
              <a:gd name="adj2" fmla="val -15292"/>
            </a:avLst>
          </a:prstGeom>
          <a:solidFill>
            <a:srgbClr val="FFCC00"/>
          </a:solidFill>
          <a:ln w="9525">
            <a:solidFill>
              <a:srgbClr val="FFFFFF"/>
            </a:solidFill>
            <a:miter lim="800000"/>
            <a:headEnd/>
            <a:tailEnd/>
          </a:ln>
        </p:spPr>
        <p:txBody>
          <a:bodyPr/>
          <a:lstStyle/>
          <a:p>
            <a:pPr eaLnBrk="1" hangingPunct="1">
              <a:lnSpc>
                <a:spcPct val="90000"/>
              </a:lnSpc>
              <a:spcBef>
                <a:spcPct val="20000"/>
              </a:spcBef>
              <a:buClr>
                <a:schemeClr val="tx2"/>
              </a:buClr>
              <a:buSzPct val="75000"/>
              <a:buFont typeface="Wingdings" pitchFamily="2" charset="2"/>
              <a:buNone/>
            </a:pPr>
            <a:r>
              <a:rPr lang="en-US" altLang="ja-JP" sz="2400">
                <a:solidFill>
                  <a:srgbClr val="FF0000"/>
                </a:solidFill>
                <a:latin typeface="Arial" pitchFamily="34" charset="0"/>
                <a:ea typeface="HGS創英角ｺﾞｼｯｸUB" pitchFamily="50" charset="-128"/>
              </a:rPr>
              <a:t>[</a:t>
            </a:r>
            <a:r>
              <a:rPr lang="ja-JP" altLang="en-US" sz="2400">
                <a:solidFill>
                  <a:srgbClr val="FF0000"/>
                </a:solidFill>
                <a:latin typeface="Arial" pitchFamily="34" charset="0"/>
                <a:ea typeface="HGS創英角ｺﾞｼｯｸUB" pitchFamily="50" charset="-128"/>
              </a:rPr>
              <a:t>ボンベの色</a:t>
            </a:r>
            <a:r>
              <a:rPr lang="en-US" altLang="ja-JP" sz="2400">
                <a:solidFill>
                  <a:srgbClr val="FF0000"/>
                </a:solidFill>
                <a:latin typeface="Arial" pitchFamily="34" charset="0"/>
                <a:ea typeface="HGS創英角ｺﾞｼｯｸUB" pitchFamily="50" charset="-128"/>
              </a:rPr>
              <a:t>]</a:t>
            </a:r>
          </a:p>
          <a:p>
            <a:pPr algn="ctr" eaLnBrk="1" hangingPunct="1">
              <a:lnSpc>
                <a:spcPct val="90000"/>
              </a:lnSpc>
              <a:spcBef>
                <a:spcPct val="20000"/>
              </a:spcBef>
              <a:buClr>
                <a:schemeClr val="tx2"/>
              </a:buClr>
              <a:buSzPct val="75000"/>
              <a:buFont typeface="Wingdings" pitchFamily="2" charset="2"/>
              <a:buNone/>
            </a:pPr>
            <a:r>
              <a:rPr lang="ja-JP" altLang="en-US">
                <a:solidFill>
                  <a:schemeClr val="tx1"/>
                </a:solidFill>
                <a:latin typeface="Arial" pitchFamily="34" charset="0"/>
                <a:ea typeface="HGS創英角ｺﾞｼｯｸUB" pitchFamily="50" charset="-128"/>
              </a:rPr>
              <a:t>酸素＝黒</a:t>
            </a:r>
          </a:p>
          <a:p>
            <a:pPr algn="ctr" eaLnBrk="1" hangingPunct="1">
              <a:lnSpc>
                <a:spcPct val="90000"/>
              </a:lnSpc>
              <a:spcBef>
                <a:spcPct val="20000"/>
              </a:spcBef>
              <a:buClr>
                <a:schemeClr val="tx2"/>
              </a:buClr>
              <a:buSzPct val="75000"/>
            </a:pPr>
            <a:r>
              <a:rPr lang="ja-JP" altLang="en-US">
                <a:solidFill>
                  <a:srgbClr val="008000"/>
                </a:solidFill>
                <a:latin typeface="Arial" pitchFamily="34" charset="0"/>
                <a:ea typeface="HGS創英角ｺﾞｼｯｸUB" pitchFamily="50" charset="-128"/>
              </a:rPr>
              <a:t>二酸化炭素＝緑</a:t>
            </a:r>
          </a:p>
        </p:txBody>
      </p:sp>
      <p:pic>
        <p:nvPicPr>
          <p:cNvPr id="24584" name="図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63" y="2859088"/>
            <a:ext cx="2081212" cy="1463675"/>
          </a:xfrm>
          <a:prstGeom prst="rect">
            <a:avLst/>
          </a:prstGeom>
          <a:noFill/>
          <a:ln w="9525"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5" name="図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8" y="2259013"/>
            <a:ext cx="2233612" cy="157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円形吹き出し 7"/>
          <p:cNvSpPr/>
          <p:nvPr/>
        </p:nvSpPr>
        <p:spPr>
          <a:xfrm>
            <a:off x="1911350" y="1700213"/>
            <a:ext cx="3160713" cy="1069975"/>
          </a:xfrm>
          <a:prstGeom prst="wedgeEllipseCallout">
            <a:avLst>
              <a:gd name="adj1" fmla="val -39619"/>
              <a:gd name="adj2" fmla="val 7627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医薬品ラベルで</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eaLnBrk="1" hangingPunct="1">
              <a:defRP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ガス種を確認</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4587" name="テキスト ボックス 1"/>
          <p:cNvSpPr txBox="1">
            <a:spLocks noChangeArrowheads="1"/>
          </p:cNvSpPr>
          <p:nvPr/>
        </p:nvSpPr>
        <p:spPr bwMode="auto">
          <a:xfrm>
            <a:off x="2824163" y="4289425"/>
            <a:ext cx="264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1600">
                <a:solidFill>
                  <a:srgbClr val="FF3300"/>
                </a:solidFill>
                <a:ea typeface="HGP創英角ｺﾞｼｯｸUB" pitchFamily="50" charset="-128"/>
              </a:rPr>
              <a:t>二酸化炭素</a:t>
            </a:r>
            <a:r>
              <a:rPr lang="en-US" altLang="ja-JP" sz="1600">
                <a:solidFill>
                  <a:srgbClr val="FF3300"/>
                </a:solidFill>
                <a:ea typeface="HGP創英角ｺﾞｼｯｸUB" pitchFamily="50" charset="-128"/>
              </a:rPr>
              <a:t>2.2kg</a:t>
            </a:r>
            <a:r>
              <a:rPr lang="ja-JP" altLang="en-US" sz="1600">
                <a:solidFill>
                  <a:srgbClr val="FF3300"/>
                </a:solidFill>
                <a:ea typeface="HGP創英角ｺﾞｼｯｸUB" pitchFamily="50" charset="-128"/>
              </a:rPr>
              <a:t>ボンベの</a:t>
            </a:r>
            <a:endParaRPr lang="en-US" altLang="ja-JP" sz="1600">
              <a:solidFill>
                <a:srgbClr val="FF3300"/>
              </a:solidFill>
              <a:ea typeface="HGP創英角ｺﾞｼｯｸUB" pitchFamily="50" charset="-128"/>
            </a:endParaRPr>
          </a:p>
          <a:p>
            <a:r>
              <a:rPr lang="ja-JP" altLang="en-US" sz="1600">
                <a:solidFill>
                  <a:srgbClr val="FF3300"/>
                </a:solidFill>
                <a:ea typeface="HGP創英角ｺﾞｼｯｸUB" pitchFamily="50" charset="-128"/>
              </a:rPr>
              <a:t>ラベルは視認性の高い橙色に統一されています。</a:t>
            </a:r>
          </a:p>
        </p:txBody>
      </p:sp>
      <p:pic>
        <p:nvPicPr>
          <p:cNvPr id="24588" name="図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4475" y="1766888"/>
            <a:ext cx="2233613" cy="144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円形吹き出し 7"/>
          <p:cNvSpPr/>
          <p:nvPr/>
        </p:nvSpPr>
        <p:spPr>
          <a:xfrm>
            <a:off x="6521450" y="1027113"/>
            <a:ext cx="2357438" cy="1239837"/>
          </a:xfrm>
          <a:prstGeom prst="wedgeEllipseCallout">
            <a:avLst>
              <a:gd name="adj1" fmla="val -33186"/>
              <a:gd name="adj2" fmla="val 5741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添付文書で</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a:defRP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酸素を確認</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4" name="テキスト ボックス 23"/>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712788" y="4175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492125" y="1028700"/>
            <a:ext cx="2279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zh-TW" altLang="en-US" sz="2400">
                <a:solidFill>
                  <a:srgbClr val="63B5BA"/>
                </a:solidFill>
                <a:latin typeface="Arial" pitchFamily="34" charset="0"/>
                <a:ea typeface="HGS創英角ｺﾞｼｯｸUB" pitchFamily="50" charset="-128"/>
              </a:rPr>
              <a:t>事故例</a:t>
            </a:r>
            <a:endParaRPr lang="zh-TW" altLang="ja-JP" sz="2400">
              <a:solidFill>
                <a:srgbClr val="63B5BA"/>
              </a:solidFill>
              <a:latin typeface="Arial" pitchFamily="34" charset="0"/>
              <a:ea typeface="HGS創英角ｺﾞｼｯｸUB" pitchFamily="50" charset="-128"/>
            </a:endParaRPr>
          </a:p>
          <a:p>
            <a:pPr eaLnBrk="1" hangingPunct="1"/>
            <a:r>
              <a:rPr lang="ja-JP" altLang="en-US" sz="2400">
                <a:solidFill>
                  <a:srgbClr val="63B5BA"/>
                </a:solidFill>
                <a:latin typeface="Arial" pitchFamily="34" charset="0"/>
                <a:ea typeface="HGS創英角ｺﾞｼｯｸUB" pitchFamily="50" charset="-128"/>
              </a:rPr>
              <a:t> </a:t>
            </a:r>
            <a:r>
              <a:rPr lang="zh-TW" altLang="en-US" sz="2400">
                <a:solidFill>
                  <a:srgbClr val="63B5BA"/>
                </a:solidFill>
                <a:latin typeface="Arial" pitchFamily="34" charset="0"/>
                <a:ea typeface="HGS創英角ｺﾞｼｯｸUB" pitchFamily="50" charset="-128"/>
              </a:rPr>
              <a:t>～新聞報道～</a:t>
            </a:r>
          </a:p>
        </p:txBody>
      </p:sp>
      <p:grpSp>
        <p:nvGrpSpPr>
          <p:cNvPr id="25603" name="グループ化 2"/>
          <p:cNvGrpSpPr>
            <a:grpSpLocks/>
          </p:cNvGrpSpPr>
          <p:nvPr/>
        </p:nvGrpSpPr>
        <p:grpSpPr bwMode="auto">
          <a:xfrm>
            <a:off x="2887663" y="874713"/>
            <a:ext cx="5753100" cy="5310187"/>
            <a:chOff x="2827339" y="815976"/>
            <a:chExt cx="5752800" cy="5310000"/>
          </a:xfrm>
        </p:grpSpPr>
        <p:sp>
          <p:nvSpPr>
            <p:cNvPr id="25611" name="Rectangle 14"/>
            <p:cNvSpPr>
              <a:spLocks noChangeArrowheads="1"/>
            </p:cNvSpPr>
            <p:nvPr/>
          </p:nvSpPr>
          <p:spPr bwMode="auto">
            <a:xfrm>
              <a:off x="2827339" y="815976"/>
              <a:ext cx="5752800" cy="5310000"/>
            </a:xfrm>
            <a:prstGeom prst="rect">
              <a:avLst/>
            </a:prstGeom>
            <a:solidFill>
              <a:schemeClr val="bg1"/>
            </a:solidFill>
            <a:ln w="9525">
              <a:solidFill>
                <a:schemeClr val="bg2"/>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25612" name="Picture 19"/>
            <p:cNvPicPr>
              <a:picLocks noChangeAspect="1" noChangeArrowheads="1"/>
            </p:cNvPicPr>
            <p:nvPr/>
          </p:nvPicPr>
          <p:blipFill>
            <a:blip r:embed="rId5">
              <a:extLst>
                <a:ext uri="{28A0092B-C50C-407E-A947-70E740481C1C}">
                  <a14:useLocalDpi xmlns:a14="http://schemas.microsoft.com/office/drawing/2010/main" val="0"/>
                </a:ext>
              </a:extLst>
            </a:blip>
            <a:srcRect t="2113" b="943"/>
            <a:stretch>
              <a:fillRect/>
            </a:stretch>
          </p:blipFill>
          <p:spPr bwMode="auto">
            <a:xfrm>
              <a:off x="2885408" y="914976"/>
              <a:ext cx="5527678" cy="5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タイトル 3"/>
          <p:cNvSpPr>
            <a:spLocks noGrp="1"/>
          </p:cNvSpPr>
          <p:nvPr>
            <p:ph type="title"/>
          </p:nvPr>
        </p:nvSpPr>
        <p:spPr>
          <a:xfrm>
            <a:off x="0" y="0"/>
            <a:ext cx="9144000" cy="939800"/>
          </a:xfrm>
        </p:spPr>
        <p:txBody>
          <a:bodyPr/>
          <a:lstStyle/>
          <a:p>
            <a:pPr>
              <a:defRPr/>
            </a:pPr>
            <a:r>
              <a:t>ガス取違い（酸素と二酸化炭素）</a:t>
            </a:r>
            <a:endParaRPr lang="en-US" altLang="ja-JP"/>
          </a:p>
        </p:txBody>
      </p:sp>
      <p:sp>
        <p:nvSpPr>
          <p:cNvPr id="25605"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4266285-60E0-4DDC-965E-499E8248E0AE}" type="slidenum">
              <a:rPr lang="en-US" altLang="ja-JP" smtClean="0">
                <a:ea typeface="HGP創英角ｺﾞｼｯｸUB" pitchFamily="50" charset="-128"/>
              </a:rPr>
              <a:pPr/>
              <a:t>21</a:t>
            </a:fld>
            <a:endParaRPr lang="en-US" altLang="ja-JP">
              <a:ea typeface="HGP創英角ｺﾞｼｯｸUB" pitchFamily="50" charset="-128"/>
            </a:endParaRPr>
          </a:p>
        </p:txBody>
      </p:sp>
      <p:sp>
        <p:nvSpPr>
          <p:cNvPr id="3" name="メモ 2"/>
          <p:cNvSpPr/>
          <p:nvPr/>
        </p:nvSpPr>
        <p:spPr>
          <a:xfrm>
            <a:off x="492125" y="2355850"/>
            <a:ext cx="4756150" cy="2892425"/>
          </a:xfrm>
          <a:prstGeom prst="foldedCorner">
            <a:avLst>
              <a:gd name="adj" fmla="val 117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dirty="0">
                <a:solidFill>
                  <a:schemeClr val="tx1"/>
                </a:solidFill>
              </a:rPr>
              <a:t>　緊急手術後、集中治療室への移送中、人工呼吸用簡易式ボンベの酸素が切れたため、医療者が手術室にあった検査用二酸化炭素ボンベと吸入器を接続してしまった。</a:t>
            </a:r>
          </a:p>
          <a:p>
            <a:pPr>
              <a:defRPr/>
            </a:pPr>
            <a:r>
              <a:rPr lang="ja-JP" altLang="en-US" sz="2000" b="1" dirty="0">
                <a:solidFill>
                  <a:schemeClr val="tx1"/>
                </a:solidFill>
              </a:rPr>
              <a:t>　後日、医療者は、「二酸化炭素ボンベの“○○酸器</a:t>
            </a:r>
            <a:r>
              <a:rPr lang="en-US" altLang="ja-JP" sz="2000" b="1" dirty="0">
                <a:solidFill>
                  <a:schemeClr val="tx1"/>
                </a:solidFill>
              </a:rPr>
              <a:t>(</a:t>
            </a:r>
            <a:r>
              <a:rPr lang="ja-JP" altLang="en-US" sz="2000" b="1" dirty="0">
                <a:solidFill>
                  <a:schemeClr val="tx1"/>
                </a:solidFill>
              </a:rPr>
              <a:t>株</a:t>
            </a:r>
            <a:r>
              <a:rPr lang="en-US" altLang="ja-JP" sz="2000" b="1" dirty="0">
                <a:solidFill>
                  <a:schemeClr val="tx1"/>
                </a:solidFill>
              </a:rPr>
              <a:t>)”</a:t>
            </a:r>
            <a:r>
              <a:rPr lang="ja-JP" altLang="en-US" sz="2000" b="1" dirty="0">
                <a:solidFill>
                  <a:schemeClr val="tx1"/>
                </a:solidFill>
              </a:rPr>
              <a:t>という表示を見て酸素ボンベと誤認してしまった」とコメントした。</a:t>
            </a:r>
          </a:p>
        </p:txBody>
      </p:sp>
      <p:sp>
        <p:nvSpPr>
          <p:cNvPr id="5" name="角丸四角形 4"/>
          <p:cNvSpPr/>
          <p:nvPr/>
        </p:nvSpPr>
        <p:spPr>
          <a:xfrm>
            <a:off x="246063" y="5622925"/>
            <a:ext cx="8651875" cy="611188"/>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ガス種の確認は添付文書、医薬品ラベルで行いましょう。</a:t>
            </a:r>
          </a:p>
        </p:txBody>
      </p:sp>
      <p:sp>
        <p:nvSpPr>
          <p:cNvPr id="6" name="下矢印 5"/>
          <p:cNvSpPr/>
          <p:nvPr/>
        </p:nvSpPr>
        <p:spPr>
          <a:xfrm>
            <a:off x="2441575" y="4906963"/>
            <a:ext cx="1190625" cy="782637"/>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10"/>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2067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286000"/>
            <a:ext cx="9144000" cy="928688"/>
          </a:xfrm>
        </p:spPr>
        <p:txBody>
          <a:bodyPr/>
          <a:lstStyle/>
          <a:p>
            <a:pPr>
              <a:defRPr/>
            </a:pPr>
            <a:r>
              <a:rPr lang="en-US" altLang="ja-JP" b="1"/>
              <a:t>Q</a:t>
            </a:r>
            <a:r>
              <a:t>：病棟までもつかな？</a:t>
            </a:r>
          </a:p>
        </p:txBody>
      </p:sp>
      <p:sp>
        <p:nvSpPr>
          <p:cNvPr id="2662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0DB96033-0561-436B-8446-EBA8379D2B03}" type="slidenum">
              <a:rPr lang="en-US" altLang="ja-JP" smtClean="0">
                <a:ea typeface="HGP創英角ｺﾞｼｯｸUB" pitchFamily="50" charset="-128"/>
              </a:rPr>
              <a:pPr/>
              <a:t>22</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984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nvSpPr>
        <p:spPr bwMode="auto">
          <a:xfrm>
            <a:off x="428625" y="2039938"/>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1400">
                <a:solidFill>
                  <a:schemeClr val="tx1"/>
                </a:solidFill>
                <a:ea typeface="HGP創英角ｺﾞｼｯｸUB" pitchFamily="50" charset="-128"/>
              </a:rPr>
              <a:t>ボンベの充塡圧力は</a:t>
            </a:r>
            <a:r>
              <a:rPr lang="en-US" altLang="ja-JP" sz="1400">
                <a:solidFill>
                  <a:schemeClr val="tx1"/>
                </a:solidFill>
                <a:ea typeface="HGP創英角ｺﾞｼｯｸUB" pitchFamily="50" charset="-128"/>
              </a:rPr>
              <a:t>14.7MPa</a:t>
            </a:r>
            <a:r>
              <a:rPr lang="ja-JP" altLang="en-US" sz="1400">
                <a:solidFill>
                  <a:schemeClr val="tx1"/>
                </a:solidFill>
                <a:ea typeface="HGP創英角ｺﾞｼｯｸUB" pitchFamily="50" charset="-128"/>
              </a:rPr>
              <a:t>（約</a:t>
            </a:r>
            <a:r>
              <a:rPr lang="en-US" altLang="ja-JP" sz="1400">
                <a:solidFill>
                  <a:schemeClr val="tx1"/>
                </a:solidFill>
                <a:ea typeface="HGP創英角ｺﾞｼｯｸUB" pitchFamily="50" charset="-128"/>
              </a:rPr>
              <a:t>150kg/cm</a:t>
            </a:r>
            <a:r>
              <a:rPr lang="en-US" altLang="ja-JP" sz="1400" baseline="30000">
                <a:solidFill>
                  <a:schemeClr val="tx1"/>
                </a:solidFill>
                <a:ea typeface="HGP創英角ｺﾞｼｯｸUB" pitchFamily="50" charset="-128"/>
              </a:rPr>
              <a:t>2</a:t>
            </a:r>
            <a:r>
              <a:rPr lang="ja-JP" altLang="en-US" sz="1400">
                <a:solidFill>
                  <a:schemeClr val="tx1"/>
                </a:solidFill>
                <a:ea typeface="HGP創英角ｺﾞｼｯｸUB" pitchFamily="50" charset="-128"/>
              </a:rPr>
              <a:t>）</a:t>
            </a:r>
          </a:p>
        </p:txBody>
      </p:sp>
      <p:graphicFrame>
        <p:nvGraphicFramePr>
          <p:cNvPr id="38204" name="Group 316"/>
          <p:cNvGraphicFramePr>
            <a:graphicFrameLocks noGrp="1"/>
          </p:cNvGraphicFramePr>
          <p:nvPr>
            <p:extLst>
              <p:ext uri="{D42A27DB-BD31-4B8C-83A1-F6EECF244321}">
                <p14:modId xmlns:p14="http://schemas.microsoft.com/office/powerpoint/2010/main" val="2542208746"/>
              </p:ext>
            </p:extLst>
          </p:nvPr>
        </p:nvGraphicFramePr>
        <p:xfrm>
          <a:off x="2686050" y="1407696"/>
          <a:ext cx="5691188" cy="1673280"/>
        </p:xfrm>
        <a:graphic>
          <a:graphicData uri="http://schemas.openxmlformats.org/drawingml/2006/table">
            <a:tbl>
              <a:tblPr/>
              <a:tblGrid>
                <a:gridCol w="1039789">
                  <a:extLst>
                    <a:ext uri="{9D8B030D-6E8A-4147-A177-3AD203B41FA5}">
                      <a16:colId xmlns:a16="http://schemas.microsoft.com/office/drawing/2014/main" val="20000"/>
                    </a:ext>
                  </a:extLst>
                </a:gridCol>
                <a:gridCol w="1886013">
                  <a:extLst>
                    <a:ext uri="{9D8B030D-6E8A-4147-A177-3AD203B41FA5}">
                      <a16:colId xmlns:a16="http://schemas.microsoft.com/office/drawing/2014/main" val="20001"/>
                    </a:ext>
                  </a:extLst>
                </a:gridCol>
                <a:gridCol w="2765386">
                  <a:extLst>
                    <a:ext uri="{9D8B030D-6E8A-4147-A177-3AD203B41FA5}">
                      <a16:colId xmlns:a16="http://schemas.microsoft.com/office/drawing/2014/main" val="20002"/>
                    </a:ext>
                  </a:extLst>
                </a:gridCol>
              </a:tblGrid>
              <a:tr h="25407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P創英角ｺﾞｼｯｸUB" pitchFamily="50" charset="-128"/>
                          <a:ea typeface="HGP創英角ｺﾞｼｯｸUB" pitchFamily="50" charset="-128"/>
                        </a:rPr>
                        <a:t>内容積</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HGP創英角ｺﾞｼｯｸUB" pitchFamily="50" charset="-128"/>
                          <a:ea typeface="HGP創英角ｺﾞｼｯｸUB" pitchFamily="50" charset="-128"/>
                        </a:rPr>
                        <a:t>充塡量</a:t>
                      </a:r>
                      <a:endParaRPr kumimoji="1" lang="ja-JP" altLang="en-US" sz="1800" b="0" i="0" u="none" strike="noStrike" cap="none" normalizeH="0" baseline="0" dirty="0">
                        <a:ln>
                          <a:noFill/>
                        </a:ln>
                        <a:solidFill>
                          <a:schemeClr val="bg1"/>
                        </a:solidFill>
                        <a:effectLst/>
                        <a:latin typeface="HGP創英角ｺﾞｼｯｸUB" pitchFamily="50" charset="-128"/>
                        <a:ea typeface="HGP創英角ｺﾞｼｯｸUB" pitchFamily="50" charset="-128"/>
                      </a:endParaRP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P創英角ｺﾞｼｯｸUB" pitchFamily="50" charset="-128"/>
                          <a:ea typeface="HGP創英角ｺﾞｼｯｸUB" pitchFamily="50" charset="-128"/>
                        </a:rPr>
                        <a:t>外形</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extLst>
                  <a:ext uri="{0D108BD9-81ED-4DB2-BD59-A6C34878D82A}">
                    <a16:rowId xmlns:a16="http://schemas.microsoft.com/office/drawing/2014/main" val="10000"/>
                  </a:ext>
                </a:extLst>
              </a:tr>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FF0000"/>
                          </a:solidFill>
                          <a:effectLst/>
                          <a:latin typeface="HGP創英角ｺﾞｼｯｸUB" pitchFamily="50" charset="-128"/>
                          <a:ea typeface="HGP創英角ｺﾞｼｯｸUB" pitchFamily="50" charset="-128"/>
                        </a:rPr>
                        <a:t>3.4</a:t>
                      </a:r>
                      <a:r>
                        <a:rPr kumimoji="1" lang="ja-JP" altLang="en-US" sz="1800" b="1" i="0" u="none" strike="noStrike" cap="none" normalizeH="0" baseline="0">
                          <a:ln>
                            <a:noFill/>
                          </a:ln>
                          <a:solidFill>
                            <a:srgbClr val="FF0000"/>
                          </a:solidFill>
                          <a:effectLst/>
                          <a:latin typeface="HGP創英角ｺﾞｼｯｸUB" pitchFamily="50" charset="-128"/>
                          <a:ea typeface="HGP創英角ｺﾞｼｯｸUB" pitchFamily="50" charset="-128"/>
                        </a:rPr>
                        <a:t> Ｌ</a:t>
                      </a:r>
                      <a:endParaRPr kumimoji="1" lang="ja-JP" altLang="en-US" sz="18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0000"/>
                          </a:solidFill>
                          <a:effectLst/>
                          <a:latin typeface="HGP創英角ｺﾞｼｯｸUB" pitchFamily="50" charset="-128"/>
                          <a:ea typeface="HGP創英角ｺﾞｼｯｸUB" pitchFamily="50" charset="-128"/>
                        </a:rPr>
                        <a:t>500 </a:t>
                      </a:r>
                      <a:r>
                        <a:rPr kumimoji="1" lang="ja-JP" altLang="en-US" sz="1800" b="1" i="0" u="none" strike="noStrike" cap="none" normalizeH="0" baseline="0" dirty="0">
                          <a:ln>
                            <a:noFill/>
                          </a:ln>
                          <a:solidFill>
                            <a:srgbClr val="FF0000"/>
                          </a:solidFill>
                          <a:effectLst/>
                          <a:latin typeface="HGP創英角ｺﾞｼｯｸUB" pitchFamily="50" charset="-128"/>
                          <a:ea typeface="HGP創英角ｺﾞｼｯｸUB" pitchFamily="50" charset="-128"/>
                        </a:rPr>
                        <a:t>Ｌ</a:t>
                      </a:r>
                      <a:endParaRPr kumimoji="1" lang="ja-JP" altLang="en-US" sz="18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0000"/>
                          </a:solidFill>
                          <a:effectLst/>
                          <a:latin typeface="HGP創英角ｺﾞｼｯｸUB" pitchFamily="50" charset="-128"/>
                          <a:ea typeface="HGP創英角ｺﾞｼｯｸUB" pitchFamily="50" charset="-128"/>
                        </a:rPr>
                        <a:t>φ10㎝×65㎝</a:t>
                      </a:r>
                      <a:endParaRPr kumimoji="1" lang="en-US" altLang="ja-JP" sz="18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1"/>
                  </a:ext>
                </a:extLst>
              </a:tr>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10 </a:t>
                      </a:r>
                      <a:r>
                        <a:rPr kumimoji="1" lang="ja-JP" altLang="en-US"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Ｌ</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1500 </a:t>
                      </a:r>
                      <a:r>
                        <a:rPr kumimoji="1" lang="ja-JP" altLang="en-US"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Ｌ</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φ14㎝×95㎝</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2"/>
                  </a:ext>
                </a:extLst>
              </a:tr>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HGP創英角ｺﾞｼｯｸUB" pitchFamily="50" charset="-128"/>
                          <a:ea typeface="HGP創英角ｺﾞｼｯｸUB" pitchFamily="50" charset="-128"/>
                        </a:rPr>
                        <a:t>47 </a:t>
                      </a:r>
                      <a:r>
                        <a:rPr kumimoji="1" lang="ja-JP" altLang="en-US" sz="1800" b="0" i="0" u="none" strike="noStrike" cap="none" normalizeH="0" baseline="0">
                          <a:ln>
                            <a:noFill/>
                          </a:ln>
                          <a:solidFill>
                            <a:schemeClr val="tx1"/>
                          </a:solidFill>
                          <a:effectLst/>
                          <a:latin typeface="HGP創英角ｺﾞｼｯｸUB" pitchFamily="50" charset="-128"/>
                          <a:ea typeface="HGP創英角ｺﾞｼｯｸUB" pitchFamily="50" charset="-128"/>
                        </a:rPr>
                        <a:t>Ｌ</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HGP創英角ｺﾞｼｯｸUB" pitchFamily="50" charset="-128"/>
                          <a:ea typeface="HGP創英角ｺﾞｼｯｸUB" pitchFamily="50" charset="-128"/>
                        </a:rPr>
                        <a:t>7000 </a:t>
                      </a:r>
                      <a:r>
                        <a:rPr kumimoji="1" lang="ja-JP" altLang="en-US" sz="1800" b="0" i="0" u="none" strike="noStrike" cap="none" normalizeH="0" baseline="0">
                          <a:ln>
                            <a:noFill/>
                          </a:ln>
                          <a:solidFill>
                            <a:schemeClr val="tx1"/>
                          </a:solidFill>
                          <a:effectLst/>
                          <a:latin typeface="HGP創英角ｺﾞｼｯｸUB" pitchFamily="50" charset="-128"/>
                          <a:ea typeface="HGP創英角ｺﾞｼｯｸUB" pitchFamily="50" charset="-128"/>
                        </a:rPr>
                        <a:t>Ｌ</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HGP創英角ｺﾞｼｯｸUB" pitchFamily="50" charset="-128"/>
                          <a:ea typeface="HGP創英角ｺﾞｼｯｸUB" pitchFamily="50" charset="-128"/>
                        </a:rPr>
                        <a:t>φ23㎝×140㎝</a:t>
                      </a:r>
                    </a:p>
                  </a:txBody>
                  <a:tcPr marT="72000" marB="720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bl>
          </a:graphicData>
        </a:graphic>
      </p:graphicFrame>
      <p:sp>
        <p:nvSpPr>
          <p:cNvPr id="27673" name="Text Box 203"/>
          <p:cNvSpPr txBox="1">
            <a:spLocks noChangeArrowheads="1"/>
          </p:cNvSpPr>
          <p:nvPr/>
        </p:nvSpPr>
        <p:spPr bwMode="auto">
          <a:xfrm>
            <a:off x="484188" y="1308100"/>
            <a:ext cx="220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400">
                <a:solidFill>
                  <a:srgbClr val="63B5BA"/>
                </a:solidFill>
                <a:latin typeface="Arial" pitchFamily="34" charset="0"/>
                <a:ea typeface="HGS創英角ｺﾞｼｯｸUB" pitchFamily="50" charset="-128"/>
              </a:rPr>
              <a:t>ボンベの種類</a:t>
            </a:r>
            <a:endParaRPr lang="zh-TW" altLang="en-US" sz="2400">
              <a:solidFill>
                <a:srgbClr val="63B5BA"/>
              </a:solidFill>
              <a:latin typeface="Arial" pitchFamily="34" charset="0"/>
              <a:ea typeface="HGS創英角ｺﾞｼｯｸUB" pitchFamily="50" charset="-128"/>
            </a:endParaRPr>
          </a:p>
        </p:txBody>
      </p:sp>
      <p:sp>
        <p:nvSpPr>
          <p:cNvPr id="3" name="タイトル 2"/>
          <p:cNvSpPr>
            <a:spLocks noGrp="1"/>
          </p:cNvSpPr>
          <p:nvPr>
            <p:ph type="title"/>
          </p:nvPr>
        </p:nvSpPr>
        <p:spPr>
          <a:xfrm>
            <a:off x="0" y="0"/>
            <a:ext cx="9144000" cy="1374775"/>
          </a:xfrm>
        </p:spPr>
        <p:txBody>
          <a:bodyPr/>
          <a:lstStyle/>
          <a:p>
            <a:pPr eaLnBrk="1" hangingPunct="1">
              <a:defRPr/>
            </a:pPr>
            <a:r>
              <a:t>医療用酸素ボンベについて</a:t>
            </a:r>
            <a:br>
              <a:rPr/>
            </a:br>
            <a:r>
              <a:rPr sz="3200"/>
              <a:t>ボンベの種類とガス量の計算方法を学びましょう</a:t>
            </a:r>
          </a:p>
        </p:txBody>
      </p:sp>
      <p:sp>
        <p:nvSpPr>
          <p:cNvPr id="27675"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39D71B0-2B99-4160-B5E4-7322D0115A03}" type="slidenum">
              <a:rPr lang="en-US" altLang="ja-JP" smtClean="0">
                <a:ea typeface="HGP創英角ｺﾞｼｯｸUB" pitchFamily="50" charset="-128"/>
              </a:rPr>
              <a:pPr/>
              <a:t>23</a:t>
            </a:fld>
            <a:endParaRPr lang="en-US" altLang="ja-JP">
              <a:ea typeface="HGP創英角ｺﾞｼｯｸUB" pitchFamily="50" charset="-128"/>
            </a:endParaRPr>
          </a:p>
        </p:txBody>
      </p:sp>
      <p:grpSp>
        <p:nvGrpSpPr>
          <p:cNvPr id="27676" name="グループ化 54276"/>
          <p:cNvGrpSpPr>
            <a:grpSpLocks/>
          </p:cNvGrpSpPr>
          <p:nvPr/>
        </p:nvGrpSpPr>
        <p:grpSpPr bwMode="auto">
          <a:xfrm>
            <a:off x="1138238" y="3446463"/>
            <a:ext cx="7539037" cy="2452687"/>
            <a:chOff x="1138518" y="3446242"/>
            <a:chExt cx="7135905" cy="2452333"/>
          </a:xfrm>
        </p:grpSpPr>
        <p:grpSp>
          <p:nvGrpSpPr>
            <p:cNvPr id="27701" name="グループ化 42"/>
            <p:cNvGrpSpPr>
              <a:grpSpLocks/>
            </p:cNvGrpSpPr>
            <p:nvPr/>
          </p:nvGrpSpPr>
          <p:grpSpPr bwMode="auto">
            <a:xfrm>
              <a:off x="1351622" y="3684293"/>
              <a:ext cx="6922801" cy="1241594"/>
              <a:chOff x="2058101" y="3801036"/>
              <a:chExt cx="6243217" cy="1241594"/>
            </a:xfrm>
          </p:grpSpPr>
          <p:cxnSp>
            <p:nvCxnSpPr>
              <p:cNvPr id="29" name="直線コネクタ 28"/>
              <p:cNvCxnSpPr>
                <a:cxnSpLocks/>
              </p:cNvCxnSpPr>
              <p:nvPr/>
            </p:nvCxnSpPr>
            <p:spPr>
              <a:xfrm>
                <a:off x="2058342" y="3801076"/>
                <a:ext cx="624297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cxnSpLocks/>
              </p:cNvCxnSpPr>
              <p:nvPr/>
            </p:nvCxnSpPr>
            <p:spPr>
              <a:xfrm>
                <a:off x="2058342" y="4656615"/>
                <a:ext cx="624297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2058342" y="5042322"/>
                <a:ext cx="624297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cxnSp>
          <p:nvCxnSpPr>
            <p:cNvPr id="20" name="直線コネクタ 19"/>
            <p:cNvCxnSpPr>
              <a:cxnSpLocks/>
            </p:cNvCxnSpPr>
            <p:nvPr/>
          </p:nvCxnSpPr>
          <p:spPr>
            <a:xfrm>
              <a:off x="1138518" y="3446242"/>
              <a:ext cx="71073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線コネクタ 27"/>
            <p:cNvCxnSpPr>
              <a:cxnSpLocks/>
            </p:cNvCxnSpPr>
            <p:nvPr/>
          </p:nvCxnSpPr>
          <p:spPr>
            <a:xfrm>
              <a:off x="1138518" y="5898575"/>
              <a:ext cx="710735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7677" name="グループ化 51"/>
          <p:cNvGrpSpPr>
            <a:grpSpLocks/>
          </p:cNvGrpSpPr>
          <p:nvPr/>
        </p:nvGrpSpPr>
        <p:grpSpPr bwMode="auto">
          <a:xfrm>
            <a:off x="4004513" y="3684494"/>
            <a:ext cx="1396163" cy="2576607"/>
            <a:chOff x="3979329" y="3755990"/>
            <a:chExt cx="1395074" cy="2576663"/>
          </a:xfrm>
        </p:grpSpPr>
        <p:grpSp>
          <p:nvGrpSpPr>
            <p:cNvPr id="27696" name="グループ化 46"/>
            <p:cNvGrpSpPr>
              <a:grpSpLocks/>
            </p:cNvGrpSpPr>
            <p:nvPr/>
          </p:nvGrpSpPr>
          <p:grpSpPr bwMode="auto">
            <a:xfrm>
              <a:off x="4576514" y="3755990"/>
              <a:ext cx="797889" cy="2141679"/>
              <a:chOff x="4778686" y="3681518"/>
              <a:chExt cx="797889" cy="2141679"/>
            </a:xfrm>
          </p:grpSpPr>
          <p:sp>
            <p:nvSpPr>
              <p:cNvPr id="27699" name="テキスト ボックス 15"/>
              <p:cNvSpPr txBox="1">
                <a:spLocks noChangeArrowheads="1"/>
              </p:cNvSpPr>
              <p:nvPr/>
            </p:nvSpPr>
            <p:spPr bwMode="auto">
              <a:xfrm>
                <a:off x="4832461" y="3681518"/>
                <a:ext cx="744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140cm</a:t>
                </a:r>
                <a:endParaRPr lang="ja-JP" altLang="en-US" sz="1400">
                  <a:solidFill>
                    <a:schemeClr val="tx1"/>
                  </a:solidFill>
                </a:endParaRPr>
              </a:p>
            </p:txBody>
          </p:sp>
          <p:cxnSp>
            <p:nvCxnSpPr>
              <p:cNvPr id="7" name="直線矢印コネクタ 6"/>
              <p:cNvCxnSpPr>
                <a:cxnSpLocks/>
              </p:cNvCxnSpPr>
              <p:nvPr/>
            </p:nvCxnSpPr>
            <p:spPr>
              <a:xfrm>
                <a:off x="4778686" y="3699075"/>
                <a:ext cx="0" cy="2124122"/>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7697" name="テキスト ボックス 52"/>
            <p:cNvSpPr txBox="1">
              <a:spLocks noChangeArrowheads="1"/>
            </p:cNvSpPr>
            <p:nvPr/>
          </p:nvSpPr>
          <p:spPr bwMode="auto">
            <a:xfrm>
              <a:off x="3979329" y="6024876"/>
              <a:ext cx="729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7000L</a:t>
              </a:r>
              <a:endParaRPr lang="ja-JP" altLang="en-US" sz="1400">
                <a:solidFill>
                  <a:schemeClr val="tx1"/>
                </a:solidFill>
              </a:endParaRPr>
            </a:p>
          </p:txBody>
        </p:sp>
      </p:grpSp>
      <p:grpSp>
        <p:nvGrpSpPr>
          <p:cNvPr id="27678" name="グループ化 49"/>
          <p:cNvGrpSpPr>
            <a:grpSpLocks/>
          </p:cNvGrpSpPr>
          <p:nvPr/>
        </p:nvGrpSpPr>
        <p:grpSpPr bwMode="auto">
          <a:xfrm>
            <a:off x="5465763" y="4468173"/>
            <a:ext cx="1327150" cy="1806575"/>
            <a:chOff x="5502196" y="4526955"/>
            <a:chExt cx="1328117" cy="1805698"/>
          </a:xfrm>
        </p:grpSpPr>
        <p:grpSp>
          <p:nvGrpSpPr>
            <p:cNvPr id="27691" name="グループ化 45"/>
            <p:cNvGrpSpPr>
              <a:grpSpLocks/>
            </p:cNvGrpSpPr>
            <p:nvPr/>
          </p:nvGrpSpPr>
          <p:grpSpPr bwMode="auto">
            <a:xfrm>
              <a:off x="5502196" y="4526955"/>
              <a:ext cx="1328117" cy="1479177"/>
              <a:chOff x="5704368" y="4467437"/>
              <a:chExt cx="1328117" cy="1479177"/>
            </a:xfrm>
          </p:grpSpPr>
          <p:pic>
            <p:nvPicPr>
              <p:cNvPr id="27693" name="図 12"/>
              <p:cNvPicPr>
                <a:picLocks noChangeAspect="1" noChangeArrowheads="1"/>
              </p:cNvPicPr>
              <p:nvPr/>
            </p:nvPicPr>
            <p:blipFill>
              <a:blip r:embed="rId5">
                <a:extLst>
                  <a:ext uri="{28A0092B-C50C-407E-A947-70E740481C1C}">
                    <a14:useLocalDpi xmlns:a14="http://schemas.microsoft.com/office/drawing/2010/main" val="0"/>
                  </a:ext>
                </a:extLst>
              </a:blip>
              <a:srcRect l="62273" t="40280" r="20926" b="15132"/>
              <a:stretch>
                <a:fillRect/>
              </a:stretch>
            </p:blipFill>
            <p:spPr bwMode="auto">
              <a:xfrm>
                <a:off x="5704368" y="4467437"/>
                <a:ext cx="753036" cy="147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テキスト ボックス 16"/>
              <p:cNvSpPr txBox="1">
                <a:spLocks noChangeArrowheads="1"/>
              </p:cNvSpPr>
              <p:nvPr/>
            </p:nvSpPr>
            <p:spPr bwMode="auto">
              <a:xfrm>
                <a:off x="6400581" y="4493332"/>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95cm</a:t>
                </a:r>
                <a:endParaRPr lang="ja-JP" altLang="en-US" sz="1400">
                  <a:solidFill>
                    <a:schemeClr val="tx1"/>
                  </a:solidFill>
                </a:endParaRPr>
              </a:p>
            </p:txBody>
          </p:sp>
          <p:cxnSp>
            <p:nvCxnSpPr>
              <p:cNvPr id="48" name="直線矢印コネクタ 47"/>
              <p:cNvCxnSpPr>
                <a:cxnSpLocks/>
              </p:cNvCxnSpPr>
              <p:nvPr/>
            </p:nvCxnSpPr>
            <p:spPr>
              <a:xfrm>
                <a:off x="6347773" y="4537253"/>
                <a:ext cx="0" cy="1339200"/>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7692" name="テキスト ボックス 53"/>
            <p:cNvSpPr txBox="1">
              <a:spLocks noChangeArrowheads="1"/>
            </p:cNvSpPr>
            <p:nvPr/>
          </p:nvSpPr>
          <p:spPr bwMode="auto">
            <a:xfrm>
              <a:off x="5608598" y="6024876"/>
              <a:ext cx="729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1500L</a:t>
              </a:r>
              <a:endParaRPr lang="ja-JP" altLang="en-US" sz="1400">
                <a:solidFill>
                  <a:schemeClr val="tx1"/>
                </a:solidFill>
              </a:endParaRPr>
            </a:p>
          </p:txBody>
        </p:sp>
      </p:grpSp>
      <p:grpSp>
        <p:nvGrpSpPr>
          <p:cNvPr id="27679" name="グループ化 48"/>
          <p:cNvGrpSpPr>
            <a:grpSpLocks/>
          </p:cNvGrpSpPr>
          <p:nvPr/>
        </p:nvGrpSpPr>
        <p:grpSpPr bwMode="auto">
          <a:xfrm>
            <a:off x="6818313" y="4736792"/>
            <a:ext cx="1257300" cy="1497012"/>
            <a:chOff x="6902138" y="4836236"/>
            <a:chExt cx="1257574" cy="1496417"/>
          </a:xfrm>
        </p:grpSpPr>
        <p:grpSp>
          <p:nvGrpSpPr>
            <p:cNvPr id="27686" name="グループ化 44"/>
            <p:cNvGrpSpPr>
              <a:grpSpLocks/>
            </p:cNvGrpSpPr>
            <p:nvPr/>
          </p:nvGrpSpPr>
          <p:grpSpPr bwMode="auto">
            <a:xfrm>
              <a:off x="6902138" y="4836236"/>
              <a:ext cx="1257574" cy="1210236"/>
              <a:chOff x="7104310" y="4761764"/>
              <a:chExt cx="1257574" cy="1210236"/>
            </a:xfrm>
          </p:grpSpPr>
          <p:pic>
            <p:nvPicPr>
              <p:cNvPr id="27688" name="図 13"/>
              <p:cNvPicPr>
                <a:picLocks noChangeAspect="1" noChangeArrowheads="1"/>
              </p:cNvPicPr>
              <p:nvPr/>
            </p:nvPicPr>
            <p:blipFill>
              <a:blip r:embed="rId6" cstate="print">
                <a:extLst>
                  <a:ext uri="{28A0092B-C50C-407E-A947-70E740481C1C}">
                    <a14:useLocalDpi xmlns:a14="http://schemas.microsoft.com/office/drawing/2010/main" val="0"/>
                  </a:ext>
                </a:extLst>
              </a:blip>
              <a:srcRect l="75275" t="48387" r="7924" b="15132"/>
              <a:stretch>
                <a:fillRect/>
              </a:stretch>
            </p:blipFill>
            <p:spPr bwMode="auto">
              <a:xfrm>
                <a:off x="7104310" y="4761764"/>
                <a:ext cx="753036" cy="121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9" name="テキスト ボックス 17"/>
              <p:cNvSpPr txBox="1">
                <a:spLocks noChangeArrowheads="1"/>
              </p:cNvSpPr>
              <p:nvPr/>
            </p:nvSpPr>
            <p:spPr bwMode="auto">
              <a:xfrm>
                <a:off x="7729980" y="4923112"/>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65cm</a:t>
                </a:r>
                <a:endParaRPr lang="ja-JP" altLang="en-US" sz="1400">
                  <a:solidFill>
                    <a:schemeClr val="tx1"/>
                  </a:solidFill>
                </a:endParaRPr>
              </a:p>
            </p:txBody>
          </p:sp>
          <p:cxnSp>
            <p:nvCxnSpPr>
              <p:cNvPr id="51" name="直線矢印コネクタ 50"/>
              <p:cNvCxnSpPr>
                <a:cxnSpLocks/>
              </p:cNvCxnSpPr>
              <p:nvPr/>
            </p:nvCxnSpPr>
            <p:spPr>
              <a:xfrm>
                <a:off x="7647353" y="4923625"/>
                <a:ext cx="0" cy="953708"/>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7687" name="テキスト ボックス 54"/>
            <p:cNvSpPr txBox="1">
              <a:spLocks noChangeArrowheads="1"/>
            </p:cNvSpPr>
            <p:nvPr/>
          </p:nvSpPr>
          <p:spPr bwMode="auto">
            <a:xfrm>
              <a:off x="6969917" y="6024876"/>
              <a:ext cx="617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500L</a:t>
              </a:r>
              <a:endParaRPr lang="ja-JP" altLang="en-US" sz="1400">
                <a:solidFill>
                  <a:schemeClr val="tx1"/>
                </a:solidFill>
              </a:endParaRPr>
            </a:p>
          </p:txBody>
        </p:sp>
      </p:grpSp>
      <p:grpSp>
        <p:nvGrpSpPr>
          <p:cNvPr id="27680" name="グループ化 55"/>
          <p:cNvGrpSpPr>
            <a:grpSpLocks/>
          </p:cNvGrpSpPr>
          <p:nvPr/>
        </p:nvGrpSpPr>
        <p:grpSpPr bwMode="auto">
          <a:xfrm>
            <a:off x="1350963" y="3340100"/>
            <a:ext cx="1470025" cy="2738438"/>
            <a:chOff x="1317207" y="3411503"/>
            <a:chExt cx="1469888" cy="2738064"/>
          </a:xfrm>
        </p:grpSpPr>
        <p:pic>
          <p:nvPicPr>
            <p:cNvPr id="27683" name="図 3"/>
            <p:cNvPicPr>
              <a:picLocks noChangeAspect="1" noChangeArrowheads="1"/>
            </p:cNvPicPr>
            <p:nvPr/>
          </p:nvPicPr>
          <p:blipFill>
            <a:blip r:embed="rId7">
              <a:extLst>
                <a:ext uri="{28A0092B-C50C-407E-A947-70E740481C1C}">
                  <a14:useLocalDpi xmlns:a14="http://schemas.microsoft.com/office/drawing/2010/main" val="0"/>
                </a:ext>
              </a:extLst>
            </a:blip>
            <a:srcRect l="12820" t="9357" r="67049" b="8107"/>
            <a:stretch>
              <a:fillRect/>
            </a:stretch>
          </p:blipFill>
          <p:spPr bwMode="auto">
            <a:xfrm>
              <a:off x="1884834" y="3411503"/>
              <a:ext cx="902261" cy="273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4" name="テキスト ボックス 4"/>
            <p:cNvSpPr txBox="1">
              <a:spLocks noChangeArrowheads="1"/>
            </p:cNvSpPr>
            <p:nvPr/>
          </p:nvSpPr>
          <p:spPr bwMode="auto">
            <a:xfrm>
              <a:off x="1317207" y="3473114"/>
              <a:ext cx="744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400">
                  <a:solidFill>
                    <a:schemeClr val="tx1"/>
                  </a:solidFill>
                </a:rPr>
                <a:t>160cm</a:t>
              </a:r>
              <a:endParaRPr lang="ja-JP" altLang="en-US" sz="1400">
                <a:solidFill>
                  <a:schemeClr val="tx1"/>
                </a:solidFill>
              </a:endParaRPr>
            </a:p>
          </p:txBody>
        </p:sp>
        <p:cxnSp>
          <p:nvCxnSpPr>
            <p:cNvPr id="23" name="直線矢印コネクタ 22"/>
            <p:cNvCxnSpPr>
              <a:cxnSpLocks/>
            </p:cNvCxnSpPr>
            <p:nvPr/>
          </p:nvCxnSpPr>
          <p:spPr>
            <a:xfrm>
              <a:off x="1317207" y="3517851"/>
              <a:ext cx="0" cy="2452352"/>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37" name="テキスト ボックス 3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5" name="図 12"/>
          <p:cNvPicPr>
            <a:picLocks noChangeAspect="1" noChangeArrowheads="1"/>
          </p:cNvPicPr>
          <p:nvPr/>
        </p:nvPicPr>
        <p:blipFill rotWithShape="1">
          <a:blip r:embed="rId5">
            <a:extLst>
              <a:ext uri="{28A0092B-C50C-407E-A947-70E740481C1C}">
                <a14:useLocalDpi xmlns:a14="http://schemas.microsoft.com/office/drawing/2010/main" val="0"/>
              </a:ext>
            </a:extLst>
          </a:blip>
          <a:srcRect l="48257" t="14624" r="34942" b="15133"/>
          <a:stretch/>
        </p:blipFill>
        <p:spPr bwMode="auto">
          <a:xfrm>
            <a:off x="3928234" y="3605261"/>
            <a:ext cx="752488" cy="23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59848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7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550" y="1506538"/>
            <a:ext cx="47434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0" y="0"/>
            <a:ext cx="9144000" cy="939800"/>
          </a:xfrm>
        </p:spPr>
        <p:txBody>
          <a:bodyPr/>
          <a:lstStyle/>
          <a:p>
            <a:pPr>
              <a:defRPr/>
            </a:pPr>
            <a:r>
              <a:t>ボンベの刻印</a:t>
            </a:r>
          </a:p>
        </p:txBody>
      </p:sp>
      <p:sp>
        <p:nvSpPr>
          <p:cNvPr id="28676" name="スライド番号プレースホルダー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7E02111-43C7-49B5-933B-0B5B6968C3F0}" type="slidenum">
              <a:rPr lang="en-US" altLang="ja-JP" smtClean="0">
                <a:ea typeface="HGP創英角ｺﾞｼｯｸUB" pitchFamily="50" charset="-128"/>
              </a:rPr>
              <a:pPr/>
              <a:t>24</a:t>
            </a:fld>
            <a:endParaRPr lang="en-US" altLang="ja-JP">
              <a:ea typeface="HGP創英角ｺﾞｼｯｸUB" pitchFamily="50" charset="-128"/>
            </a:endParaRPr>
          </a:p>
        </p:txBody>
      </p:sp>
      <p:sp>
        <p:nvSpPr>
          <p:cNvPr id="28677" name="正方形/長方形 2"/>
          <p:cNvSpPr>
            <a:spLocks noChangeArrowheads="1"/>
          </p:cNvSpPr>
          <p:nvPr/>
        </p:nvSpPr>
        <p:spPr bwMode="auto">
          <a:xfrm>
            <a:off x="1401763" y="5056188"/>
            <a:ext cx="6392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ja-JP" altLang="en-US">
                <a:solidFill>
                  <a:schemeClr val="tx1"/>
                </a:solidFill>
                <a:ea typeface="HGP創英角ｺﾞｼｯｸUB" pitchFamily="50" charset="-128"/>
              </a:rPr>
              <a:t>内容積の</a:t>
            </a:r>
            <a:r>
              <a:rPr lang="en-US" altLang="ja-JP">
                <a:solidFill>
                  <a:schemeClr val="tx1"/>
                </a:solidFill>
                <a:ea typeface="HGP創英角ｺﾞｼｯｸUB" pitchFamily="50" charset="-128"/>
              </a:rPr>
              <a:t>3.4L</a:t>
            </a:r>
            <a:r>
              <a:rPr lang="ja-JP" altLang="en-US">
                <a:solidFill>
                  <a:schemeClr val="tx1"/>
                </a:solidFill>
                <a:ea typeface="HGP創英角ｺﾞｼｯｸUB" pitchFamily="50" charset="-128"/>
              </a:rPr>
              <a:t>などの表記は、容器に刻印されています。</a:t>
            </a:r>
            <a:endParaRPr lang="en-US" altLang="ja-JP">
              <a:solidFill>
                <a:schemeClr val="tx1"/>
              </a:solidFill>
              <a:ea typeface="HGP創英角ｺﾞｼｯｸUB" pitchFamily="50" charset="-128"/>
            </a:endParaRPr>
          </a:p>
          <a:p>
            <a:pPr eaLnBrk="1" hangingPunct="1"/>
            <a:r>
              <a:rPr lang="ja-JP" altLang="en-US">
                <a:solidFill>
                  <a:schemeClr val="tx1"/>
                </a:solidFill>
                <a:ea typeface="HGP創英角ｺﾞｼｯｸUB" pitchFamily="50" charset="-128"/>
              </a:rPr>
              <a:t>容器には</a:t>
            </a:r>
            <a:r>
              <a:rPr lang="en-US" altLang="ja-JP">
                <a:solidFill>
                  <a:schemeClr val="tx1"/>
                </a:solidFill>
                <a:ea typeface="HGP創英角ｺﾞｼｯｸUB" pitchFamily="50" charset="-128"/>
              </a:rPr>
              <a:t>V 3.4</a:t>
            </a:r>
            <a:r>
              <a:rPr lang="ja-JP" altLang="en-US">
                <a:solidFill>
                  <a:schemeClr val="tx1"/>
                </a:solidFill>
                <a:ea typeface="HGP創英角ｺﾞｼｯｸUB" pitchFamily="50" charset="-128"/>
              </a:rPr>
              <a:t>などと刻印されていますが、一部</a:t>
            </a:r>
            <a:r>
              <a:rPr lang="en-US" altLang="ja-JP">
                <a:solidFill>
                  <a:schemeClr val="tx1"/>
                </a:solidFill>
                <a:ea typeface="HGP創英角ｺﾞｼｯｸUB" pitchFamily="50" charset="-128"/>
              </a:rPr>
              <a:t>3.5L</a:t>
            </a:r>
            <a:r>
              <a:rPr lang="ja-JP" altLang="en-US">
                <a:solidFill>
                  <a:schemeClr val="tx1"/>
                </a:solidFill>
                <a:ea typeface="HGP創英角ｺﾞｼｯｸUB" pitchFamily="50" charset="-128"/>
              </a:rPr>
              <a:t>と表記されているものもあります。</a:t>
            </a:r>
          </a:p>
        </p:txBody>
      </p:sp>
      <p:graphicFrame>
        <p:nvGraphicFramePr>
          <p:cNvPr id="4" name="表 3"/>
          <p:cNvGraphicFramePr>
            <a:graphicFrameLocks noGrp="1"/>
          </p:cNvGraphicFramePr>
          <p:nvPr/>
        </p:nvGraphicFramePr>
        <p:xfrm>
          <a:off x="4760913" y="1547813"/>
          <a:ext cx="4200524" cy="2339975"/>
        </p:xfrm>
        <a:graphic>
          <a:graphicData uri="http://schemas.openxmlformats.org/drawingml/2006/table">
            <a:tbl>
              <a:tblPr firstRow="1" firstCol="1" bandRow="1">
                <a:tableStyleId>{5C22544A-7EE6-4342-B048-85BDC9FD1C3A}</a:tableStyleId>
              </a:tblPr>
              <a:tblGrid>
                <a:gridCol w="961966">
                  <a:extLst>
                    <a:ext uri="{9D8B030D-6E8A-4147-A177-3AD203B41FA5}">
                      <a16:colId xmlns:a16="http://schemas.microsoft.com/office/drawing/2014/main" val="20000"/>
                    </a:ext>
                  </a:extLst>
                </a:gridCol>
                <a:gridCol w="1037634">
                  <a:extLst>
                    <a:ext uri="{9D8B030D-6E8A-4147-A177-3AD203B41FA5}">
                      <a16:colId xmlns:a16="http://schemas.microsoft.com/office/drawing/2014/main" val="20001"/>
                    </a:ext>
                  </a:extLst>
                </a:gridCol>
                <a:gridCol w="1089002">
                  <a:extLst>
                    <a:ext uri="{9D8B030D-6E8A-4147-A177-3AD203B41FA5}">
                      <a16:colId xmlns:a16="http://schemas.microsoft.com/office/drawing/2014/main" val="20002"/>
                    </a:ext>
                  </a:extLst>
                </a:gridCol>
                <a:gridCol w="1111922">
                  <a:extLst>
                    <a:ext uri="{9D8B030D-6E8A-4147-A177-3AD203B41FA5}">
                      <a16:colId xmlns:a16="http://schemas.microsoft.com/office/drawing/2014/main" val="20003"/>
                    </a:ext>
                  </a:extLst>
                </a:gridCol>
              </a:tblGrid>
              <a:tr h="46783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①</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②</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③</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④</a:t>
                      </a:r>
                    </a:p>
                  </a:txBody>
                  <a:tcPr marL="9524" marR="9524" marT="9525" marB="0" anchor="ctr">
                    <a:solidFill>
                      <a:srgbClr val="5F9BCD"/>
                    </a:solidFill>
                  </a:tcPr>
                </a:tc>
                <a:extLst>
                  <a:ext uri="{0D108BD9-81ED-4DB2-BD59-A6C34878D82A}">
                    <a16:rowId xmlns:a16="http://schemas.microsoft.com/office/drawing/2014/main" val="10000"/>
                  </a:ext>
                </a:extLst>
              </a:tr>
              <a:tr h="64960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容器所有者</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番号</a:t>
                      </a:r>
                    </a:p>
                  </a:txBody>
                  <a:tcPr marL="9524" marR="9524" marT="9525" marB="0" anchor="c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充塡</a:t>
                      </a: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するガスの種類</a:t>
                      </a:r>
                    </a:p>
                  </a:txBody>
                  <a:tcPr marL="9524" marR="9524" marT="9525" marB="0" anchor="c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容器検査</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年月</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（耐圧試験）</a:t>
                      </a:r>
                    </a:p>
                  </a:txBody>
                  <a:tcPr marL="9524" marR="9524" marT="9525" marB="0" anchor="c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容器の</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記号番号</a:t>
                      </a:r>
                    </a:p>
                  </a:txBody>
                  <a:tcPr marL="9524" marR="9524" marT="9525" marB="0" anchor="ctr">
                    <a:solidFill>
                      <a:srgbClr val="EAEAEA"/>
                    </a:solidFill>
                  </a:tcPr>
                </a:tc>
                <a:extLst>
                  <a:ext uri="{0D108BD9-81ED-4DB2-BD59-A6C34878D82A}">
                    <a16:rowId xmlns:a16="http://schemas.microsoft.com/office/drawing/2014/main" val="10001"/>
                  </a:ext>
                </a:extLst>
              </a:tr>
              <a:tr h="46783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⑤</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⑥</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⑦</a:t>
                      </a:r>
                    </a:p>
                  </a:txBody>
                  <a:tcPr marL="9524" marR="9524" marT="9525" marB="0" anchor="ctr">
                    <a:solidFill>
                      <a:srgbClr val="5F9BC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⑧</a:t>
                      </a:r>
                    </a:p>
                  </a:txBody>
                  <a:tcPr marL="9524" marR="9524" marT="9525" marB="0" anchor="ctr">
                    <a:solidFill>
                      <a:srgbClr val="5F9BCD"/>
                    </a:solidFill>
                  </a:tcPr>
                </a:tc>
                <a:extLst>
                  <a:ext uri="{0D108BD9-81ED-4DB2-BD59-A6C34878D82A}">
                    <a16:rowId xmlns:a16="http://schemas.microsoft.com/office/drawing/2014/main" val="10002"/>
                  </a:ext>
                </a:extLst>
              </a:tr>
              <a:tr h="7547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内容積（</a:t>
                      </a:r>
                      <a:r>
                        <a:rPr kumimoji="1" lang="en-US"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L</a:t>
                      </a: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a:t>
                      </a:r>
                    </a:p>
                  </a:txBody>
                  <a:tcPr marL="9524" marR="9524" marT="9525" marB="0" anchor="ctr">
                    <a:solidFill>
                      <a:srgbClr val="EAEAEA"/>
                    </a:solidFill>
                  </a:tcPr>
                </a:tc>
                <a:tc>
                  <a:txBody>
                    <a:bodyPr/>
                    <a:lstStyle/>
                    <a:p>
                      <a:pPr algn="ctr">
                        <a:spcAft>
                          <a:spcPts val="0"/>
                        </a:spcAf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質量（</a:t>
                      </a:r>
                      <a:r>
                        <a:rPr kumimoji="1" lang="en-US"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Kg</a:t>
                      </a: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a:t>
                      </a:r>
                    </a:p>
                  </a:txBody>
                  <a:tcPr marL="9524" marR="9524" marT="9525" marB="0" anchor="ctr">
                    <a:solidFill>
                      <a:srgbClr val="EAEAEA"/>
                    </a:solidFill>
                  </a:tcPr>
                </a:tc>
                <a:tc>
                  <a:txBody>
                    <a:bodyPr/>
                    <a:lstStyle/>
                    <a:p>
                      <a:pPr algn="ctr">
                        <a:spcAft>
                          <a:spcPts val="0"/>
                        </a:spcAf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耐圧試験圧力</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単位：</a:t>
                      </a:r>
                      <a:r>
                        <a:rPr kumimoji="1" lang="en-US" altLang="ja-JP" sz="1400" b="0" i="0" u="none" strike="noStrike" kern="1200" cap="none" normalizeH="0" baseline="0" dirty="0" err="1">
                          <a:ln>
                            <a:noFill/>
                          </a:ln>
                          <a:solidFill>
                            <a:schemeClr val="tx1"/>
                          </a:solidFill>
                          <a:effectLst/>
                          <a:latin typeface="HGP創英角ｺﾞｼｯｸUB" pitchFamily="50" charset="-128"/>
                          <a:ea typeface="HGP創英角ｺﾞｼｯｸUB" pitchFamily="50" charset="-128"/>
                          <a:cs typeface="+mn-cs"/>
                        </a:rPr>
                        <a:t>MPa</a:t>
                      </a:r>
                      <a:endParaRPr kumimoji="1" lang="ja-JP"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txBody>
                  <a:tcPr marL="9524" marR="9524" marT="9525" marB="0" anchor="ctr">
                    <a:solidFill>
                      <a:srgbClr val="EAEAEA"/>
                    </a:solidFill>
                  </a:tcPr>
                </a:tc>
                <a:tc>
                  <a:txBody>
                    <a:bodyPr/>
                    <a:lstStyle/>
                    <a:p>
                      <a:pPr algn="ctr">
                        <a:spcAft>
                          <a:spcPts val="0"/>
                        </a:spcAft>
                      </a:pP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最高</a:t>
                      </a:r>
                      <a:r>
                        <a:rPr kumimoji="1" lang="ja-JP" altLang="en-US"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充塡</a:t>
                      </a:r>
                      <a:r>
                        <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圧力</a:t>
                      </a:r>
                      <a:endParaRPr kumimoji="1" lang="en-US"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（圧縮ガス）</a:t>
                      </a:r>
                    </a:p>
                    <a:p>
                      <a:pPr algn="ctr">
                        <a:spcAft>
                          <a:spcPts val="0"/>
                        </a:spcAft>
                      </a:pPr>
                      <a:r>
                        <a:rPr kumimoji="1" lang="ja-JP" alt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rPr>
                        <a:t>単位：</a:t>
                      </a:r>
                      <a:r>
                        <a:rPr kumimoji="1" lang="en-US" altLang="ja-JP" sz="1400" b="0" i="0" u="none" strike="noStrike" kern="1200" cap="none" normalizeH="0" baseline="0" dirty="0" err="1">
                          <a:ln>
                            <a:noFill/>
                          </a:ln>
                          <a:solidFill>
                            <a:schemeClr val="tx1"/>
                          </a:solidFill>
                          <a:effectLst/>
                          <a:latin typeface="HGP創英角ｺﾞｼｯｸUB" pitchFamily="50" charset="-128"/>
                          <a:ea typeface="HGP創英角ｺﾞｼｯｸUB" pitchFamily="50" charset="-128"/>
                          <a:cs typeface="+mn-cs"/>
                        </a:rPr>
                        <a:t>MPa</a:t>
                      </a:r>
                      <a:endParaRPr kumimoji="1" lang="ja-JP" sz="1400" b="0" i="0" u="none" strike="noStrike" kern="1200" cap="none" normalizeH="0" baseline="0" dirty="0">
                        <a:ln>
                          <a:noFill/>
                        </a:ln>
                        <a:solidFill>
                          <a:schemeClr val="tx1"/>
                        </a:solidFill>
                        <a:effectLst/>
                        <a:latin typeface="HGP創英角ｺﾞｼｯｸUB" pitchFamily="50" charset="-128"/>
                        <a:ea typeface="HGP創英角ｺﾞｼｯｸUB" pitchFamily="50" charset="-128"/>
                        <a:cs typeface="+mn-cs"/>
                      </a:endParaRPr>
                    </a:p>
                  </a:txBody>
                  <a:tcPr marL="9524" marR="9524" marT="9525" marB="0" anchor="ctr">
                    <a:solidFill>
                      <a:srgbClr val="EAEAEA"/>
                    </a:solidFill>
                  </a:tcPr>
                </a:tc>
                <a:extLst>
                  <a:ext uri="{0D108BD9-81ED-4DB2-BD59-A6C34878D82A}">
                    <a16:rowId xmlns:a16="http://schemas.microsoft.com/office/drawing/2014/main" val="10003"/>
                  </a:ext>
                </a:extLst>
              </a:tr>
            </a:tbl>
          </a:graphicData>
        </a:graphic>
      </p:graphicFrame>
      <p:sp>
        <p:nvSpPr>
          <p:cNvPr id="28705" name="Oval 1"/>
          <p:cNvSpPr>
            <a:spLocks noChangeArrowheads="1"/>
          </p:cNvSpPr>
          <p:nvPr/>
        </p:nvSpPr>
        <p:spPr bwMode="auto">
          <a:xfrm>
            <a:off x="487363" y="2141538"/>
            <a:ext cx="1052512" cy="601662"/>
          </a:xfrm>
          <a:prstGeom prst="ellipse">
            <a:avLst/>
          </a:prstGeom>
          <a:solidFill>
            <a:srgbClr val="FFFFFF">
              <a:alpha val="0"/>
            </a:srgbClr>
          </a:solidFill>
          <a:ln w="9525">
            <a:solidFill>
              <a:srgbClr val="000000"/>
            </a:solidFill>
            <a:round/>
            <a:headEnd/>
            <a:tailEnd/>
          </a:ln>
        </p:spPr>
        <p:txBody>
          <a:bodyPr lIns="74295" tIns="8890" rIns="74295" bIns="8890"/>
          <a:lstStyle/>
          <a:p>
            <a:pPr eaLnBrk="1" hangingPunct="1"/>
            <a:endParaRPr lang="ja-JP" altLang="en-US">
              <a:ea typeface="HGP創英角ｺﾞｼｯｸUB" pitchFamily="50" charset="-128"/>
            </a:endParaRPr>
          </a:p>
        </p:txBody>
      </p:sp>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984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5"/>
          <p:cNvSpPr>
            <a:spLocks noChangeArrowheads="1"/>
          </p:cNvSpPr>
          <p:nvPr/>
        </p:nvSpPr>
        <p:spPr bwMode="auto">
          <a:xfrm>
            <a:off x="990600" y="3181350"/>
            <a:ext cx="2667000" cy="1133475"/>
          </a:xfrm>
          <a:prstGeom prst="roundRect">
            <a:avLst>
              <a:gd name="adj" fmla="val 16667"/>
            </a:avLst>
          </a:prstGeom>
          <a:solidFill>
            <a:srgbClr val="FFF4C5"/>
          </a:solidFill>
          <a:ln w="38100">
            <a:solidFill>
              <a:srgbClr val="FF9900"/>
            </a:solidFill>
            <a:round/>
            <a:headEnd/>
            <a:tailEnd/>
          </a:ln>
        </p:spPr>
        <p:txBody>
          <a:bodyPr wrap="none" anchor="ctr"/>
          <a:lstStyle/>
          <a:p>
            <a:pPr eaLnBrk="1" hangingPunct="1"/>
            <a:endParaRPr lang="ja-JP" altLang="ja-JP" sz="1600">
              <a:latin typeface="HGS創英角ｺﾞｼｯｸUB" pitchFamily="50" charset="-128"/>
              <a:ea typeface="HGS創英角ｺﾞｼｯｸUB" pitchFamily="50" charset="-128"/>
            </a:endParaRPr>
          </a:p>
        </p:txBody>
      </p:sp>
      <p:sp>
        <p:nvSpPr>
          <p:cNvPr id="29699" name="Rectangle 16"/>
          <p:cNvSpPr>
            <a:spLocks noChangeArrowheads="1"/>
          </p:cNvSpPr>
          <p:nvPr/>
        </p:nvSpPr>
        <p:spPr bwMode="auto">
          <a:xfrm>
            <a:off x="990600" y="4772025"/>
            <a:ext cx="2667000" cy="1082675"/>
          </a:xfrm>
          <a:prstGeom prst="roundRect">
            <a:avLst>
              <a:gd name="adj" fmla="val 16667"/>
            </a:avLst>
          </a:prstGeom>
          <a:solidFill>
            <a:srgbClr val="FFF4C5"/>
          </a:solidFill>
          <a:ln w="38100">
            <a:solidFill>
              <a:srgbClr val="FF9900"/>
            </a:solidFill>
            <a:round/>
            <a:headEnd/>
            <a:tailEnd/>
          </a:ln>
        </p:spPr>
        <p:txBody>
          <a:bodyPr wrap="none" anchor="ctr"/>
          <a:lstStyle/>
          <a:p>
            <a:pPr eaLnBrk="1" hangingPunct="1"/>
            <a:endParaRPr lang="ja-JP" altLang="ja-JP" sz="1600">
              <a:latin typeface="HGS創英角ｺﾞｼｯｸUB" pitchFamily="50" charset="-128"/>
              <a:ea typeface="HGS創英角ｺﾞｼｯｸUB" pitchFamily="50" charset="-128"/>
            </a:endParaRPr>
          </a:p>
        </p:txBody>
      </p:sp>
      <p:sp>
        <p:nvSpPr>
          <p:cNvPr id="29700" name="Rectangle 13"/>
          <p:cNvSpPr>
            <a:spLocks noChangeArrowheads="1"/>
          </p:cNvSpPr>
          <p:nvPr/>
        </p:nvSpPr>
        <p:spPr bwMode="auto">
          <a:xfrm>
            <a:off x="6019800" y="2333625"/>
            <a:ext cx="2667000" cy="838200"/>
          </a:xfrm>
          <a:prstGeom prst="roundRect">
            <a:avLst>
              <a:gd name="adj" fmla="val 16667"/>
            </a:avLst>
          </a:prstGeom>
          <a:solidFill>
            <a:srgbClr val="D5FFEF"/>
          </a:solidFill>
          <a:ln w="38100">
            <a:solidFill>
              <a:srgbClr val="3366FF"/>
            </a:solidFill>
            <a:round/>
            <a:headEnd/>
            <a:tailEnd/>
          </a:ln>
        </p:spPr>
        <p:txBody>
          <a:bodyPr wrap="none" anchor="ctr"/>
          <a:lstStyle/>
          <a:p>
            <a:pPr eaLnBrk="1" hangingPunct="1"/>
            <a:endParaRPr lang="ja-JP" altLang="ja-JP" sz="1600">
              <a:latin typeface="HGS創英角ｺﾞｼｯｸUB" pitchFamily="50" charset="-128"/>
              <a:ea typeface="HGS創英角ｺﾞｼｯｸUB" pitchFamily="50" charset="-128"/>
            </a:endParaRPr>
          </a:p>
        </p:txBody>
      </p:sp>
      <p:sp>
        <p:nvSpPr>
          <p:cNvPr id="29701" name="Rectangle 14"/>
          <p:cNvSpPr>
            <a:spLocks noChangeArrowheads="1"/>
          </p:cNvSpPr>
          <p:nvPr/>
        </p:nvSpPr>
        <p:spPr bwMode="auto">
          <a:xfrm>
            <a:off x="2819400" y="2028825"/>
            <a:ext cx="2667000" cy="838200"/>
          </a:xfrm>
          <a:prstGeom prst="roundRect">
            <a:avLst>
              <a:gd name="adj" fmla="val 16667"/>
            </a:avLst>
          </a:prstGeom>
          <a:solidFill>
            <a:srgbClr val="D5FFEF"/>
          </a:solidFill>
          <a:ln w="38100">
            <a:solidFill>
              <a:srgbClr val="3366FF"/>
            </a:solidFill>
            <a:round/>
            <a:headEnd/>
            <a:tailEnd/>
          </a:ln>
        </p:spPr>
        <p:txBody>
          <a:bodyPr wrap="none" anchor="ctr"/>
          <a:lstStyle/>
          <a:p>
            <a:pPr eaLnBrk="1" hangingPunct="1"/>
            <a:endParaRPr lang="ja-JP" altLang="ja-JP" sz="1600">
              <a:latin typeface="HGS創英角ｺﾞｼｯｸUB" pitchFamily="50" charset="-128"/>
              <a:ea typeface="HGS創英角ｺﾞｼｯｸUB" pitchFamily="50" charset="-128"/>
            </a:endParaRPr>
          </a:p>
        </p:txBody>
      </p:sp>
      <p:sp>
        <p:nvSpPr>
          <p:cNvPr id="29702" name="Rectangle 3"/>
          <p:cNvSpPr>
            <a:spLocks noChangeArrowheads="1"/>
          </p:cNvSpPr>
          <p:nvPr/>
        </p:nvSpPr>
        <p:spPr bwMode="auto">
          <a:xfrm>
            <a:off x="758825" y="1074738"/>
            <a:ext cx="838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indent="3175" eaLnBrk="1" hangingPunct="1">
              <a:spcAft>
                <a:spcPts val="600"/>
              </a:spcAft>
            </a:pPr>
            <a:r>
              <a:rPr lang="ja-JP" altLang="en-US" sz="2000" u="sng">
                <a:solidFill>
                  <a:schemeClr val="tx1"/>
                </a:solidFill>
                <a:ea typeface="HGP創英角ｺﾞｼｯｸUB" pitchFamily="50" charset="-128"/>
              </a:rPr>
              <a:t>計算方法</a:t>
            </a:r>
            <a:r>
              <a:rPr lang="en-US" altLang="ja-JP" sz="2000" u="sng">
                <a:solidFill>
                  <a:schemeClr val="tx1"/>
                </a:solidFill>
                <a:ea typeface="HGP創英角ｺﾞｼｯｸUB" pitchFamily="50" charset="-128"/>
              </a:rPr>
              <a:t> </a:t>
            </a:r>
            <a:r>
              <a:rPr lang="ja-JP" altLang="en-US" sz="2000" u="sng">
                <a:solidFill>
                  <a:schemeClr val="tx1"/>
                </a:solidFill>
                <a:ea typeface="HGP創英角ｺﾞｼｯｸUB" pitchFamily="50" charset="-128"/>
              </a:rPr>
              <a:t>：</a:t>
            </a:r>
            <a:r>
              <a:rPr lang="en-US" altLang="ja-JP" sz="2000" u="sng">
                <a:solidFill>
                  <a:schemeClr val="tx1"/>
                </a:solidFill>
                <a:ea typeface="HGP創英角ｺﾞｼｯｸUB" pitchFamily="50" charset="-128"/>
              </a:rPr>
              <a:t> </a:t>
            </a:r>
            <a:r>
              <a:rPr lang="ja-JP" altLang="en-US" sz="2000" u="sng">
                <a:solidFill>
                  <a:schemeClr val="tx1"/>
                </a:solidFill>
                <a:ea typeface="HGP創英角ｺﾞｼｯｸUB" pitchFamily="50" charset="-128"/>
              </a:rPr>
              <a:t>ボンベ内容積（</a:t>
            </a:r>
            <a:r>
              <a:rPr lang="en-US" altLang="ja-JP" sz="2000" u="sng">
                <a:solidFill>
                  <a:schemeClr val="tx1"/>
                </a:solidFill>
                <a:ea typeface="HGP創英角ｺﾞｼｯｸUB" pitchFamily="50" charset="-128"/>
              </a:rPr>
              <a:t>3.4</a:t>
            </a:r>
            <a:r>
              <a:rPr lang="ja-JP" altLang="en-US" sz="2000" u="sng">
                <a:solidFill>
                  <a:schemeClr val="tx1"/>
                </a:solidFill>
                <a:ea typeface="HGP創英角ｺﾞｼｯｸUB" pitchFamily="50" charset="-128"/>
              </a:rPr>
              <a:t>Ｌ）</a:t>
            </a:r>
            <a:r>
              <a:rPr lang="en-US" altLang="ja-JP" sz="2000" u="sng">
                <a:solidFill>
                  <a:schemeClr val="tx1"/>
                </a:solidFill>
                <a:ea typeface="HGP創英角ｺﾞｼｯｸUB" pitchFamily="50" charset="-128"/>
              </a:rPr>
              <a:t>×</a:t>
            </a:r>
            <a:r>
              <a:rPr lang="ja-JP" altLang="en-US" sz="2000" u="sng">
                <a:solidFill>
                  <a:schemeClr val="tx1"/>
                </a:solidFill>
                <a:ea typeface="HGP創英角ｺﾞｼｯｸUB" pitchFamily="50" charset="-128"/>
              </a:rPr>
              <a:t>圧力計指示値</a:t>
            </a:r>
            <a:r>
              <a:rPr lang="en-US" altLang="ja-JP" sz="2000" u="sng">
                <a:solidFill>
                  <a:schemeClr val="tx1"/>
                </a:solidFill>
                <a:ea typeface="HGP創英角ｺﾞｼｯｸUB" pitchFamily="50" charset="-128"/>
              </a:rPr>
              <a:t>×10</a:t>
            </a:r>
            <a:r>
              <a:rPr lang="ja-JP" altLang="en-US" sz="2000" u="sng">
                <a:solidFill>
                  <a:schemeClr val="tx1"/>
                </a:solidFill>
                <a:ea typeface="HGP創英角ｺﾞｼｯｸUB" pitchFamily="50" charset="-128"/>
              </a:rPr>
              <a:t>＝酸素ガス残量</a:t>
            </a:r>
          </a:p>
        </p:txBody>
      </p:sp>
      <p:sp>
        <p:nvSpPr>
          <p:cNvPr id="29703" name="Text Box 4"/>
          <p:cNvSpPr txBox="1">
            <a:spLocks noChangeArrowheads="1"/>
          </p:cNvSpPr>
          <p:nvPr/>
        </p:nvSpPr>
        <p:spPr bwMode="auto">
          <a:xfrm>
            <a:off x="1123950" y="3276600"/>
            <a:ext cx="23526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tx1"/>
                </a:solidFill>
                <a:ea typeface="HGP創英角ｺﾞｼｯｸUB" pitchFamily="50" charset="-128"/>
              </a:rPr>
              <a:t>指示値　</a:t>
            </a:r>
            <a:r>
              <a:rPr lang="en-US" altLang="ja-JP" u="sng">
                <a:solidFill>
                  <a:schemeClr val="tx1"/>
                </a:solidFill>
                <a:ea typeface="HGP創英角ｺﾞｼｯｸUB" pitchFamily="50" charset="-128"/>
              </a:rPr>
              <a:t>5</a:t>
            </a:r>
            <a:r>
              <a:rPr lang="ja-JP" altLang="en-US">
                <a:solidFill>
                  <a:schemeClr val="tx1"/>
                </a:solidFill>
                <a:ea typeface="HGP創英角ｺﾞｼｯｸUB" pitchFamily="50" charset="-128"/>
              </a:rPr>
              <a:t>　（</a:t>
            </a:r>
            <a:r>
              <a:rPr lang="en-US" altLang="ja-JP">
                <a:solidFill>
                  <a:schemeClr val="tx1"/>
                </a:solidFill>
                <a:ea typeface="HGP創英角ｺﾞｼｯｸUB" pitchFamily="50" charset="-128"/>
              </a:rPr>
              <a:t>MPa</a:t>
            </a:r>
            <a:r>
              <a:rPr lang="ja-JP" altLang="en-US">
                <a:solidFill>
                  <a:schemeClr val="tx1"/>
                </a:solidFill>
                <a:ea typeface="HGP創英角ｺﾞｼｯｸUB" pitchFamily="50" charset="-128"/>
              </a:rPr>
              <a:t>）　</a:t>
            </a:r>
          </a:p>
          <a:p>
            <a:pPr eaLnBrk="1" hangingPunct="1"/>
            <a:r>
              <a:rPr lang="ja-JP" altLang="en-US">
                <a:solidFill>
                  <a:schemeClr val="tx1"/>
                </a:solidFill>
                <a:ea typeface="HGP創英角ｺﾞｼｯｸUB" pitchFamily="50" charset="-128"/>
              </a:rPr>
              <a:t>残量　　</a:t>
            </a:r>
            <a:r>
              <a:rPr lang="ja-JP" altLang="en-US" u="sng">
                <a:solidFill>
                  <a:schemeClr val="tx1"/>
                </a:solidFill>
                <a:ea typeface="HGP創英角ｺﾞｼｯｸUB" pitchFamily="50" charset="-128"/>
              </a:rPr>
              <a:t>約 </a:t>
            </a:r>
            <a:r>
              <a:rPr lang="en-US" altLang="ja-JP" u="sng">
                <a:solidFill>
                  <a:schemeClr val="tx1"/>
                </a:solidFill>
                <a:ea typeface="HGP創英角ｺﾞｼｯｸUB" pitchFamily="50" charset="-128"/>
              </a:rPr>
              <a:t>170</a:t>
            </a:r>
            <a:r>
              <a:rPr lang="ja-JP" altLang="en-US" u="sng">
                <a:solidFill>
                  <a:schemeClr val="tx1"/>
                </a:solidFill>
                <a:ea typeface="HGP創英角ｺﾞｼｯｸUB" pitchFamily="50" charset="-128"/>
              </a:rPr>
              <a:t> </a:t>
            </a:r>
            <a:r>
              <a:rPr lang="en-US" altLang="ja-JP" u="sng">
                <a:solidFill>
                  <a:schemeClr val="tx1"/>
                </a:solidFill>
                <a:ea typeface="HGP創英角ｺﾞｼｯｸUB" pitchFamily="50" charset="-128"/>
              </a:rPr>
              <a:t>L</a:t>
            </a:r>
            <a:endParaRPr lang="ja-JP" altLang="en-US" u="sng">
              <a:solidFill>
                <a:schemeClr val="tx1"/>
              </a:solidFill>
              <a:ea typeface="HGP創英角ｺﾞｼｯｸUB" pitchFamily="50" charset="-128"/>
            </a:endParaRPr>
          </a:p>
          <a:p>
            <a:pPr algn="ctr" eaLnBrk="1" hangingPunct="1"/>
            <a:r>
              <a:rPr lang="ja-JP" altLang="en-US">
                <a:solidFill>
                  <a:srgbClr val="FF6600"/>
                </a:solidFill>
                <a:ea typeface="HGP創英角ｺﾞｼｯｸUB" pitchFamily="50" charset="-128"/>
              </a:rPr>
              <a:t>（交換目安）</a:t>
            </a:r>
          </a:p>
        </p:txBody>
      </p:sp>
      <p:pic>
        <p:nvPicPr>
          <p:cNvPr id="29704" name="Picture 5" descr="圧力計"/>
          <p:cNvPicPr>
            <a:picLocks noChangeAspect="1" noChangeArrowheads="1"/>
          </p:cNvPicPr>
          <p:nvPr/>
        </p:nvPicPr>
        <p:blipFill>
          <a:blip r:embed="rId5" cstate="print">
            <a:lum bright="12000" contrast="48000"/>
            <a:extLst>
              <a:ext uri="{28A0092B-C50C-407E-A947-70E740481C1C}">
                <a14:useLocalDpi xmlns:a14="http://schemas.microsoft.com/office/drawing/2010/main" val="0"/>
              </a:ext>
            </a:extLst>
          </a:blip>
          <a:srcRect/>
          <a:stretch>
            <a:fillRect/>
          </a:stretch>
        </p:blipFill>
        <p:spPr bwMode="auto">
          <a:xfrm>
            <a:off x="3886200" y="3552825"/>
            <a:ext cx="2590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Line 6"/>
          <p:cNvSpPr>
            <a:spLocks noChangeShapeType="1"/>
          </p:cNvSpPr>
          <p:nvPr/>
        </p:nvSpPr>
        <p:spPr bwMode="auto">
          <a:xfrm flipV="1">
            <a:off x="5410200" y="2790825"/>
            <a:ext cx="609600" cy="1371600"/>
          </a:xfrm>
          <a:prstGeom prst="line">
            <a:avLst/>
          </a:prstGeom>
          <a:noFill/>
          <a:ln w="38100">
            <a:solidFill>
              <a:srgbClr val="3366FF"/>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6" name="Line 7"/>
          <p:cNvSpPr>
            <a:spLocks noChangeShapeType="1"/>
          </p:cNvSpPr>
          <p:nvPr/>
        </p:nvSpPr>
        <p:spPr bwMode="auto">
          <a:xfrm>
            <a:off x="4203700" y="2867025"/>
            <a:ext cx="661988" cy="1319213"/>
          </a:xfrm>
          <a:prstGeom prst="line">
            <a:avLst/>
          </a:prstGeom>
          <a:noFill/>
          <a:ln w="38100">
            <a:solidFill>
              <a:srgbClr val="3366FF"/>
            </a:solidFill>
            <a:round/>
            <a:headEnd/>
            <a:tailEnd type="oval"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7" name="Line 8"/>
          <p:cNvSpPr>
            <a:spLocks noChangeShapeType="1"/>
          </p:cNvSpPr>
          <p:nvPr/>
        </p:nvSpPr>
        <p:spPr bwMode="auto">
          <a:xfrm flipH="1" flipV="1">
            <a:off x="3570288" y="4289425"/>
            <a:ext cx="925512" cy="330200"/>
          </a:xfrm>
          <a:prstGeom prst="line">
            <a:avLst/>
          </a:prstGeom>
          <a:noFill/>
          <a:ln w="38100">
            <a:solidFill>
              <a:srgbClr val="FF9900"/>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8" name="Text Box 9"/>
          <p:cNvSpPr txBox="1">
            <a:spLocks noChangeArrowheads="1"/>
          </p:cNvSpPr>
          <p:nvPr/>
        </p:nvSpPr>
        <p:spPr bwMode="auto">
          <a:xfrm>
            <a:off x="6124575" y="241935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tx1"/>
                </a:solidFill>
                <a:ea typeface="HGP創英角ｺﾞｼｯｸUB" pitchFamily="50" charset="-128"/>
              </a:rPr>
              <a:t>指示値　</a:t>
            </a:r>
            <a:r>
              <a:rPr lang="en-US" altLang="ja-JP" u="sng">
                <a:solidFill>
                  <a:schemeClr val="tx1"/>
                </a:solidFill>
                <a:ea typeface="HGP創英角ｺﾞｼｯｸUB" pitchFamily="50" charset="-128"/>
              </a:rPr>
              <a:t>15</a:t>
            </a:r>
            <a:r>
              <a:rPr lang="en-US" altLang="ja-JP">
                <a:solidFill>
                  <a:schemeClr val="tx1"/>
                </a:solidFill>
                <a:ea typeface="HGP創英角ｺﾞｼｯｸUB" pitchFamily="50" charset="-128"/>
              </a:rPr>
              <a:t> </a:t>
            </a:r>
            <a:r>
              <a:rPr lang="ja-JP" altLang="en-US">
                <a:solidFill>
                  <a:schemeClr val="tx1"/>
                </a:solidFill>
                <a:ea typeface="HGP創英角ｺﾞｼｯｸUB" pitchFamily="50" charset="-128"/>
              </a:rPr>
              <a:t>（</a:t>
            </a:r>
            <a:r>
              <a:rPr lang="en-US" altLang="ja-JP">
                <a:solidFill>
                  <a:schemeClr val="tx1"/>
                </a:solidFill>
                <a:ea typeface="HGP創英角ｺﾞｼｯｸUB" pitchFamily="50" charset="-128"/>
              </a:rPr>
              <a:t>MPa</a:t>
            </a:r>
            <a:r>
              <a:rPr lang="ja-JP" altLang="en-US">
                <a:solidFill>
                  <a:schemeClr val="tx1"/>
                </a:solidFill>
                <a:ea typeface="HGP創英角ｺﾞｼｯｸUB" pitchFamily="50" charset="-128"/>
              </a:rPr>
              <a:t>）</a:t>
            </a:r>
          </a:p>
          <a:p>
            <a:pPr eaLnBrk="1" hangingPunct="1"/>
            <a:r>
              <a:rPr lang="ja-JP" altLang="en-US">
                <a:solidFill>
                  <a:schemeClr val="tx1"/>
                </a:solidFill>
                <a:ea typeface="HGP創英角ｺﾞｼｯｸUB" pitchFamily="50" charset="-128"/>
              </a:rPr>
              <a:t>残量　　</a:t>
            </a:r>
            <a:r>
              <a:rPr lang="ja-JP" altLang="en-US" u="sng">
                <a:solidFill>
                  <a:schemeClr val="tx1"/>
                </a:solidFill>
                <a:ea typeface="HGP創英角ｺﾞｼｯｸUB" pitchFamily="50" charset="-128"/>
              </a:rPr>
              <a:t>約 </a:t>
            </a:r>
            <a:r>
              <a:rPr lang="en-US" altLang="ja-JP" u="sng">
                <a:solidFill>
                  <a:schemeClr val="tx1"/>
                </a:solidFill>
                <a:ea typeface="HGP創英角ｺﾞｼｯｸUB" pitchFamily="50" charset="-128"/>
              </a:rPr>
              <a:t>500 L</a:t>
            </a:r>
            <a:endParaRPr lang="ja-JP" altLang="en-US" u="sng">
              <a:solidFill>
                <a:schemeClr val="tx1"/>
              </a:solidFill>
              <a:ea typeface="HGP創英角ｺﾞｼｯｸUB" pitchFamily="50" charset="-128"/>
            </a:endParaRPr>
          </a:p>
        </p:txBody>
      </p:sp>
      <p:sp>
        <p:nvSpPr>
          <p:cNvPr id="29709" name="Text Box 10"/>
          <p:cNvSpPr txBox="1">
            <a:spLocks noChangeArrowheads="1"/>
          </p:cNvSpPr>
          <p:nvPr/>
        </p:nvSpPr>
        <p:spPr bwMode="auto">
          <a:xfrm>
            <a:off x="2895600" y="2105025"/>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tx1"/>
                </a:solidFill>
                <a:ea typeface="HGP創英角ｺﾞｼｯｸUB" pitchFamily="50" charset="-128"/>
              </a:rPr>
              <a:t>指示値　</a:t>
            </a:r>
            <a:r>
              <a:rPr lang="en-US" altLang="ja-JP" u="sng">
                <a:solidFill>
                  <a:schemeClr val="tx1"/>
                </a:solidFill>
                <a:ea typeface="HGP創英角ｺﾞｼｯｸUB" pitchFamily="50" charset="-128"/>
              </a:rPr>
              <a:t>10</a:t>
            </a:r>
            <a:r>
              <a:rPr lang="en-US" altLang="ja-JP">
                <a:solidFill>
                  <a:schemeClr val="tx1"/>
                </a:solidFill>
                <a:ea typeface="HGP創英角ｺﾞｼｯｸUB" pitchFamily="50" charset="-128"/>
              </a:rPr>
              <a:t> </a:t>
            </a:r>
            <a:r>
              <a:rPr lang="ja-JP" altLang="en-US">
                <a:solidFill>
                  <a:schemeClr val="tx1"/>
                </a:solidFill>
                <a:ea typeface="HGP創英角ｺﾞｼｯｸUB" pitchFamily="50" charset="-128"/>
              </a:rPr>
              <a:t>（</a:t>
            </a:r>
            <a:r>
              <a:rPr lang="en-US" altLang="ja-JP">
                <a:solidFill>
                  <a:schemeClr val="tx1"/>
                </a:solidFill>
                <a:ea typeface="HGP創英角ｺﾞｼｯｸUB" pitchFamily="50" charset="-128"/>
              </a:rPr>
              <a:t>MPa</a:t>
            </a:r>
            <a:r>
              <a:rPr lang="ja-JP" altLang="en-US">
                <a:solidFill>
                  <a:schemeClr val="tx1"/>
                </a:solidFill>
                <a:ea typeface="HGP創英角ｺﾞｼｯｸUB" pitchFamily="50" charset="-128"/>
              </a:rPr>
              <a:t>）</a:t>
            </a:r>
          </a:p>
          <a:p>
            <a:pPr eaLnBrk="1" hangingPunct="1"/>
            <a:r>
              <a:rPr lang="ja-JP" altLang="en-US">
                <a:solidFill>
                  <a:schemeClr val="tx1"/>
                </a:solidFill>
                <a:ea typeface="HGP創英角ｺﾞｼｯｸUB" pitchFamily="50" charset="-128"/>
              </a:rPr>
              <a:t>残量　　</a:t>
            </a:r>
            <a:r>
              <a:rPr lang="ja-JP" altLang="en-US" u="sng">
                <a:solidFill>
                  <a:schemeClr val="tx1"/>
                </a:solidFill>
                <a:ea typeface="HGP創英角ｺﾞｼｯｸUB" pitchFamily="50" charset="-128"/>
              </a:rPr>
              <a:t>約 </a:t>
            </a:r>
            <a:r>
              <a:rPr lang="en-US" altLang="ja-JP" u="sng">
                <a:solidFill>
                  <a:schemeClr val="tx1"/>
                </a:solidFill>
                <a:ea typeface="HGP創英角ｺﾞｼｯｸUB" pitchFamily="50" charset="-128"/>
              </a:rPr>
              <a:t>340 L</a:t>
            </a:r>
            <a:endParaRPr lang="ja-JP" altLang="en-US" u="sng">
              <a:solidFill>
                <a:schemeClr val="tx1"/>
              </a:solidFill>
              <a:ea typeface="HGP創英角ｺﾞｼｯｸUB" pitchFamily="50" charset="-128"/>
            </a:endParaRPr>
          </a:p>
        </p:txBody>
      </p:sp>
      <p:sp>
        <p:nvSpPr>
          <p:cNvPr id="29710" name="Line 11"/>
          <p:cNvSpPr>
            <a:spLocks noChangeShapeType="1"/>
          </p:cNvSpPr>
          <p:nvPr/>
        </p:nvSpPr>
        <p:spPr bwMode="auto">
          <a:xfrm flipH="1">
            <a:off x="3657600" y="4924425"/>
            <a:ext cx="838200" cy="152400"/>
          </a:xfrm>
          <a:prstGeom prst="line">
            <a:avLst/>
          </a:prstGeom>
          <a:noFill/>
          <a:ln w="38100">
            <a:solidFill>
              <a:srgbClr val="FF9900"/>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1" name="Text Box 12"/>
          <p:cNvSpPr txBox="1">
            <a:spLocks noChangeArrowheads="1"/>
          </p:cNvSpPr>
          <p:nvPr/>
        </p:nvSpPr>
        <p:spPr bwMode="auto">
          <a:xfrm>
            <a:off x="1123950" y="4857750"/>
            <a:ext cx="23526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tx1"/>
                </a:solidFill>
                <a:ea typeface="HGP創英角ｺﾞｼｯｸUB" pitchFamily="50" charset="-128"/>
              </a:rPr>
              <a:t>指示値　</a:t>
            </a:r>
            <a:r>
              <a:rPr lang="en-US" altLang="ja-JP" u="sng">
                <a:solidFill>
                  <a:schemeClr val="tx1"/>
                </a:solidFill>
                <a:ea typeface="HGP創英角ｺﾞｼｯｸUB" pitchFamily="50" charset="-128"/>
              </a:rPr>
              <a:t>2</a:t>
            </a:r>
            <a:r>
              <a:rPr lang="ja-JP" altLang="en-US" u="sng">
                <a:solidFill>
                  <a:schemeClr val="tx1"/>
                </a:solidFill>
                <a:ea typeface="HGP創英角ｺﾞｼｯｸUB" pitchFamily="50" charset="-128"/>
              </a:rPr>
              <a:t>～</a:t>
            </a:r>
            <a:r>
              <a:rPr lang="en-US" altLang="ja-JP" u="sng">
                <a:solidFill>
                  <a:schemeClr val="tx1"/>
                </a:solidFill>
                <a:ea typeface="HGP創英角ｺﾞｼｯｸUB" pitchFamily="50" charset="-128"/>
              </a:rPr>
              <a:t>3</a:t>
            </a:r>
            <a:r>
              <a:rPr lang="en-US" altLang="ja-JP">
                <a:solidFill>
                  <a:schemeClr val="tx1"/>
                </a:solidFill>
                <a:ea typeface="HGP創英角ｺﾞｼｯｸUB" pitchFamily="50" charset="-128"/>
              </a:rPr>
              <a:t> </a:t>
            </a:r>
            <a:r>
              <a:rPr lang="ja-JP" altLang="en-US">
                <a:solidFill>
                  <a:schemeClr val="tx1"/>
                </a:solidFill>
                <a:ea typeface="HGP創英角ｺﾞｼｯｸUB" pitchFamily="50" charset="-128"/>
              </a:rPr>
              <a:t>（</a:t>
            </a:r>
            <a:r>
              <a:rPr lang="en-US" altLang="ja-JP">
                <a:solidFill>
                  <a:schemeClr val="tx1"/>
                </a:solidFill>
                <a:ea typeface="HGP創英角ｺﾞｼｯｸUB" pitchFamily="50" charset="-128"/>
              </a:rPr>
              <a:t>MPa</a:t>
            </a:r>
            <a:r>
              <a:rPr lang="ja-JP" altLang="en-US">
                <a:solidFill>
                  <a:schemeClr val="tx1"/>
                </a:solidFill>
                <a:ea typeface="HGP創英角ｺﾞｼｯｸUB" pitchFamily="50" charset="-128"/>
              </a:rPr>
              <a:t>）</a:t>
            </a:r>
          </a:p>
          <a:p>
            <a:pPr eaLnBrk="1" hangingPunct="1"/>
            <a:r>
              <a:rPr lang="ja-JP" altLang="en-US">
                <a:solidFill>
                  <a:schemeClr val="tx1"/>
                </a:solidFill>
                <a:ea typeface="HGP創英角ｺﾞｼｯｸUB" pitchFamily="50" charset="-128"/>
              </a:rPr>
              <a:t>残量　　　</a:t>
            </a:r>
            <a:r>
              <a:rPr lang="ja-JP" altLang="en-US" u="sng">
                <a:solidFill>
                  <a:schemeClr val="tx1"/>
                </a:solidFill>
                <a:ea typeface="HGP創英角ｺﾞｼｯｸUB" pitchFamily="50" charset="-128"/>
              </a:rPr>
              <a:t>約 </a:t>
            </a:r>
            <a:r>
              <a:rPr lang="en-US" altLang="ja-JP" u="sng">
                <a:solidFill>
                  <a:schemeClr val="tx1"/>
                </a:solidFill>
                <a:ea typeface="HGP創英角ｺﾞｼｯｸUB" pitchFamily="50" charset="-128"/>
              </a:rPr>
              <a:t>70</a:t>
            </a:r>
            <a:r>
              <a:rPr lang="ja-JP" altLang="en-US" u="sng">
                <a:solidFill>
                  <a:schemeClr val="tx1"/>
                </a:solidFill>
                <a:ea typeface="HGP創英角ｺﾞｼｯｸUB" pitchFamily="50" charset="-128"/>
              </a:rPr>
              <a:t> </a:t>
            </a:r>
            <a:r>
              <a:rPr lang="en-US" altLang="ja-JP" u="sng">
                <a:solidFill>
                  <a:schemeClr val="tx1"/>
                </a:solidFill>
                <a:ea typeface="HGP創英角ｺﾞｼｯｸUB" pitchFamily="50" charset="-128"/>
              </a:rPr>
              <a:t>L</a:t>
            </a:r>
            <a:endParaRPr lang="ja-JP" altLang="en-US" u="sng">
              <a:solidFill>
                <a:schemeClr val="tx1"/>
              </a:solidFill>
              <a:ea typeface="HGP創英角ｺﾞｼｯｸUB" pitchFamily="50" charset="-128"/>
            </a:endParaRPr>
          </a:p>
          <a:p>
            <a:pPr algn="ctr" eaLnBrk="1" hangingPunct="1"/>
            <a:r>
              <a:rPr lang="ja-JP" altLang="en-US">
                <a:solidFill>
                  <a:srgbClr val="FF0000"/>
                </a:solidFill>
                <a:ea typeface="HGP創英角ｺﾞｼｯｸUB" pitchFamily="50" charset="-128"/>
              </a:rPr>
              <a:t>（使用不可）</a:t>
            </a:r>
          </a:p>
        </p:txBody>
      </p:sp>
      <p:sp>
        <p:nvSpPr>
          <p:cNvPr id="29712" name="Text Box 17"/>
          <p:cNvSpPr txBox="1">
            <a:spLocks noChangeArrowheads="1"/>
          </p:cNvSpPr>
          <p:nvPr/>
        </p:nvSpPr>
        <p:spPr bwMode="auto">
          <a:xfrm>
            <a:off x="6553200" y="5457825"/>
            <a:ext cx="237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en-US" altLang="ja-JP" sz="2000">
                <a:solidFill>
                  <a:schemeClr val="tx1"/>
                </a:solidFill>
                <a:ea typeface="HGP創英角ｺﾞｼｯｸUB" pitchFamily="50" charset="-128"/>
              </a:rPr>
              <a:t>※ 3.4</a:t>
            </a:r>
            <a:r>
              <a:rPr lang="ja-JP" altLang="en-US" sz="2000">
                <a:solidFill>
                  <a:schemeClr val="tx1"/>
                </a:solidFill>
                <a:ea typeface="HGP創英角ｺﾞｼｯｸUB" pitchFamily="50" charset="-128"/>
              </a:rPr>
              <a:t> </a:t>
            </a:r>
            <a:r>
              <a:rPr lang="en-US" altLang="ja-JP" sz="2000">
                <a:solidFill>
                  <a:schemeClr val="tx1"/>
                </a:solidFill>
                <a:ea typeface="HGP創英角ｺﾞｼｯｸUB" pitchFamily="50" charset="-128"/>
              </a:rPr>
              <a:t>L</a:t>
            </a:r>
            <a:r>
              <a:rPr lang="ja-JP" altLang="en-US" sz="2000">
                <a:solidFill>
                  <a:schemeClr val="tx1"/>
                </a:solidFill>
                <a:ea typeface="HGP創英角ｺﾞｼｯｸUB" pitchFamily="50" charset="-128"/>
              </a:rPr>
              <a:t>容器の場合</a:t>
            </a:r>
          </a:p>
        </p:txBody>
      </p:sp>
      <p:sp>
        <p:nvSpPr>
          <p:cNvPr id="3" name="タイトル 2"/>
          <p:cNvSpPr>
            <a:spLocks noGrp="1"/>
          </p:cNvSpPr>
          <p:nvPr>
            <p:ph type="title"/>
          </p:nvPr>
        </p:nvSpPr>
        <p:spPr>
          <a:xfrm>
            <a:off x="0" y="0"/>
            <a:ext cx="9144000" cy="939800"/>
          </a:xfrm>
        </p:spPr>
        <p:txBody>
          <a:bodyPr/>
          <a:lstStyle/>
          <a:p>
            <a:pPr>
              <a:defRPr/>
            </a:pPr>
            <a:r>
              <a:rPr sz="4000"/>
              <a:t>医療用酸素ボンベの残量目安</a:t>
            </a:r>
          </a:p>
        </p:txBody>
      </p:sp>
      <p:sp>
        <p:nvSpPr>
          <p:cNvPr id="2971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F9C5F45-DFEE-4C33-9826-A387E86271F8}" type="slidenum">
              <a:rPr lang="en-US" altLang="ja-JP" smtClean="0">
                <a:ea typeface="HGP創英角ｺﾞｼｯｸUB" pitchFamily="50" charset="-128"/>
              </a:rPr>
              <a:pPr/>
              <a:t>25</a:t>
            </a:fld>
            <a:endParaRPr lang="en-US" altLang="ja-JP">
              <a:ea typeface="HGP創英角ｺﾞｼｯｸUB" pitchFamily="50" charset="-128"/>
            </a:endParaRPr>
          </a:p>
        </p:txBody>
      </p:sp>
      <p:sp>
        <p:nvSpPr>
          <p:cNvPr id="19" name="テキスト ボックス 18"/>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96863"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ChangeArrowheads="1"/>
          </p:cNvSpPr>
          <p:nvPr/>
        </p:nvSpPr>
        <p:spPr bwMode="auto">
          <a:xfrm>
            <a:off x="6569075" y="927100"/>
            <a:ext cx="1849438" cy="417512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30723" name="Rectangle 17"/>
          <p:cNvSpPr>
            <a:spLocks noChangeArrowheads="1"/>
          </p:cNvSpPr>
          <p:nvPr/>
        </p:nvSpPr>
        <p:spPr bwMode="auto">
          <a:xfrm>
            <a:off x="3254375" y="2517775"/>
            <a:ext cx="3221038" cy="22034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30724" name="Rectangle 15"/>
          <p:cNvSpPr>
            <a:spLocks noChangeArrowheads="1"/>
          </p:cNvSpPr>
          <p:nvPr/>
        </p:nvSpPr>
        <p:spPr bwMode="auto">
          <a:xfrm>
            <a:off x="668338" y="917575"/>
            <a:ext cx="2482850" cy="379412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30725" name="Text Box 5"/>
          <p:cNvSpPr>
            <a:spLocks noChangeArrowheads="1"/>
          </p:cNvSpPr>
          <p:nvPr/>
        </p:nvSpPr>
        <p:spPr bwMode="auto">
          <a:xfrm>
            <a:off x="3862388" y="4949825"/>
            <a:ext cx="1995487" cy="1027113"/>
          </a:xfrm>
          <a:prstGeom prst="roundRect">
            <a:avLst>
              <a:gd name="adj" fmla="val 16667"/>
            </a:avLst>
          </a:prstGeom>
          <a:solidFill>
            <a:srgbClr val="FFF4C5"/>
          </a:solidFill>
          <a:ln w="38100" algn="ctr">
            <a:solidFill>
              <a:srgbClr val="FF9900"/>
            </a:solidFill>
            <a:round/>
            <a:headEnd/>
            <a:tailEnd/>
          </a:ln>
        </p:spPr>
        <p:txBody>
          <a:bodyPr wrap="none" anchor="ctr"/>
          <a:lstStyle/>
          <a:p>
            <a:pPr algn="ctr" eaLnBrk="1" hangingPunct="1"/>
            <a:r>
              <a:rPr lang="ja-JP" altLang="en-US" sz="1600">
                <a:solidFill>
                  <a:schemeClr val="tx1"/>
                </a:solidFill>
                <a:latin typeface="HGS創英角ｺﾞｼｯｸUB" pitchFamily="50" charset="-128"/>
                <a:ea typeface="HGS創英角ｺﾞｼｯｸUB" pitchFamily="50" charset="-128"/>
              </a:rPr>
              <a:t>ヨーク形バルブ</a:t>
            </a:r>
          </a:p>
          <a:p>
            <a:pPr algn="ctr" eaLnBrk="1" hangingPunct="1"/>
            <a:r>
              <a:rPr lang="ja-JP" altLang="en-US" sz="1600">
                <a:solidFill>
                  <a:schemeClr val="tx1"/>
                </a:solidFill>
                <a:latin typeface="HGS創英角ｺﾞｼｯｸUB" pitchFamily="50" charset="-128"/>
                <a:ea typeface="HGS創英角ｺﾞｼｯｸUB" pitchFamily="50" charset="-128"/>
              </a:rPr>
              <a:t>＋</a:t>
            </a:r>
          </a:p>
          <a:p>
            <a:pPr algn="ctr" eaLnBrk="1" hangingPunct="1"/>
            <a:r>
              <a:rPr lang="ja-JP" altLang="en-US" sz="1600">
                <a:solidFill>
                  <a:schemeClr val="tx1"/>
                </a:solidFill>
                <a:latin typeface="HGS創英角ｺﾞｼｯｸUB" pitchFamily="50" charset="-128"/>
                <a:ea typeface="HGS創英角ｺﾞｼｯｸUB" pitchFamily="50" charset="-128"/>
              </a:rPr>
              <a:t>ダイヤル式流量計</a:t>
            </a:r>
          </a:p>
        </p:txBody>
      </p:sp>
      <p:sp>
        <p:nvSpPr>
          <p:cNvPr id="30726" name="Text Box 6"/>
          <p:cNvSpPr>
            <a:spLocks noChangeArrowheads="1"/>
          </p:cNvSpPr>
          <p:nvPr/>
        </p:nvSpPr>
        <p:spPr bwMode="auto">
          <a:xfrm>
            <a:off x="534988" y="4949825"/>
            <a:ext cx="2720975" cy="1027113"/>
          </a:xfrm>
          <a:prstGeom prst="roundRect">
            <a:avLst>
              <a:gd name="adj" fmla="val 16667"/>
            </a:avLst>
          </a:prstGeom>
          <a:solidFill>
            <a:srgbClr val="FFF4C5"/>
          </a:solidFill>
          <a:ln w="38100" algn="ctr">
            <a:solidFill>
              <a:srgbClr val="FF9900"/>
            </a:solidFill>
            <a:round/>
            <a:headEnd/>
            <a:tailEnd/>
          </a:ln>
        </p:spPr>
        <p:txBody>
          <a:bodyPr wrap="none" anchor="ctr"/>
          <a:lstStyle/>
          <a:p>
            <a:pPr algn="ctr" eaLnBrk="1" hangingPunct="1"/>
            <a:r>
              <a:rPr lang="ja-JP" altLang="en-US" sz="1600">
                <a:solidFill>
                  <a:schemeClr val="tx1"/>
                </a:solidFill>
                <a:ea typeface="HGP創英角ｺﾞｼｯｸUB" pitchFamily="50" charset="-128"/>
              </a:rPr>
              <a:t>通常口金（</a:t>
            </a:r>
            <a:r>
              <a:rPr lang="en-US" altLang="ja-JP" sz="1600">
                <a:solidFill>
                  <a:schemeClr val="tx1"/>
                </a:solidFill>
                <a:ea typeface="HGP創英角ｺﾞｼｯｸUB" pitchFamily="50" charset="-128"/>
              </a:rPr>
              <a:t>W22-14</a:t>
            </a:r>
            <a:r>
              <a:rPr lang="ja-JP" altLang="en-US" sz="1600">
                <a:solidFill>
                  <a:schemeClr val="tx1"/>
                </a:solidFill>
                <a:ea typeface="HGP創英角ｺﾞｼｯｸUB" pitchFamily="50" charset="-128"/>
              </a:rPr>
              <a:t>山）</a:t>
            </a:r>
          </a:p>
          <a:p>
            <a:pPr algn="ctr" eaLnBrk="1" hangingPunct="1"/>
            <a:r>
              <a:rPr lang="ja-JP" altLang="en-US" sz="1600">
                <a:solidFill>
                  <a:schemeClr val="tx1"/>
                </a:solidFill>
                <a:ea typeface="HGP創英角ｺﾞｼｯｸUB" pitchFamily="50" charset="-128"/>
              </a:rPr>
              <a:t>＋</a:t>
            </a:r>
          </a:p>
          <a:p>
            <a:pPr algn="ctr" eaLnBrk="1" hangingPunct="1"/>
            <a:r>
              <a:rPr lang="ja-JP" altLang="en-US" sz="1600">
                <a:solidFill>
                  <a:schemeClr val="tx1"/>
                </a:solidFill>
                <a:ea typeface="HGP創英角ｺﾞｼｯｸUB" pitchFamily="50" charset="-128"/>
              </a:rPr>
              <a:t>フロート式流量計</a:t>
            </a:r>
          </a:p>
        </p:txBody>
      </p:sp>
      <p:sp>
        <p:nvSpPr>
          <p:cNvPr id="30727" name="Text Box 8"/>
          <p:cNvSpPr>
            <a:spLocks noChangeArrowheads="1"/>
          </p:cNvSpPr>
          <p:nvPr/>
        </p:nvSpPr>
        <p:spPr bwMode="auto">
          <a:xfrm>
            <a:off x="6505575" y="5254625"/>
            <a:ext cx="1965325" cy="722313"/>
          </a:xfrm>
          <a:prstGeom prst="roundRect">
            <a:avLst>
              <a:gd name="adj" fmla="val 16667"/>
            </a:avLst>
          </a:prstGeom>
          <a:solidFill>
            <a:srgbClr val="FFF4C5"/>
          </a:solidFill>
          <a:ln w="38100" algn="ctr">
            <a:solidFill>
              <a:srgbClr val="FF9900"/>
            </a:solidFill>
            <a:round/>
            <a:headEnd/>
            <a:tailEnd/>
          </a:ln>
        </p:spPr>
        <p:txBody>
          <a:bodyPr wrap="none" anchor="ctr"/>
          <a:lstStyle/>
          <a:p>
            <a:pPr algn="ctr" eaLnBrk="1" hangingPunct="1"/>
            <a:r>
              <a:rPr lang="ja-JP" altLang="en-US" sz="1600">
                <a:solidFill>
                  <a:schemeClr val="tx1"/>
                </a:solidFill>
                <a:latin typeface="HGS創英角ｺﾞｼｯｸUB" pitchFamily="50" charset="-128"/>
                <a:ea typeface="HGS創英角ｺﾞｼｯｸUB" pitchFamily="50" charset="-128"/>
              </a:rPr>
              <a:t>バルブ・流量計</a:t>
            </a:r>
          </a:p>
          <a:p>
            <a:pPr algn="ctr" eaLnBrk="1" hangingPunct="1"/>
            <a:r>
              <a:rPr lang="ja-JP" altLang="en-US" sz="1600">
                <a:solidFill>
                  <a:schemeClr val="tx1"/>
                </a:solidFill>
                <a:latin typeface="HGS創英角ｺﾞｼｯｸUB" pitchFamily="50" charset="-128"/>
                <a:ea typeface="HGS創英角ｺﾞｼｯｸUB" pitchFamily="50" charset="-128"/>
              </a:rPr>
              <a:t>一体型</a:t>
            </a:r>
          </a:p>
        </p:txBody>
      </p:sp>
      <p:pic>
        <p:nvPicPr>
          <p:cNvPr id="3072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38" y="954088"/>
            <a:ext cx="2416175"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98825" y="2565400"/>
            <a:ext cx="31305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図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974725"/>
            <a:ext cx="1776413"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4"/>
          <p:cNvSpPr>
            <a:spLocks noGrp="1"/>
          </p:cNvSpPr>
          <p:nvPr>
            <p:ph type="title"/>
          </p:nvPr>
        </p:nvSpPr>
        <p:spPr>
          <a:xfrm>
            <a:off x="0" y="0"/>
            <a:ext cx="9144000" cy="939800"/>
          </a:xfrm>
        </p:spPr>
        <p:txBody>
          <a:bodyPr/>
          <a:lstStyle/>
          <a:p>
            <a:pPr>
              <a:defRPr/>
            </a:pPr>
            <a:r>
              <a:t>様々な医療用酸素ガス流量調整器</a:t>
            </a:r>
          </a:p>
        </p:txBody>
      </p:sp>
      <p:sp>
        <p:nvSpPr>
          <p:cNvPr id="30732" name="スライド番号プレースホルダー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1B4C45A-432E-40AE-ABCB-FB518ADA564F}" type="slidenum">
              <a:rPr lang="en-US" altLang="ja-JP" smtClean="0">
                <a:ea typeface="HGP創英角ｺﾞｼｯｸUB" pitchFamily="50" charset="-128"/>
              </a:rPr>
              <a:pPr/>
              <a:t>26</a:t>
            </a:fld>
            <a:endParaRPr lang="en-US" altLang="ja-JP">
              <a:ea typeface="HGP創英角ｺﾞｼｯｸUB" pitchFamily="50" charset="-128"/>
            </a:endParaRPr>
          </a:p>
        </p:txBody>
      </p:sp>
      <p:sp>
        <p:nvSpPr>
          <p:cNvPr id="13" name="テキスト ボックス 12"/>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26/70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454025" y="3333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：交換できる？</a:t>
            </a:r>
          </a:p>
        </p:txBody>
      </p:sp>
      <p:sp>
        <p:nvSpPr>
          <p:cNvPr id="3174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08BB1C9-6AF8-4CD6-B227-9E229188326D}" type="slidenum">
              <a:rPr lang="en-US" altLang="ja-JP" smtClean="0">
                <a:ea typeface="HGP創英角ｺﾞｼｯｸUB" pitchFamily="50" charset="-128"/>
              </a:rPr>
              <a:pPr/>
              <a:t>27</a:t>
            </a:fld>
            <a:endParaRPr lang="en-US" altLang="ja-JP">
              <a:ea typeface="HGP創英角ｺﾞｼｯｸUB" pitchFamily="50" charset="-128"/>
            </a:endParaRPr>
          </a:p>
        </p:txBody>
      </p:sp>
      <p:sp>
        <p:nvSpPr>
          <p:cNvPr id="4" name="テキスト ボックス 3"/>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8258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8"/>
          <p:cNvSpPr txBox="1">
            <a:spLocks noChangeArrowheads="1"/>
          </p:cNvSpPr>
          <p:nvPr/>
        </p:nvSpPr>
        <p:spPr bwMode="auto">
          <a:xfrm>
            <a:off x="558800" y="939800"/>
            <a:ext cx="82502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74638" indent="-27463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spcBef>
                <a:spcPct val="25000"/>
              </a:spcBef>
            </a:pPr>
            <a:r>
              <a:rPr lang="en-US" altLang="ja-JP" sz="2400">
                <a:solidFill>
                  <a:schemeClr val="tx1"/>
                </a:solidFill>
                <a:ea typeface="HGP創英角ｺﾞｼｯｸUB" pitchFamily="50" charset="-128"/>
              </a:rPr>
              <a:t>①</a:t>
            </a:r>
            <a:r>
              <a:rPr lang="ja-JP" altLang="en-US" sz="2400">
                <a:solidFill>
                  <a:schemeClr val="tx1"/>
                </a:solidFill>
                <a:ea typeface="HGP創英角ｺﾞｼｯｸUB" pitchFamily="50" charset="-128"/>
              </a:rPr>
              <a:t>使用済みの酸素ボンベの元弁を閉める。</a:t>
            </a:r>
          </a:p>
          <a:p>
            <a:pPr eaLnBrk="1" hangingPunct="1">
              <a:spcBef>
                <a:spcPct val="25000"/>
              </a:spcBef>
            </a:pPr>
            <a:r>
              <a:rPr lang="ja-JP" altLang="en-US" sz="2400">
                <a:solidFill>
                  <a:schemeClr val="tx1"/>
                </a:solidFill>
                <a:ea typeface="HGP創英角ｺﾞｼｯｸUB" pitchFamily="50" charset="-128"/>
              </a:rPr>
              <a:t>②圧力調整器を取り外す。</a:t>
            </a:r>
          </a:p>
          <a:p>
            <a:pPr eaLnBrk="1" hangingPunct="1">
              <a:spcBef>
                <a:spcPct val="25000"/>
              </a:spcBef>
            </a:pPr>
            <a:r>
              <a:rPr lang="ja-JP" altLang="en-US" sz="2400">
                <a:solidFill>
                  <a:schemeClr val="tx1"/>
                </a:solidFill>
                <a:ea typeface="HGP創英角ｺﾞｼｯｸUB" pitchFamily="50" charset="-128"/>
              </a:rPr>
              <a:t>③使用済みの酸素ボンベを取り出し、スタンドに新しい　　　　　　　酸素ボンベを立てる。</a:t>
            </a:r>
          </a:p>
          <a:p>
            <a:pPr eaLnBrk="1" hangingPunct="1">
              <a:spcBef>
                <a:spcPct val="25000"/>
              </a:spcBef>
            </a:pPr>
            <a:r>
              <a:rPr lang="ja-JP" altLang="en-US" sz="2400">
                <a:solidFill>
                  <a:schemeClr val="tx1"/>
                </a:solidFill>
                <a:ea typeface="HGP創英角ｺﾞｼｯｸUB" pitchFamily="50" charset="-128"/>
              </a:rPr>
              <a:t>④使用済みの酸素ボンベに</a:t>
            </a:r>
            <a:r>
              <a:rPr lang="en-US" altLang="ja-JP" sz="2400">
                <a:solidFill>
                  <a:schemeClr val="tx1"/>
                </a:solidFill>
                <a:ea typeface="HGP創英角ｺﾞｼｯｸUB" pitchFamily="50" charset="-128"/>
              </a:rPr>
              <a:t>『</a:t>
            </a:r>
            <a:r>
              <a:rPr lang="ja-JP" altLang="en-US" sz="2400">
                <a:solidFill>
                  <a:schemeClr val="tx1"/>
                </a:solidFill>
                <a:ea typeface="HGP創英角ｺﾞｼｯｸUB" pitchFamily="50" charset="-128"/>
              </a:rPr>
              <a:t>使用済み</a:t>
            </a:r>
            <a:r>
              <a:rPr lang="en-US" altLang="ja-JP" sz="2400">
                <a:solidFill>
                  <a:schemeClr val="tx1"/>
                </a:solidFill>
                <a:ea typeface="HGP創英角ｺﾞｼｯｸUB" pitchFamily="50" charset="-128"/>
              </a:rPr>
              <a:t>』『</a:t>
            </a:r>
            <a:r>
              <a:rPr lang="ja-JP" altLang="en-US" sz="2400">
                <a:solidFill>
                  <a:schemeClr val="tx1"/>
                </a:solidFill>
                <a:ea typeface="HGP創英角ｺﾞｼｯｸUB" pitchFamily="50" charset="-128"/>
              </a:rPr>
              <a:t>空</a:t>
            </a:r>
            <a:r>
              <a:rPr lang="en-US" altLang="ja-JP" sz="2400">
                <a:solidFill>
                  <a:schemeClr val="tx1"/>
                </a:solidFill>
                <a:ea typeface="HGP創英角ｺﾞｼｯｸUB" pitchFamily="50" charset="-128"/>
              </a:rPr>
              <a:t>』</a:t>
            </a:r>
            <a:r>
              <a:rPr lang="ja-JP" altLang="en-US" sz="2400">
                <a:solidFill>
                  <a:schemeClr val="tx1"/>
                </a:solidFill>
                <a:ea typeface="HGP創英角ｺﾞｼｯｸUB" pitchFamily="50" charset="-128"/>
              </a:rPr>
              <a:t>などの表記をする。</a:t>
            </a:r>
          </a:p>
          <a:p>
            <a:pPr eaLnBrk="1" hangingPunct="1">
              <a:spcBef>
                <a:spcPct val="25000"/>
              </a:spcBef>
            </a:pPr>
            <a:r>
              <a:rPr lang="ja-JP" altLang="en-US" sz="2400">
                <a:solidFill>
                  <a:schemeClr val="tx1"/>
                </a:solidFill>
                <a:ea typeface="HGP創英角ｺﾞｼｯｸUB" pitchFamily="50" charset="-128"/>
              </a:rPr>
              <a:t>⑤新しい酸素ボンベの防塵フィルム、又はキャップをはずす。</a:t>
            </a:r>
          </a:p>
          <a:p>
            <a:pPr eaLnBrk="1" hangingPunct="1">
              <a:spcBef>
                <a:spcPct val="25000"/>
              </a:spcBef>
            </a:pPr>
            <a:r>
              <a:rPr lang="ja-JP" altLang="en-US" sz="2400">
                <a:solidFill>
                  <a:schemeClr val="tx1"/>
                </a:solidFill>
                <a:ea typeface="HGP創英角ｺﾞｼｯｸUB" pitchFamily="50" charset="-128"/>
              </a:rPr>
              <a:t>⑥ボンベの口金部分にある塵を空吹かしで飛ばす。</a:t>
            </a:r>
          </a:p>
          <a:p>
            <a:pPr eaLnBrk="1" hangingPunct="1">
              <a:spcBef>
                <a:spcPct val="25000"/>
              </a:spcBef>
            </a:pPr>
            <a:r>
              <a:rPr lang="ja-JP" altLang="en-US" sz="2400">
                <a:solidFill>
                  <a:schemeClr val="tx1"/>
                </a:solidFill>
                <a:ea typeface="HGP創英角ｺﾞｼｯｸUB" pitchFamily="50" charset="-128"/>
              </a:rPr>
              <a:t>⑦圧力調整器を取り付ける（パッキンの欠損劣化をチェックする）。</a:t>
            </a:r>
          </a:p>
          <a:p>
            <a:pPr eaLnBrk="1" hangingPunct="1">
              <a:spcBef>
                <a:spcPct val="25000"/>
              </a:spcBef>
            </a:pPr>
            <a:r>
              <a:rPr lang="ja-JP" altLang="en-US" sz="2400">
                <a:solidFill>
                  <a:schemeClr val="tx1"/>
                </a:solidFill>
                <a:ea typeface="HGP創英角ｺﾞｼｯｸUB" pitchFamily="50" charset="-128"/>
              </a:rPr>
              <a:t>⑧元弁をゆっくり左回りに開けて全開にし、必ず右回りに半回転戻す。</a:t>
            </a:r>
          </a:p>
          <a:p>
            <a:pPr eaLnBrk="1" hangingPunct="1">
              <a:spcBef>
                <a:spcPct val="25000"/>
              </a:spcBef>
            </a:pPr>
            <a:r>
              <a:rPr lang="ja-JP" altLang="en-US" sz="2400">
                <a:solidFill>
                  <a:schemeClr val="tx1"/>
                </a:solidFill>
                <a:ea typeface="HGP創英角ｺﾞｼｯｸUB" pitchFamily="50" charset="-128"/>
              </a:rPr>
              <a:t>⑨接続部から漏れがないか、圧力計の指示値が　　　　　　　　　　完全に充</a:t>
            </a:r>
            <a:r>
              <a:rPr lang="ja-JP" altLang="en-US" sz="2400">
                <a:solidFill>
                  <a:schemeClr val="tx1"/>
                </a:solidFill>
                <a:latin typeface="Arial" pitchFamily="34" charset="0"/>
                <a:ea typeface="HGP創英角ｺﾞｼｯｸUB" pitchFamily="50" charset="-128"/>
              </a:rPr>
              <a:t>塡</a:t>
            </a:r>
            <a:r>
              <a:rPr lang="ja-JP" altLang="en-US" sz="2400">
                <a:solidFill>
                  <a:schemeClr val="tx1"/>
                </a:solidFill>
                <a:ea typeface="HGP創英角ｺﾞｼｯｸUB" pitchFamily="50" charset="-128"/>
              </a:rPr>
              <a:t>（</a:t>
            </a:r>
            <a:r>
              <a:rPr lang="en-US" altLang="ja-JP" sz="2400">
                <a:solidFill>
                  <a:schemeClr val="tx1"/>
                </a:solidFill>
                <a:ea typeface="HGP創英角ｺﾞｼｯｸUB" pitchFamily="50" charset="-128"/>
              </a:rPr>
              <a:t>14.0</a:t>
            </a:r>
            <a:r>
              <a:rPr lang="ja-JP" altLang="en-US" sz="2400">
                <a:solidFill>
                  <a:schemeClr val="tx1"/>
                </a:solidFill>
                <a:ea typeface="HGP創英角ｺﾞｼｯｸUB" pitchFamily="50" charset="-128"/>
              </a:rPr>
              <a:t>～</a:t>
            </a:r>
            <a:r>
              <a:rPr lang="en-US" altLang="ja-JP" sz="2400">
                <a:solidFill>
                  <a:schemeClr val="tx1"/>
                </a:solidFill>
                <a:ea typeface="HGP創英角ｺﾞｼｯｸUB" pitchFamily="50" charset="-128"/>
              </a:rPr>
              <a:t>14.7</a:t>
            </a:r>
            <a:r>
              <a:rPr lang="ja-JP" altLang="en-US" sz="2400">
                <a:solidFill>
                  <a:schemeClr val="tx1"/>
                </a:solidFill>
                <a:ea typeface="HGP創英角ｺﾞｼｯｸUB" pitchFamily="50" charset="-128"/>
              </a:rPr>
              <a:t>ＭＰａ）されているかを確認する。</a:t>
            </a:r>
          </a:p>
        </p:txBody>
      </p:sp>
      <p:sp>
        <p:nvSpPr>
          <p:cNvPr id="3" name="タイトル 2"/>
          <p:cNvSpPr>
            <a:spLocks noGrp="1"/>
          </p:cNvSpPr>
          <p:nvPr>
            <p:ph type="title"/>
          </p:nvPr>
        </p:nvSpPr>
        <p:spPr>
          <a:xfrm>
            <a:off x="0" y="0"/>
            <a:ext cx="9144000" cy="939800"/>
          </a:xfrm>
        </p:spPr>
        <p:txBody>
          <a:bodyPr/>
          <a:lstStyle/>
          <a:p>
            <a:pPr>
              <a:defRPr/>
            </a:pPr>
            <a:r>
              <a:t>酸素ボンベの交換方法</a:t>
            </a:r>
          </a:p>
        </p:txBody>
      </p:sp>
      <p:sp>
        <p:nvSpPr>
          <p:cNvPr id="3277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6D6AB69-8604-4E6B-80F6-1EEACC3D180B}" type="slidenum">
              <a:rPr lang="en-US" altLang="ja-JP" smtClean="0">
                <a:ea typeface="HGP創英角ｺﾞｼｯｸUB" pitchFamily="50" charset="-128"/>
              </a:rPr>
              <a:pPr/>
              <a:t>28</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28/70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74775"/>
          </a:xfrm>
        </p:spPr>
        <p:txBody>
          <a:bodyPr/>
          <a:lstStyle/>
          <a:p>
            <a:pPr eaLnBrk="1" hangingPunct="1">
              <a:defRPr/>
            </a:pPr>
            <a:r>
              <a:t>流量計を酸素ボンベに</a:t>
            </a:r>
            <a:br>
              <a:rPr/>
            </a:br>
            <a:r>
              <a:t>取り付ける際には垂直に！</a:t>
            </a:r>
          </a:p>
        </p:txBody>
      </p:sp>
      <p:sp>
        <p:nvSpPr>
          <p:cNvPr id="33795"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3A55CB2-C829-46B1-A145-65C1BB9264C0}" type="slidenum">
              <a:rPr lang="en-US" altLang="ja-JP" smtClean="0">
                <a:ea typeface="HGP創英角ｺﾞｼｯｸUB" pitchFamily="50" charset="-128"/>
              </a:rPr>
              <a:pPr/>
              <a:t>29</a:t>
            </a:fld>
            <a:endParaRPr lang="en-US" altLang="ja-JP">
              <a:ea typeface="HGP創英角ｺﾞｼｯｸUB" pitchFamily="50" charset="-128"/>
            </a:endParaRPr>
          </a:p>
        </p:txBody>
      </p:sp>
      <p:grpSp>
        <p:nvGrpSpPr>
          <p:cNvPr id="33796" name="グループ化 2"/>
          <p:cNvGrpSpPr>
            <a:grpSpLocks/>
          </p:cNvGrpSpPr>
          <p:nvPr/>
        </p:nvGrpSpPr>
        <p:grpSpPr bwMode="auto">
          <a:xfrm>
            <a:off x="1612900" y="1516063"/>
            <a:ext cx="5935663" cy="4454525"/>
            <a:chOff x="1809750" y="2194859"/>
            <a:chExt cx="3406775" cy="2555875"/>
          </a:xfrm>
        </p:grpSpPr>
        <p:sp>
          <p:nvSpPr>
            <p:cNvPr id="33799" name="Rectangle 11"/>
            <p:cNvSpPr>
              <a:spLocks noChangeArrowheads="1"/>
            </p:cNvSpPr>
            <p:nvPr/>
          </p:nvSpPr>
          <p:spPr bwMode="auto">
            <a:xfrm>
              <a:off x="1809750" y="2194859"/>
              <a:ext cx="3406775" cy="255587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33800" name="Picture 5" descr="P2180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088" y="2228197"/>
              <a:ext cx="33353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テキスト ボックス 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29/70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826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697D58C-99DD-4D4A-A739-0C5964449DE4}" type="slidenum">
              <a:rPr lang="en-US" altLang="ja-JP" smtClean="0">
                <a:ea typeface="HGP創英角ｺﾞｼｯｸUB" pitchFamily="50" charset="-128"/>
              </a:rPr>
              <a:pPr/>
              <a:t>3</a:t>
            </a:fld>
            <a:endParaRPr lang="en-US" altLang="ja-JP">
              <a:ea typeface="HGP創英角ｺﾞｼｯｸUB" pitchFamily="50" charset="-128"/>
            </a:endParaRPr>
          </a:p>
        </p:txBody>
      </p:sp>
      <p:sp>
        <p:nvSpPr>
          <p:cNvPr id="7" name="タイトル 6"/>
          <p:cNvSpPr>
            <a:spLocks noGrp="1"/>
          </p:cNvSpPr>
          <p:nvPr>
            <p:ph type="title"/>
          </p:nvPr>
        </p:nvSpPr>
        <p:spPr>
          <a:xfrm>
            <a:off x="0" y="1992313"/>
            <a:ext cx="9144000" cy="1309687"/>
          </a:xfrm>
        </p:spPr>
        <p:txBody>
          <a:bodyPr/>
          <a:lstStyle/>
          <a:p>
            <a:pPr>
              <a:defRPr/>
            </a:pPr>
            <a:r>
              <a:t>医療ガス総論</a:t>
            </a:r>
          </a:p>
        </p:txBody>
      </p:sp>
      <p:sp>
        <p:nvSpPr>
          <p:cNvPr id="5" name="テキスト ボックス 4"/>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7"/>
          <p:cNvSpPr txBox="1">
            <a:spLocks noChangeArrowheads="1"/>
          </p:cNvSpPr>
          <p:nvPr/>
        </p:nvSpPr>
        <p:spPr bwMode="auto">
          <a:xfrm>
            <a:off x="758825" y="1462088"/>
            <a:ext cx="8093075"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74638" indent="-27463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spcBef>
                <a:spcPct val="40000"/>
              </a:spcBef>
            </a:pPr>
            <a:r>
              <a:rPr lang="en-US" altLang="ja-JP" sz="2400">
                <a:solidFill>
                  <a:schemeClr val="tx1"/>
                </a:solidFill>
                <a:ea typeface="HGP創英角ｺﾞｼｯｸUB" pitchFamily="50" charset="-128"/>
              </a:rPr>
              <a:t>①</a:t>
            </a:r>
            <a:r>
              <a:rPr lang="ja-JP" altLang="en-US" sz="2400">
                <a:solidFill>
                  <a:schemeClr val="tx1"/>
                </a:solidFill>
                <a:ea typeface="HGP創英角ｺﾞｼｯｸUB" pitchFamily="50" charset="-128"/>
              </a:rPr>
              <a:t>圧力計の正面に立たないようにして、酸素ボンベの元弁を ゆっくり左回りに開ける。</a:t>
            </a:r>
          </a:p>
          <a:p>
            <a:pPr eaLnBrk="1" hangingPunct="1">
              <a:spcBef>
                <a:spcPct val="40000"/>
              </a:spcBef>
            </a:pPr>
            <a:r>
              <a:rPr lang="ja-JP" altLang="en-US" sz="2400">
                <a:solidFill>
                  <a:schemeClr val="tx1"/>
                </a:solidFill>
                <a:ea typeface="HGP創英角ｺﾞｼｯｸUB" pitchFamily="50" charset="-128"/>
              </a:rPr>
              <a:t>②元弁を全開にして、必ず右回りに半回転戻す。</a:t>
            </a:r>
          </a:p>
          <a:p>
            <a:pPr eaLnBrk="1" hangingPunct="1">
              <a:spcBef>
                <a:spcPct val="40000"/>
              </a:spcBef>
            </a:pPr>
            <a:r>
              <a:rPr lang="ja-JP" altLang="en-US" sz="2400">
                <a:solidFill>
                  <a:schemeClr val="tx1"/>
                </a:solidFill>
                <a:ea typeface="HGP創英角ｺﾞｼｯｸUB" pitchFamily="50" charset="-128"/>
              </a:rPr>
              <a:t>③接続部から漏れがないこと、圧力計の指示値を確認する。</a:t>
            </a:r>
          </a:p>
          <a:p>
            <a:pPr eaLnBrk="1" hangingPunct="1">
              <a:spcBef>
                <a:spcPct val="40000"/>
              </a:spcBef>
            </a:pPr>
            <a:r>
              <a:rPr lang="ja-JP" altLang="en-US" sz="2400">
                <a:solidFill>
                  <a:schemeClr val="tx1"/>
                </a:solidFill>
                <a:ea typeface="HGP創英角ｺﾞｼｯｸUB" pitchFamily="50" charset="-128"/>
              </a:rPr>
              <a:t>④酸素流量を設定、投与する。</a:t>
            </a:r>
          </a:p>
          <a:p>
            <a:pPr eaLnBrk="1" hangingPunct="1">
              <a:spcBef>
                <a:spcPct val="40000"/>
              </a:spcBef>
            </a:pPr>
            <a:r>
              <a:rPr lang="ja-JP" altLang="en-US" sz="2400">
                <a:solidFill>
                  <a:schemeClr val="tx1"/>
                </a:solidFill>
                <a:ea typeface="HGP創英角ｺﾞｼｯｸUB" pitchFamily="50" charset="-128"/>
              </a:rPr>
              <a:t>⑤流量と残圧を使用中も頻繁に確認する。</a:t>
            </a:r>
          </a:p>
          <a:p>
            <a:pPr eaLnBrk="1" hangingPunct="1">
              <a:spcBef>
                <a:spcPct val="40000"/>
              </a:spcBef>
            </a:pPr>
            <a:r>
              <a:rPr lang="ja-JP" altLang="en-US" sz="2400">
                <a:solidFill>
                  <a:schemeClr val="tx1"/>
                </a:solidFill>
                <a:ea typeface="HGP創英角ｺﾞｼｯｸUB" pitchFamily="50" charset="-128"/>
              </a:rPr>
              <a:t>⑥酸素投与が終了したら、流量計を操作して酸素を止める。</a:t>
            </a:r>
          </a:p>
          <a:p>
            <a:pPr eaLnBrk="1" hangingPunct="1">
              <a:spcBef>
                <a:spcPct val="40000"/>
              </a:spcBef>
            </a:pPr>
            <a:r>
              <a:rPr lang="ja-JP" altLang="en-US" sz="2400">
                <a:solidFill>
                  <a:schemeClr val="tx1"/>
                </a:solidFill>
                <a:ea typeface="HGP創英角ｺﾞｼｯｸUB" pitchFamily="50" charset="-128"/>
              </a:rPr>
              <a:t>⑦元弁を閉める（右に回す）。</a:t>
            </a:r>
          </a:p>
          <a:p>
            <a:pPr eaLnBrk="1" hangingPunct="1">
              <a:spcBef>
                <a:spcPct val="40000"/>
              </a:spcBef>
            </a:pPr>
            <a:r>
              <a:rPr lang="ja-JP" altLang="en-US" sz="2400">
                <a:solidFill>
                  <a:schemeClr val="tx1"/>
                </a:solidFill>
                <a:ea typeface="HGP創英角ｺﾞｼｯｸUB" pitchFamily="50" charset="-128"/>
              </a:rPr>
              <a:t>⑧流量計を操作して、圧力調整器の圧力計を</a:t>
            </a:r>
            <a:r>
              <a:rPr lang="en-US" altLang="ja-JP" sz="2400">
                <a:solidFill>
                  <a:schemeClr val="tx1"/>
                </a:solidFill>
                <a:ea typeface="HGP創英角ｺﾞｼｯｸUB" pitchFamily="50" charset="-128"/>
              </a:rPr>
              <a:t>『</a:t>
            </a:r>
            <a:r>
              <a:rPr lang="ja-JP" altLang="en-US" sz="2400">
                <a:solidFill>
                  <a:schemeClr val="tx1"/>
                </a:solidFill>
                <a:ea typeface="HGP創英角ｺﾞｼｯｸUB" pitchFamily="50" charset="-128"/>
              </a:rPr>
              <a:t>０</a:t>
            </a:r>
            <a:r>
              <a:rPr lang="en-US" altLang="ja-JP" sz="2400">
                <a:solidFill>
                  <a:schemeClr val="tx1"/>
                </a:solidFill>
                <a:ea typeface="HGP創英角ｺﾞｼｯｸUB" pitchFamily="50" charset="-128"/>
              </a:rPr>
              <a:t>』</a:t>
            </a:r>
            <a:r>
              <a:rPr lang="ja-JP" altLang="en-US" sz="2400">
                <a:solidFill>
                  <a:schemeClr val="tx1"/>
                </a:solidFill>
                <a:ea typeface="HGP創英角ｺﾞｼｯｸUB" pitchFamily="50" charset="-128"/>
              </a:rPr>
              <a:t>にする。</a:t>
            </a:r>
          </a:p>
        </p:txBody>
      </p:sp>
      <p:sp>
        <p:nvSpPr>
          <p:cNvPr id="34819" name="AutoShape 12"/>
          <p:cNvSpPr>
            <a:spLocks noChangeArrowheads="1"/>
          </p:cNvSpPr>
          <p:nvPr/>
        </p:nvSpPr>
        <p:spPr bwMode="auto">
          <a:xfrm>
            <a:off x="3467100" y="115888"/>
            <a:ext cx="2273300" cy="523875"/>
          </a:xfrm>
          <a:prstGeom prst="roundRect">
            <a:avLst>
              <a:gd name="adj" fmla="val 16667"/>
            </a:avLst>
          </a:prstGeom>
          <a:solidFill>
            <a:schemeClr val="bg1"/>
          </a:solidFill>
          <a:ln w="25400">
            <a:solidFill>
              <a:srgbClr val="EE6123"/>
            </a:solidFill>
            <a:round/>
            <a:headEnd/>
            <a:tailEnd/>
          </a:ln>
          <a:effectLst>
            <a:outerShdw dist="35921" dir="2700000" algn="ctr" rotWithShape="0">
              <a:schemeClr val="bg2"/>
            </a:outerShdw>
          </a:effectLst>
        </p:spPr>
        <p:txBody>
          <a:bodyPr wrap="none" lIns="72000" tIns="0" rIns="72000" bIns="0"/>
          <a:lstStyle/>
          <a:p>
            <a:pPr algn="ctr" eaLnBrk="1" hangingPunct="1"/>
            <a:r>
              <a:rPr lang="ja-JP" altLang="en-US" sz="2800">
                <a:solidFill>
                  <a:srgbClr val="EE6123"/>
                </a:solidFill>
                <a:latin typeface="Arial Black" pitchFamily="34" charset="0"/>
                <a:ea typeface="HGP創英角ｺﾞｼｯｸUB" pitchFamily="50" charset="-128"/>
              </a:rPr>
              <a:t>セッティング済</a:t>
            </a:r>
          </a:p>
        </p:txBody>
      </p:sp>
      <p:sp>
        <p:nvSpPr>
          <p:cNvPr id="3" name="タイトル 2"/>
          <p:cNvSpPr>
            <a:spLocks noGrp="1"/>
          </p:cNvSpPr>
          <p:nvPr>
            <p:ph type="title"/>
          </p:nvPr>
        </p:nvSpPr>
        <p:spPr>
          <a:xfrm>
            <a:off x="0" y="0"/>
            <a:ext cx="9144000" cy="1374775"/>
          </a:xfrm>
        </p:spPr>
        <p:txBody>
          <a:bodyPr anchor="b"/>
          <a:lstStyle/>
          <a:p>
            <a:pPr>
              <a:defRPr/>
            </a:pPr>
            <a:r>
              <a:t>酸素ボンベの使用方法</a:t>
            </a:r>
          </a:p>
        </p:txBody>
      </p:sp>
      <p:sp>
        <p:nvSpPr>
          <p:cNvPr id="3482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532EC48-43E2-4744-BE51-98D26572C3E8}" type="slidenum">
              <a:rPr lang="en-US" altLang="ja-JP" smtClean="0">
                <a:ea typeface="HGP創英角ｺﾞｼｯｸUB" pitchFamily="50" charset="-128"/>
              </a:rPr>
              <a:pPr/>
              <a:t>30</a:t>
            </a:fld>
            <a:endParaRPr lang="en-US" altLang="ja-JP">
              <a:ea typeface="HGP創英角ｺﾞｼｯｸUB" pitchFamily="50" charset="-128"/>
            </a:endParaRPr>
          </a:p>
        </p:txBody>
      </p:sp>
      <p:sp>
        <p:nvSpPr>
          <p:cNvPr id="6" name="テキスト ボックス 5"/>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1492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89"/>
          <p:cNvGrpSpPr>
            <a:grpSpLocks/>
          </p:cNvGrpSpPr>
          <p:nvPr/>
        </p:nvGrpSpPr>
        <p:grpSpPr bwMode="auto">
          <a:xfrm>
            <a:off x="776288" y="711200"/>
            <a:ext cx="7812087" cy="4610100"/>
            <a:chOff x="274" y="730"/>
            <a:chExt cx="5248" cy="3097"/>
          </a:xfrm>
        </p:grpSpPr>
        <p:grpSp>
          <p:nvGrpSpPr>
            <p:cNvPr id="35848" name="Group 188"/>
            <p:cNvGrpSpPr>
              <a:grpSpLocks/>
            </p:cNvGrpSpPr>
            <p:nvPr/>
          </p:nvGrpSpPr>
          <p:grpSpPr bwMode="auto">
            <a:xfrm>
              <a:off x="274" y="730"/>
              <a:ext cx="5248" cy="3077"/>
              <a:chOff x="274" y="730"/>
              <a:chExt cx="5248" cy="3077"/>
            </a:xfrm>
          </p:grpSpPr>
          <p:sp>
            <p:nvSpPr>
              <p:cNvPr id="35850" name="Rectangle 66"/>
              <p:cNvSpPr>
                <a:spLocks noChangeArrowheads="1"/>
              </p:cNvSpPr>
              <p:nvPr/>
            </p:nvSpPr>
            <p:spPr bwMode="auto">
              <a:xfrm>
                <a:off x="1884" y="1130"/>
                <a:ext cx="3556" cy="267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5851" name="Line 130"/>
              <p:cNvSpPr>
                <a:spLocks noChangeShapeType="1"/>
              </p:cNvSpPr>
              <p:nvPr/>
            </p:nvSpPr>
            <p:spPr bwMode="auto">
              <a:xfrm flipV="1">
                <a:off x="2324"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2" name="Line 131"/>
              <p:cNvSpPr>
                <a:spLocks noChangeShapeType="1"/>
              </p:cNvSpPr>
              <p:nvPr/>
            </p:nvSpPr>
            <p:spPr bwMode="auto">
              <a:xfrm flipV="1">
                <a:off x="2768"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3" name="Line 132"/>
              <p:cNvSpPr>
                <a:spLocks noChangeShapeType="1"/>
              </p:cNvSpPr>
              <p:nvPr/>
            </p:nvSpPr>
            <p:spPr bwMode="auto">
              <a:xfrm flipV="1">
                <a:off x="3215"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4" name="Line 133"/>
              <p:cNvSpPr>
                <a:spLocks noChangeShapeType="1"/>
              </p:cNvSpPr>
              <p:nvPr/>
            </p:nvSpPr>
            <p:spPr bwMode="auto">
              <a:xfrm flipV="1">
                <a:off x="3659"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5" name="Line 134"/>
              <p:cNvSpPr>
                <a:spLocks noChangeShapeType="1"/>
              </p:cNvSpPr>
              <p:nvPr/>
            </p:nvSpPr>
            <p:spPr bwMode="auto">
              <a:xfrm flipV="1">
                <a:off x="4106"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6" name="Line 135"/>
              <p:cNvSpPr>
                <a:spLocks noChangeShapeType="1"/>
              </p:cNvSpPr>
              <p:nvPr/>
            </p:nvSpPr>
            <p:spPr bwMode="auto">
              <a:xfrm flipV="1">
                <a:off x="4552"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7" name="Line 136"/>
              <p:cNvSpPr>
                <a:spLocks noChangeShapeType="1"/>
              </p:cNvSpPr>
              <p:nvPr/>
            </p:nvSpPr>
            <p:spPr bwMode="auto">
              <a:xfrm flipV="1">
                <a:off x="4996"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58" name="Line 137"/>
              <p:cNvSpPr>
                <a:spLocks noChangeShapeType="1"/>
              </p:cNvSpPr>
              <p:nvPr/>
            </p:nvSpPr>
            <p:spPr bwMode="auto">
              <a:xfrm flipV="1">
                <a:off x="5443" y="1077"/>
                <a:ext cx="0" cy="2730"/>
              </a:xfrm>
              <a:prstGeom prst="line">
                <a:avLst/>
              </a:prstGeom>
              <a:noFill/>
              <a:ln w="14351">
                <a:solidFill>
                  <a:srgbClr val="999999"/>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5859" name="Group 138"/>
              <p:cNvGrpSpPr>
                <a:grpSpLocks/>
              </p:cNvGrpSpPr>
              <p:nvPr/>
            </p:nvGrpSpPr>
            <p:grpSpPr bwMode="auto">
              <a:xfrm>
                <a:off x="1812" y="1077"/>
                <a:ext cx="3631" cy="47"/>
                <a:chOff x="1812" y="999"/>
                <a:chExt cx="3631" cy="47"/>
              </a:xfrm>
            </p:grpSpPr>
            <p:sp>
              <p:nvSpPr>
                <p:cNvPr id="35899" name="Line 139"/>
                <p:cNvSpPr>
                  <a:spLocks noChangeShapeType="1"/>
                </p:cNvSpPr>
                <p:nvPr/>
              </p:nvSpPr>
              <p:spPr bwMode="auto">
                <a:xfrm flipV="1">
                  <a:off x="2324"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0" name="Line 140"/>
                <p:cNvSpPr>
                  <a:spLocks noChangeShapeType="1"/>
                </p:cNvSpPr>
                <p:nvPr/>
              </p:nvSpPr>
              <p:spPr bwMode="auto">
                <a:xfrm flipV="1">
                  <a:off x="2768"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1" name="Line 141"/>
                <p:cNvSpPr>
                  <a:spLocks noChangeShapeType="1"/>
                </p:cNvSpPr>
                <p:nvPr/>
              </p:nvSpPr>
              <p:spPr bwMode="auto">
                <a:xfrm flipV="1">
                  <a:off x="3215"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2" name="Line 142"/>
                <p:cNvSpPr>
                  <a:spLocks noChangeShapeType="1"/>
                </p:cNvSpPr>
                <p:nvPr/>
              </p:nvSpPr>
              <p:spPr bwMode="auto">
                <a:xfrm flipV="1">
                  <a:off x="3659"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3" name="Line 143"/>
                <p:cNvSpPr>
                  <a:spLocks noChangeShapeType="1"/>
                </p:cNvSpPr>
                <p:nvPr/>
              </p:nvSpPr>
              <p:spPr bwMode="auto">
                <a:xfrm flipV="1">
                  <a:off x="4106"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4" name="Line 144"/>
                <p:cNvSpPr>
                  <a:spLocks noChangeShapeType="1"/>
                </p:cNvSpPr>
                <p:nvPr/>
              </p:nvSpPr>
              <p:spPr bwMode="auto">
                <a:xfrm flipV="1">
                  <a:off x="4552"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5" name="Line 145"/>
                <p:cNvSpPr>
                  <a:spLocks noChangeShapeType="1"/>
                </p:cNvSpPr>
                <p:nvPr/>
              </p:nvSpPr>
              <p:spPr bwMode="auto">
                <a:xfrm flipV="1">
                  <a:off x="4996"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6" name="Line 146"/>
                <p:cNvSpPr>
                  <a:spLocks noChangeShapeType="1"/>
                </p:cNvSpPr>
                <p:nvPr/>
              </p:nvSpPr>
              <p:spPr bwMode="auto">
                <a:xfrm flipV="1">
                  <a:off x="5443" y="999"/>
                  <a:ext cx="0" cy="42"/>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907" name="Line 147"/>
                <p:cNvSpPr>
                  <a:spLocks noChangeShapeType="1"/>
                </p:cNvSpPr>
                <p:nvPr/>
              </p:nvSpPr>
              <p:spPr bwMode="auto">
                <a:xfrm>
                  <a:off x="1812" y="1046"/>
                  <a:ext cx="363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35860" name="Group 148"/>
              <p:cNvGrpSpPr>
                <a:grpSpLocks/>
              </p:cNvGrpSpPr>
              <p:nvPr/>
            </p:nvGrpSpPr>
            <p:grpSpPr bwMode="auto">
              <a:xfrm>
                <a:off x="1812" y="1459"/>
                <a:ext cx="61" cy="2348"/>
                <a:chOff x="1812" y="1381"/>
                <a:chExt cx="61" cy="2348"/>
              </a:xfrm>
            </p:grpSpPr>
            <p:sp>
              <p:nvSpPr>
                <p:cNvPr id="35891" name="Line 149"/>
                <p:cNvSpPr>
                  <a:spLocks noChangeShapeType="1"/>
                </p:cNvSpPr>
                <p:nvPr/>
              </p:nvSpPr>
              <p:spPr bwMode="auto">
                <a:xfrm>
                  <a:off x="1812" y="1381"/>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2" name="Line 150"/>
                <p:cNvSpPr>
                  <a:spLocks noChangeShapeType="1"/>
                </p:cNvSpPr>
                <p:nvPr/>
              </p:nvSpPr>
              <p:spPr bwMode="auto">
                <a:xfrm>
                  <a:off x="1812" y="1717"/>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3" name="Line 151"/>
                <p:cNvSpPr>
                  <a:spLocks noChangeShapeType="1"/>
                </p:cNvSpPr>
                <p:nvPr/>
              </p:nvSpPr>
              <p:spPr bwMode="auto">
                <a:xfrm>
                  <a:off x="1812" y="2052"/>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4" name="Line 152"/>
                <p:cNvSpPr>
                  <a:spLocks noChangeShapeType="1"/>
                </p:cNvSpPr>
                <p:nvPr/>
              </p:nvSpPr>
              <p:spPr bwMode="auto">
                <a:xfrm>
                  <a:off x="1812" y="2387"/>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5" name="Line 153"/>
                <p:cNvSpPr>
                  <a:spLocks noChangeShapeType="1"/>
                </p:cNvSpPr>
                <p:nvPr/>
              </p:nvSpPr>
              <p:spPr bwMode="auto">
                <a:xfrm>
                  <a:off x="1812" y="2723"/>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6" name="Line 154"/>
                <p:cNvSpPr>
                  <a:spLocks noChangeShapeType="1"/>
                </p:cNvSpPr>
                <p:nvPr/>
              </p:nvSpPr>
              <p:spPr bwMode="auto">
                <a:xfrm>
                  <a:off x="1812" y="3058"/>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7" name="Line 155"/>
                <p:cNvSpPr>
                  <a:spLocks noChangeShapeType="1"/>
                </p:cNvSpPr>
                <p:nvPr/>
              </p:nvSpPr>
              <p:spPr bwMode="auto">
                <a:xfrm>
                  <a:off x="1812" y="3394"/>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98" name="Line 156"/>
                <p:cNvSpPr>
                  <a:spLocks noChangeShapeType="1"/>
                </p:cNvSpPr>
                <p:nvPr/>
              </p:nvSpPr>
              <p:spPr bwMode="auto">
                <a:xfrm>
                  <a:off x="1812" y="3729"/>
                  <a:ext cx="61" cy="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5861" name="Rectangle 157"/>
              <p:cNvSpPr>
                <a:spLocks noChangeArrowheads="1"/>
              </p:cNvSpPr>
              <p:nvPr/>
            </p:nvSpPr>
            <p:spPr bwMode="auto">
              <a:xfrm>
                <a:off x="3162" y="730"/>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a:solidFill>
                      <a:schemeClr val="tx1"/>
                    </a:solidFill>
                    <a:ea typeface="HGP創英角ｺﾞｼｯｸUB" pitchFamily="50" charset="-128"/>
                  </a:rPr>
                  <a:t>経験施設（％）</a:t>
                </a:r>
              </a:p>
            </p:txBody>
          </p:sp>
          <p:grpSp>
            <p:nvGrpSpPr>
              <p:cNvPr id="35862" name="Group 158"/>
              <p:cNvGrpSpPr>
                <a:grpSpLocks/>
              </p:cNvGrpSpPr>
              <p:nvPr/>
            </p:nvGrpSpPr>
            <p:grpSpPr bwMode="auto">
              <a:xfrm>
                <a:off x="1838" y="918"/>
                <a:ext cx="3684" cy="165"/>
                <a:chOff x="1838" y="840"/>
                <a:chExt cx="3684" cy="165"/>
              </a:xfrm>
            </p:grpSpPr>
            <p:sp>
              <p:nvSpPr>
                <p:cNvPr id="35882" name="Rectangle 159"/>
                <p:cNvSpPr>
                  <a:spLocks noChangeArrowheads="1"/>
                </p:cNvSpPr>
                <p:nvPr/>
              </p:nvSpPr>
              <p:spPr bwMode="auto">
                <a:xfrm>
                  <a:off x="1838" y="840"/>
                  <a:ext cx="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0</a:t>
                  </a:r>
                </a:p>
              </p:txBody>
            </p:sp>
            <p:sp>
              <p:nvSpPr>
                <p:cNvPr id="35883" name="Rectangle 160"/>
                <p:cNvSpPr>
                  <a:spLocks noChangeArrowheads="1"/>
                </p:cNvSpPr>
                <p:nvPr/>
              </p:nvSpPr>
              <p:spPr bwMode="auto">
                <a:xfrm>
                  <a:off x="2283" y="840"/>
                  <a:ext cx="8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2</a:t>
                  </a:r>
                </a:p>
              </p:txBody>
            </p:sp>
            <p:sp>
              <p:nvSpPr>
                <p:cNvPr id="35884" name="Rectangle 161"/>
                <p:cNvSpPr>
                  <a:spLocks noChangeArrowheads="1"/>
                </p:cNvSpPr>
                <p:nvPr/>
              </p:nvSpPr>
              <p:spPr bwMode="auto">
                <a:xfrm>
                  <a:off x="2729" y="840"/>
                  <a:ext cx="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4</a:t>
                  </a:r>
                </a:p>
              </p:txBody>
            </p:sp>
            <p:sp>
              <p:nvSpPr>
                <p:cNvPr id="35885" name="Rectangle 162"/>
                <p:cNvSpPr>
                  <a:spLocks noChangeArrowheads="1"/>
                </p:cNvSpPr>
                <p:nvPr/>
              </p:nvSpPr>
              <p:spPr bwMode="auto">
                <a:xfrm>
                  <a:off x="3174" y="840"/>
                  <a:ext cx="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6</a:t>
                  </a:r>
                </a:p>
              </p:txBody>
            </p:sp>
            <p:sp>
              <p:nvSpPr>
                <p:cNvPr id="35886" name="Rectangle 163"/>
                <p:cNvSpPr>
                  <a:spLocks noChangeArrowheads="1"/>
                </p:cNvSpPr>
                <p:nvPr/>
              </p:nvSpPr>
              <p:spPr bwMode="auto">
                <a:xfrm>
                  <a:off x="3619" y="840"/>
                  <a:ext cx="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8</a:t>
                  </a:r>
                </a:p>
              </p:txBody>
            </p:sp>
            <p:sp>
              <p:nvSpPr>
                <p:cNvPr id="35887" name="Rectangle 164"/>
                <p:cNvSpPr>
                  <a:spLocks noChangeArrowheads="1"/>
                </p:cNvSpPr>
                <p:nvPr/>
              </p:nvSpPr>
              <p:spPr bwMode="auto">
                <a:xfrm>
                  <a:off x="4023" y="840"/>
                  <a:ext cx="1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10</a:t>
                  </a:r>
                </a:p>
              </p:txBody>
            </p:sp>
            <p:sp>
              <p:nvSpPr>
                <p:cNvPr id="35888" name="Rectangle 165"/>
                <p:cNvSpPr>
                  <a:spLocks noChangeArrowheads="1"/>
                </p:cNvSpPr>
                <p:nvPr/>
              </p:nvSpPr>
              <p:spPr bwMode="auto">
                <a:xfrm>
                  <a:off x="4469" y="840"/>
                  <a:ext cx="1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12</a:t>
                  </a:r>
                </a:p>
              </p:txBody>
            </p:sp>
            <p:sp>
              <p:nvSpPr>
                <p:cNvPr id="35889" name="Rectangle 166"/>
                <p:cNvSpPr>
                  <a:spLocks noChangeArrowheads="1"/>
                </p:cNvSpPr>
                <p:nvPr/>
              </p:nvSpPr>
              <p:spPr bwMode="auto">
                <a:xfrm>
                  <a:off x="4914" y="840"/>
                  <a:ext cx="1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14</a:t>
                  </a:r>
                </a:p>
              </p:txBody>
            </p:sp>
            <p:sp>
              <p:nvSpPr>
                <p:cNvPr id="35890" name="Rectangle 167"/>
                <p:cNvSpPr>
                  <a:spLocks noChangeArrowheads="1"/>
                </p:cNvSpPr>
                <p:nvPr/>
              </p:nvSpPr>
              <p:spPr bwMode="auto">
                <a:xfrm>
                  <a:off x="5360" y="840"/>
                  <a:ext cx="1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600">
                      <a:solidFill>
                        <a:schemeClr val="tx1"/>
                      </a:solidFill>
                      <a:ea typeface="HGP創英角ｺﾞｼｯｸUB" pitchFamily="50" charset="-128"/>
                    </a:rPr>
                    <a:t>16</a:t>
                  </a:r>
                </a:p>
              </p:txBody>
            </p:sp>
          </p:grpSp>
          <p:grpSp>
            <p:nvGrpSpPr>
              <p:cNvPr id="35863" name="Group 168"/>
              <p:cNvGrpSpPr>
                <a:grpSpLocks/>
              </p:cNvGrpSpPr>
              <p:nvPr/>
            </p:nvGrpSpPr>
            <p:grpSpPr bwMode="auto">
              <a:xfrm>
                <a:off x="274" y="1193"/>
                <a:ext cx="1507" cy="2535"/>
                <a:chOff x="274" y="1115"/>
                <a:chExt cx="1507" cy="2535"/>
              </a:xfrm>
            </p:grpSpPr>
            <p:sp>
              <p:nvSpPr>
                <p:cNvPr id="35874" name="Rectangle 169"/>
                <p:cNvSpPr>
                  <a:spLocks noChangeArrowheads="1"/>
                </p:cNvSpPr>
                <p:nvPr/>
              </p:nvSpPr>
              <p:spPr bwMode="auto">
                <a:xfrm>
                  <a:off x="850" y="1115"/>
                  <a:ext cx="9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ボンベが倒れた</a:t>
                  </a:r>
                </a:p>
              </p:txBody>
            </p:sp>
            <p:sp>
              <p:nvSpPr>
                <p:cNvPr id="35875" name="Rectangle 170"/>
                <p:cNvSpPr>
                  <a:spLocks noChangeArrowheads="1"/>
                </p:cNvSpPr>
                <p:nvPr/>
              </p:nvSpPr>
              <p:spPr bwMode="auto">
                <a:xfrm>
                  <a:off x="442" y="1453"/>
                  <a:ext cx="13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接続部で漏れを生じた</a:t>
                  </a:r>
                </a:p>
              </p:txBody>
            </p:sp>
            <p:sp>
              <p:nvSpPr>
                <p:cNvPr id="35876" name="Rectangle 171"/>
                <p:cNvSpPr>
                  <a:spLocks noChangeArrowheads="1"/>
                </p:cNvSpPr>
                <p:nvPr/>
              </p:nvSpPr>
              <p:spPr bwMode="auto">
                <a:xfrm>
                  <a:off x="598" y="1790"/>
                  <a:ext cx="118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使用中、空になった</a:t>
                  </a:r>
                </a:p>
              </p:txBody>
            </p:sp>
            <p:sp>
              <p:nvSpPr>
                <p:cNvPr id="35877" name="Rectangle 172"/>
                <p:cNvSpPr>
                  <a:spLocks noChangeArrowheads="1"/>
                </p:cNvSpPr>
                <p:nvPr/>
              </p:nvSpPr>
              <p:spPr bwMode="auto">
                <a:xfrm>
                  <a:off x="682" y="2127"/>
                  <a:ext cx="10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圧力計が故障した</a:t>
                  </a:r>
                </a:p>
              </p:txBody>
            </p:sp>
            <p:sp>
              <p:nvSpPr>
                <p:cNvPr id="35878" name="Rectangle 173"/>
                <p:cNvSpPr>
                  <a:spLocks noChangeArrowheads="1"/>
                </p:cNvSpPr>
                <p:nvPr/>
              </p:nvSpPr>
              <p:spPr bwMode="auto">
                <a:xfrm>
                  <a:off x="274" y="2388"/>
                  <a:ext cx="150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圧力調整器の取り付けを</a:t>
                  </a:r>
                </a:p>
                <a:p>
                  <a:pPr algn="r" eaLnBrk="1" hangingPunct="1"/>
                  <a:r>
                    <a:rPr lang="ja-JP" altLang="en-US">
                      <a:solidFill>
                        <a:schemeClr val="tx1"/>
                      </a:solidFill>
                      <a:ea typeface="HGP創英角ｺﾞｼｯｸUB" pitchFamily="50" charset="-128"/>
                    </a:rPr>
                    <a:t>間違えた</a:t>
                  </a:r>
                </a:p>
              </p:txBody>
            </p:sp>
            <p:sp>
              <p:nvSpPr>
                <p:cNvPr id="35879" name="Rectangle 174"/>
                <p:cNvSpPr>
                  <a:spLocks noChangeArrowheads="1"/>
                </p:cNvSpPr>
                <p:nvPr/>
              </p:nvSpPr>
              <p:spPr bwMode="auto">
                <a:xfrm>
                  <a:off x="462" y="2802"/>
                  <a:ext cx="13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他のボンベと間違えた</a:t>
                  </a:r>
                </a:p>
              </p:txBody>
            </p:sp>
            <p:sp>
              <p:nvSpPr>
                <p:cNvPr id="35880" name="Rectangle 175"/>
                <p:cNvSpPr>
                  <a:spLocks noChangeArrowheads="1"/>
                </p:cNvSpPr>
                <p:nvPr/>
              </p:nvSpPr>
              <p:spPr bwMode="auto">
                <a:xfrm>
                  <a:off x="450" y="3140"/>
                  <a:ext cx="13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発火や爆発を起こした</a:t>
                  </a:r>
                </a:p>
              </p:txBody>
            </p:sp>
            <p:sp>
              <p:nvSpPr>
                <p:cNvPr id="35881" name="Rectangle 176"/>
                <p:cNvSpPr>
                  <a:spLocks noChangeArrowheads="1"/>
                </p:cNvSpPr>
                <p:nvPr/>
              </p:nvSpPr>
              <p:spPr bwMode="auto">
                <a:xfrm>
                  <a:off x="1379" y="3477"/>
                  <a:ext cx="4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ja-JP" altLang="en-US">
                      <a:solidFill>
                        <a:schemeClr val="tx1"/>
                      </a:solidFill>
                      <a:ea typeface="HGP創英角ｺﾞｼｯｸUB" pitchFamily="50" charset="-128"/>
                    </a:rPr>
                    <a:t>その他</a:t>
                  </a:r>
                </a:p>
              </p:txBody>
            </p:sp>
          </p:grpSp>
          <p:grpSp>
            <p:nvGrpSpPr>
              <p:cNvPr id="35864" name="Group 177"/>
              <p:cNvGrpSpPr>
                <a:grpSpLocks/>
              </p:cNvGrpSpPr>
              <p:nvPr/>
            </p:nvGrpSpPr>
            <p:grpSpPr bwMode="auto">
              <a:xfrm>
                <a:off x="1883" y="1183"/>
                <a:ext cx="3078" cy="2556"/>
                <a:chOff x="1883" y="1105"/>
                <a:chExt cx="3078" cy="2556"/>
              </a:xfrm>
            </p:grpSpPr>
            <p:sp>
              <p:nvSpPr>
                <p:cNvPr id="35866" name="Rectangle 178"/>
                <p:cNvSpPr>
                  <a:spLocks noChangeArrowheads="1"/>
                </p:cNvSpPr>
                <p:nvPr/>
              </p:nvSpPr>
              <p:spPr bwMode="auto">
                <a:xfrm>
                  <a:off x="1883" y="1105"/>
                  <a:ext cx="3078" cy="205"/>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67" name="Rectangle 179"/>
                <p:cNvSpPr>
                  <a:spLocks noChangeArrowheads="1"/>
                </p:cNvSpPr>
                <p:nvPr/>
              </p:nvSpPr>
              <p:spPr bwMode="auto">
                <a:xfrm>
                  <a:off x="1883" y="1436"/>
                  <a:ext cx="3049" cy="205"/>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68" name="Rectangle 180"/>
                <p:cNvSpPr>
                  <a:spLocks noChangeArrowheads="1"/>
                </p:cNvSpPr>
                <p:nvPr/>
              </p:nvSpPr>
              <p:spPr bwMode="auto">
                <a:xfrm>
                  <a:off x="1883" y="1773"/>
                  <a:ext cx="2953" cy="204"/>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69" name="Rectangle 181"/>
                <p:cNvSpPr>
                  <a:spLocks noChangeArrowheads="1"/>
                </p:cNvSpPr>
                <p:nvPr/>
              </p:nvSpPr>
              <p:spPr bwMode="auto">
                <a:xfrm>
                  <a:off x="1883" y="2109"/>
                  <a:ext cx="1332" cy="205"/>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70" name="Rectangle 182"/>
                <p:cNvSpPr>
                  <a:spLocks noChangeArrowheads="1"/>
                </p:cNvSpPr>
                <p:nvPr/>
              </p:nvSpPr>
              <p:spPr bwMode="auto">
                <a:xfrm>
                  <a:off x="1883" y="2447"/>
                  <a:ext cx="1311" cy="203"/>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71" name="Rectangle 183"/>
                <p:cNvSpPr>
                  <a:spLocks noChangeArrowheads="1"/>
                </p:cNvSpPr>
                <p:nvPr/>
              </p:nvSpPr>
              <p:spPr bwMode="auto">
                <a:xfrm>
                  <a:off x="1883" y="2782"/>
                  <a:ext cx="465" cy="205"/>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72" name="Rectangle 184"/>
                <p:cNvSpPr>
                  <a:spLocks noChangeArrowheads="1"/>
                </p:cNvSpPr>
                <p:nvPr/>
              </p:nvSpPr>
              <p:spPr bwMode="auto">
                <a:xfrm>
                  <a:off x="1883" y="3120"/>
                  <a:ext cx="99" cy="203"/>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sp>
              <p:nvSpPr>
                <p:cNvPr id="35873" name="Rectangle 185"/>
                <p:cNvSpPr>
                  <a:spLocks noChangeArrowheads="1"/>
                </p:cNvSpPr>
                <p:nvPr/>
              </p:nvSpPr>
              <p:spPr bwMode="auto">
                <a:xfrm>
                  <a:off x="1883" y="3455"/>
                  <a:ext cx="399" cy="206"/>
                </a:xfrm>
                <a:prstGeom prst="rect">
                  <a:avLst/>
                </a:prstGeom>
                <a:gradFill rotWithShape="1">
                  <a:gsLst>
                    <a:gs pos="0">
                      <a:srgbClr val="63B5BA"/>
                    </a:gs>
                    <a:gs pos="50000">
                      <a:srgbClr val="DAEDEE"/>
                    </a:gs>
                    <a:gs pos="100000">
                      <a:srgbClr val="63B5BA"/>
                    </a:gs>
                  </a:gsLst>
                  <a:lin ang="5400000" scaled="1"/>
                </a:gradFill>
                <a:ln>
                  <a:noFill/>
                </a:ln>
                <a:effectLst>
                  <a:outerShdw dist="17961" dir="2700000" algn="ctr" rotWithShape="0">
                    <a:schemeClr val="bg2">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ja-JP" altLang="en-US">
                    <a:ea typeface="HGP創英角ｺﾞｼｯｸUB" pitchFamily="50" charset="-128"/>
                  </a:endParaRPr>
                </a:p>
              </p:txBody>
            </p:sp>
          </p:grpSp>
          <p:sp>
            <p:nvSpPr>
              <p:cNvPr id="35865" name="Line 186"/>
              <p:cNvSpPr>
                <a:spLocks noChangeShapeType="1"/>
              </p:cNvSpPr>
              <p:nvPr/>
            </p:nvSpPr>
            <p:spPr bwMode="auto">
              <a:xfrm flipV="1">
                <a:off x="1878" y="1077"/>
                <a:ext cx="0" cy="2730"/>
              </a:xfrm>
              <a:prstGeom prst="line">
                <a:avLst/>
              </a:prstGeom>
              <a:noFill/>
              <a:ln w="28575" cap="rnd">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5849" name="テキスト ボックス 3"/>
            <p:cNvSpPr txBox="1">
              <a:spLocks noChangeArrowheads="1"/>
            </p:cNvSpPr>
            <p:nvPr/>
          </p:nvSpPr>
          <p:spPr bwMode="auto">
            <a:xfrm>
              <a:off x="3733" y="3635"/>
              <a:ext cx="164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r>
                <a:rPr lang="ja-JP" altLang="en-US" sz="1400">
                  <a:solidFill>
                    <a:schemeClr val="tx1"/>
                  </a:solidFill>
                  <a:ea typeface="HGP創英角ｺﾞｼｯｸUB" pitchFamily="50" charset="-128"/>
                </a:rPr>
                <a:t>ただし、発火・爆発はアクシデント</a:t>
              </a:r>
            </a:p>
          </p:txBody>
        </p:sp>
      </p:grpSp>
      <p:sp>
        <p:nvSpPr>
          <p:cNvPr id="3" name="タイトル 2"/>
          <p:cNvSpPr>
            <a:spLocks noGrp="1"/>
          </p:cNvSpPr>
          <p:nvPr>
            <p:ph type="title"/>
          </p:nvPr>
        </p:nvSpPr>
        <p:spPr>
          <a:xfrm>
            <a:off x="0" y="0"/>
            <a:ext cx="9144000" cy="939800"/>
          </a:xfrm>
        </p:spPr>
        <p:txBody>
          <a:bodyPr/>
          <a:lstStyle/>
          <a:p>
            <a:pPr>
              <a:defRPr/>
            </a:pPr>
            <a:r>
              <a:t>酸素ボンベのヒヤリ・ハット</a:t>
            </a:r>
          </a:p>
        </p:txBody>
      </p:sp>
      <p:sp>
        <p:nvSpPr>
          <p:cNvPr id="3584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F2657BA-FD5B-4771-A65F-6FF63E7C58A4}" type="slidenum">
              <a:rPr lang="en-US" altLang="ja-JP" smtClean="0">
                <a:ea typeface="HGP創英角ｺﾞｼｯｸUB" pitchFamily="50" charset="-128"/>
              </a:rPr>
              <a:pPr/>
              <a:t>31</a:t>
            </a:fld>
            <a:endParaRPr lang="en-US" altLang="ja-JP">
              <a:ea typeface="HGP創英角ｺﾞｼｯｸUB" pitchFamily="50" charset="-128"/>
            </a:endParaRPr>
          </a:p>
        </p:txBody>
      </p:sp>
      <p:sp>
        <p:nvSpPr>
          <p:cNvPr id="35845" name="Text Box 10"/>
          <p:cNvSpPr txBox="1">
            <a:spLocks noChangeArrowheads="1"/>
          </p:cNvSpPr>
          <p:nvPr/>
        </p:nvSpPr>
        <p:spPr bwMode="auto">
          <a:xfrm>
            <a:off x="776288" y="5384800"/>
            <a:ext cx="7699375" cy="708025"/>
          </a:xfrm>
          <a:prstGeom prst="rect">
            <a:avLst/>
          </a:prstGeom>
          <a:noFill/>
          <a:ln w="19050">
            <a:solidFill>
              <a:srgbClr val="63B5B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r>
              <a:rPr lang="ja-JP" altLang="en-US" sz="2000">
                <a:solidFill>
                  <a:srgbClr val="63B5BA"/>
                </a:solidFill>
                <a:ea typeface="HGP創英角ｺﾞｼｯｸUB" pitchFamily="50" charset="-128"/>
              </a:rPr>
              <a:t>医療ガスに係る事故又はヒヤリ・ハット事例が発生した場合の、</a:t>
            </a:r>
            <a:endParaRPr lang="en-US" altLang="ja-JP" sz="2000">
              <a:solidFill>
                <a:srgbClr val="63B5BA"/>
              </a:solidFill>
              <a:ea typeface="HGP創英角ｺﾞｼｯｸUB" pitchFamily="50" charset="-128"/>
            </a:endParaRPr>
          </a:p>
          <a:p>
            <a:pPr algn="ctr" eaLnBrk="1" hangingPunct="1"/>
            <a:r>
              <a:rPr lang="ja-JP" altLang="en-US" sz="2000">
                <a:solidFill>
                  <a:srgbClr val="63B5BA"/>
                </a:solidFill>
                <a:ea typeface="HGP創英角ｺﾞｼｯｸUB" pitchFamily="50" charset="-128"/>
              </a:rPr>
              <a:t>院内の対応について、確認しておきましょう。</a:t>
            </a:r>
            <a:endParaRPr lang="en-US" altLang="ja-JP" sz="2000">
              <a:solidFill>
                <a:srgbClr val="63B5BA"/>
              </a:solidFill>
              <a:ea typeface="HGP創英角ｺﾞｼｯｸUB" pitchFamily="50" charset="-128"/>
            </a:endParaRPr>
          </a:p>
        </p:txBody>
      </p:sp>
      <p:sp>
        <p:nvSpPr>
          <p:cNvPr id="66" name="テキスト ボックス 65"/>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5"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73038" y="133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3"/>
          <p:cNvSpPr>
            <a:spLocks noChangeArrowheads="1"/>
          </p:cNvSpPr>
          <p:nvPr/>
        </p:nvSpPr>
        <p:spPr bwMode="auto">
          <a:xfrm>
            <a:off x="5575300" y="1438275"/>
            <a:ext cx="2471738" cy="32702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36867" name="Rectangle 12"/>
          <p:cNvSpPr>
            <a:spLocks noChangeArrowheads="1"/>
          </p:cNvSpPr>
          <p:nvPr/>
        </p:nvSpPr>
        <p:spPr bwMode="auto">
          <a:xfrm>
            <a:off x="1038225" y="1438275"/>
            <a:ext cx="4338638" cy="32702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3686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C6B6CC7-3757-48CB-987B-51A9C5ADA0D1}" type="slidenum">
              <a:rPr lang="en-US" altLang="ja-JP" smtClean="0">
                <a:ea typeface="HGP創英角ｺﾞｼｯｸUB" pitchFamily="50" charset="-128"/>
              </a:rPr>
              <a:pPr/>
              <a:t>32</a:t>
            </a:fld>
            <a:endParaRPr lang="en-US" altLang="ja-JP">
              <a:ea typeface="HGP創英角ｺﾞｼｯｸUB" pitchFamily="50" charset="-128"/>
            </a:endParaRPr>
          </a:p>
        </p:txBody>
      </p:sp>
      <p:sp>
        <p:nvSpPr>
          <p:cNvPr id="36869" name="タイトル 1"/>
          <p:cNvSpPr>
            <a:spLocks noGrp="1" noChangeArrowheads="1"/>
          </p:cNvSpPr>
          <p:nvPr>
            <p:ph type="title" idx="4294967295"/>
          </p:nvPr>
        </p:nvSpPr>
        <p:spPr>
          <a:xfrm>
            <a:off x="0" y="5095875"/>
            <a:ext cx="9144000" cy="523875"/>
          </a:xfrm>
        </p:spPr>
        <p:txBody>
          <a:bodyPr anchor="t">
            <a:spAutoFit/>
          </a:bodyPr>
          <a:lstStyle/>
          <a:p>
            <a:pPr eaLnBrk="1" hangingPunct="1"/>
            <a:r>
              <a:rPr lang="ja-JP" altLang="en-US" sz="2800">
                <a:solidFill>
                  <a:schemeClr val="tx1"/>
                </a:solidFill>
                <a:ea typeface="HGS創英角ｺﾞｼｯｸUB" pitchFamily="50" charset="-128"/>
              </a:rPr>
              <a:t>非使用時には圧力調整器をボンベから取り外す</a:t>
            </a:r>
          </a:p>
        </p:txBody>
      </p:sp>
      <p:pic>
        <p:nvPicPr>
          <p:cNvPr id="36870" name="Picture 5" descr="a_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476375"/>
            <a:ext cx="427672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6871" name="Picture 6" descr="a_6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5463" y="1470025"/>
            <a:ext cx="2405062"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8"/>
          <p:cNvSpPr txBox="1">
            <a:spLocks noChangeArrowheads="1"/>
          </p:cNvSpPr>
          <p:nvPr/>
        </p:nvSpPr>
        <p:spPr bwMode="auto">
          <a:xfrm>
            <a:off x="808038" y="1374775"/>
            <a:ext cx="8335962"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en-US" altLang="ja-JP" sz="2800">
                <a:solidFill>
                  <a:schemeClr val="tx1"/>
                </a:solidFill>
                <a:latin typeface="Arial" pitchFamily="34" charset="0"/>
                <a:ea typeface="HGP創英角ｺﾞｼｯｸUB" pitchFamily="50" charset="-128"/>
              </a:rPr>
              <a:t>①</a:t>
            </a:r>
            <a:r>
              <a:rPr lang="ja-JP" altLang="en-US" sz="2800">
                <a:solidFill>
                  <a:schemeClr val="tx1"/>
                </a:solidFill>
                <a:latin typeface="Arial" pitchFamily="34" charset="0"/>
                <a:ea typeface="HGP創英角ｺﾞｼｯｸUB" pitchFamily="50" charset="-128"/>
              </a:rPr>
              <a:t>充塡容器と空容器、ガス種は</a:t>
            </a:r>
            <a:r>
              <a:rPr lang="ja-JP" altLang="en-US" sz="2800">
                <a:solidFill>
                  <a:srgbClr val="EE6123"/>
                </a:solidFill>
                <a:latin typeface="Arial" pitchFamily="34" charset="0"/>
                <a:ea typeface="HGP創英角ｺﾞｼｯｸUB" pitchFamily="50" charset="-128"/>
              </a:rPr>
              <a:t>区分して</a:t>
            </a:r>
            <a:r>
              <a:rPr lang="ja-JP" altLang="en-US" sz="2800">
                <a:solidFill>
                  <a:schemeClr val="tx1"/>
                </a:solidFill>
                <a:latin typeface="Arial" pitchFamily="34" charset="0"/>
                <a:ea typeface="HGP創英角ｺﾞｼｯｸUB" pitchFamily="50" charset="-128"/>
              </a:rPr>
              <a:t>保管する。</a:t>
            </a:r>
          </a:p>
          <a:p>
            <a:pPr eaLnBrk="1" hangingPunct="1">
              <a:lnSpc>
                <a:spcPct val="120000"/>
              </a:lnSpc>
              <a:spcBef>
                <a:spcPct val="40000"/>
              </a:spcBef>
            </a:pPr>
            <a:r>
              <a:rPr lang="ja-JP" altLang="en-US" sz="2800">
                <a:solidFill>
                  <a:schemeClr val="tx1"/>
                </a:solidFill>
                <a:latin typeface="Arial" pitchFamily="34" charset="0"/>
                <a:ea typeface="HGP創英角ｺﾞｼｯｸUB" pitchFamily="50" charset="-128"/>
              </a:rPr>
              <a:t>②置き場の周囲２ｍ以内は</a:t>
            </a:r>
            <a:r>
              <a:rPr lang="ja-JP" altLang="en-US" sz="2800">
                <a:solidFill>
                  <a:srgbClr val="EE6123"/>
                </a:solidFill>
                <a:latin typeface="Arial" pitchFamily="34" charset="0"/>
                <a:ea typeface="HGP創英角ｺﾞｼｯｸUB" pitchFamily="50" charset="-128"/>
              </a:rPr>
              <a:t>火気厳禁</a:t>
            </a:r>
            <a:r>
              <a:rPr lang="ja-JP" altLang="en-US" sz="2800">
                <a:solidFill>
                  <a:schemeClr val="tx1"/>
                </a:solidFill>
                <a:latin typeface="Arial" pitchFamily="34" charset="0"/>
                <a:ea typeface="HGP創英角ｺﾞｼｯｸUB" pitchFamily="50" charset="-128"/>
              </a:rPr>
              <a:t>とする。</a:t>
            </a:r>
          </a:p>
          <a:p>
            <a:pPr eaLnBrk="1" hangingPunct="1">
              <a:lnSpc>
                <a:spcPct val="120000"/>
              </a:lnSpc>
              <a:spcBef>
                <a:spcPct val="40000"/>
              </a:spcBef>
            </a:pPr>
            <a:r>
              <a:rPr lang="ja-JP" altLang="en-US" sz="2800">
                <a:solidFill>
                  <a:schemeClr val="tx1"/>
                </a:solidFill>
                <a:latin typeface="Arial" pitchFamily="34" charset="0"/>
                <a:ea typeface="HGP創英角ｺﾞｼｯｸUB" pitchFamily="50" charset="-128"/>
              </a:rPr>
              <a:t>③容器は常時</a:t>
            </a:r>
            <a:r>
              <a:rPr lang="ja-JP" altLang="en-US" sz="2800">
                <a:solidFill>
                  <a:srgbClr val="EE6123"/>
                </a:solidFill>
                <a:latin typeface="Arial" pitchFamily="34" charset="0"/>
                <a:ea typeface="HGP創英角ｺﾞｼｯｸUB" pitchFamily="50" charset="-128"/>
              </a:rPr>
              <a:t>４０</a:t>
            </a:r>
            <a:r>
              <a:rPr lang="ja-JP" altLang="en-US" sz="2800" b="1">
                <a:solidFill>
                  <a:srgbClr val="EE6123"/>
                </a:solidFill>
                <a:latin typeface="Arial" pitchFamily="34" charset="0"/>
                <a:ea typeface="HGP創英角ｺﾞｼｯｸUB" pitchFamily="50" charset="-128"/>
              </a:rPr>
              <a:t>℃</a:t>
            </a:r>
            <a:r>
              <a:rPr lang="ja-JP" altLang="en-US" sz="2800">
                <a:solidFill>
                  <a:srgbClr val="EE6123"/>
                </a:solidFill>
                <a:latin typeface="Arial" pitchFamily="34" charset="0"/>
                <a:ea typeface="HGP創英角ｺﾞｼｯｸUB" pitchFamily="50" charset="-128"/>
              </a:rPr>
              <a:t>以下</a:t>
            </a:r>
            <a:r>
              <a:rPr lang="ja-JP" altLang="en-US" sz="2800">
                <a:solidFill>
                  <a:schemeClr val="tx1"/>
                </a:solidFill>
                <a:latin typeface="Arial" pitchFamily="34" charset="0"/>
                <a:ea typeface="HGP創英角ｺﾞｼｯｸUB" pitchFamily="50" charset="-128"/>
              </a:rPr>
              <a:t>に保つ。</a:t>
            </a:r>
          </a:p>
          <a:p>
            <a:pPr eaLnBrk="1" hangingPunct="1">
              <a:lnSpc>
                <a:spcPct val="120000"/>
              </a:lnSpc>
              <a:spcBef>
                <a:spcPct val="40000"/>
              </a:spcBef>
            </a:pPr>
            <a:r>
              <a:rPr lang="ja-JP" altLang="en-US" sz="2800">
                <a:solidFill>
                  <a:schemeClr val="tx1"/>
                </a:solidFill>
                <a:latin typeface="Arial" pitchFamily="34" charset="0"/>
                <a:ea typeface="HGP創英角ｺﾞｼｯｸUB" pitchFamily="50" charset="-128"/>
              </a:rPr>
              <a:t>④</a:t>
            </a:r>
            <a:r>
              <a:rPr lang="ja-JP" altLang="en-US" sz="2800">
                <a:solidFill>
                  <a:srgbClr val="EE6123"/>
                </a:solidFill>
                <a:latin typeface="Arial" pitchFamily="34" charset="0"/>
                <a:ea typeface="HGP創英角ｺﾞｼｯｸUB" pitchFamily="50" charset="-128"/>
              </a:rPr>
              <a:t>転倒防止</a:t>
            </a:r>
            <a:r>
              <a:rPr lang="ja-JP" altLang="en-US" sz="2800">
                <a:solidFill>
                  <a:schemeClr val="tx1"/>
                </a:solidFill>
                <a:latin typeface="Arial" pitchFamily="34" charset="0"/>
                <a:ea typeface="HGP創英角ｺﾞｼｯｸUB" pitchFamily="50" charset="-128"/>
              </a:rPr>
              <a:t>の措置を講ずる。</a:t>
            </a:r>
          </a:p>
          <a:p>
            <a:pPr eaLnBrk="1" hangingPunct="1">
              <a:lnSpc>
                <a:spcPct val="120000"/>
              </a:lnSpc>
              <a:spcBef>
                <a:spcPct val="40000"/>
              </a:spcBef>
            </a:pPr>
            <a:endParaRPr lang="ja-JP" altLang="en-US" sz="2800">
              <a:latin typeface="Arial" pitchFamily="34" charset="0"/>
              <a:ea typeface="HGP創英角ｺﾞｼｯｸUB" pitchFamily="50" charset="-128"/>
            </a:endParaRPr>
          </a:p>
          <a:p>
            <a:pPr eaLnBrk="1" hangingPunct="1">
              <a:lnSpc>
                <a:spcPct val="120000"/>
              </a:lnSpc>
              <a:spcBef>
                <a:spcPct val="40000"/>
              </a:spcBef>
            </a:pPr>
            <a:r>
              <a:rPr lang="en-US" altLang="ja-JP" sz="2400">
                <a:solidFill>
                  <a:schemeClr val="tx1"/>
                </a:solidFill>
                <a:latin typeface="Arial" pitchFamily="34" charset="0"/>
                <a:ea typeface="HGP創英角ｺﾞｼｯｸUB" pitchFamily="50" charset="-128"/>
              </a:rPr>
              <a:t>※</a:t>
            </a:r>
            <a:r>
              <a:rPr lang="ja-JP" altLang="en-US" sz="2400">
                <a:solidFill>
                  <a:schemeClr val="tx1"/>
                </a:solidFill>
                <a:latin typeface="Arial" pitchFamily="34" charset="0"/>
                <a:ea typeface="HGP創英角ｺﾞｼｯｸUB" pitchFamily="50" charset="-128"/>
              </a:rPr>
              <a:t>重量があるので、取扱いの時、落下・転倒事故に注意する！</a:t>
            </a:r>
          </a:p>
        </p:txBody>
      </p:sp>
      <p:sp>
        <p:nvSpPr>
          <p:cNvPr id="3" name="タイトル 2"/>
          <p:cNvSpPr>
            <a:spLocks noGrp="1"/>
          </p:cNvSpPr>
          <p:nvPr>
            <p:ph type="title"/>
          </p:nvPr>
        </p:nvSpPr>
        <p:spPr>
          <a:xfrm>
            <a:off x="0" y="0"/>
            <a:ext cx="9144000" cy="939800"/>
          </a:xfrm>
        </p:spPr>
        <p:txBody>
          <a:bodyPr/>
          <a:lstStyle/>
          <a:p>
            <a:pPr>
              <a:defRPr/>
            </a:pPr>
            <a:r>
              <a:t>酸素ボンベ保管上の注意</a:t>
            </a:r>
          </a:p>
        </p:txBody>
      </p:sp>
      <p:sp>
        <p:nvSpPr>
          <p:cNvPr id="3789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6C7F440-7077-43E1-8016-60236257DC7F}" type="slidenum">
              <a:rPr lang="en-US" altLang="ja-JP" smtClean="0">
                <a:ea typeface="HGP創英角ｺﾞｼｯｸUB" pitchFamily="50" charset="-128"/>
              </a:rPr>
              <a:pPr/>
              <a:t>33</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57238" y="3952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ChangeArrowheads="1"/>
          </p:cNvSpPr>
          <p:nvPr/>
        </p:nvSpPr>
        <p:spPr bwMode="auto">
          <a:xfrm>
            <a:off x="0" y="3789363"/>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nchor="ctr"/>
          <a:lstStyle/>
          <a:p>
            <a:pPr algn="ctr" eaLnBrk="1" hangingPunct="1"/>
            <a:r>
              <a:rPr lang="ja-JP" altLang="en-US" sz="3800">
                <a:solidFill>
                  <a:srgbClr val="EE6123"/>
                </a:solidFill>
                <a:ea typeface="HGP創英角ｺﾞｼｯｸUB" pitchFamily="50" charset="-128"/>
              </a:rPr>
              <a:t>もう一度確認！</a:t>
            </a:r>
          </a:p>
        </p:txBody>
      </p:sp>
      <p:sp>
        <p:nvSpPr>
          <p:cNvPr id="3" name="タイトル 2"/>
          <p:cNvSpPr>
            <a:spLocks noGrp="1"/>
          </p:cNvSpPr>
          <p:nvPr>
            <p:ph type="title"/>
          </p:nvPr>
        </p:nvSpPr>
        <p:spPr>
          <a:xfrm>
            <a:off x="0" y="2286000"/>
            <a:ext cx="9144000" cy="928688"/>
          </a:xfrm>
        </p:spPr>
        <p:txBody>
          <a:bodyPr/>
          <a:lstStyle/>
          <a:p>
            <a:pPr>
              <a:defRPr/>
            </a:pPr>
            <a:r>
              <a:rPr lang="en-US" altLang="ja-JP" b="1"/>
              <a:t>Q</a:t>
            </a:r>
            <a:r>
              <a:t>：よくあるトラブル</a:t>
            </a:r>
          </a:p>
        </p:txBody>
      </p:sp>
      <p:sp>
        <p:nvSpPr>
          <p:cNvPr id="38916"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10D5D46-4CD3-421B-AB59-07353DBD5E7A}" type="slidenum">
              <a:rPr lang="en-US" altLang="ja-JP" smtClean="0">
                <a:ea typeface="HGP創英角ｺﾞｼｯｸUB" pitchFamily="50" charset="-128"/>
              </a:rPr>
              <a:pPr/>
              <a:t>34</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7"/>
          <p:cNvSpPr txBox="1">
            <a:spLocks noChangeArrowheads="1"/>
          </p:cNvSpPr>
          <p:nvPr/>
        </p:nvSpPr>
        <p:spPr bwMode="auto">
          <a:xfrm>
            <a:off x="1173163" y="3709988"/>
            <a:ext cx="7800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ja-JP" sz="3200">
                <a:solidFill>
                  <a:srgbClr val="63B5BA"/>
                </a:solidFill>
                <a:latin typeface="Arial" pitchFamily="34" charset="0"/>
                <a:ea typeface="HGS創英角ｺﾞｼｯｸUB" pitchFamily="50" charset="-128"/>
              </a:rPr>
              <a:t>ガス切れ防止</a:t>
            </a:r>
            <a:endParaRPr lang="ja-JP" altLang="en-US" sz="3200">
              <a:solidFill>
                <a:srgbClr val="63B5BA"/>
              </a:solidFill>
              <a:latin typeface="Arial" pitchFamily="34" charset="0"/>
              <a:ea typeface="HGS創英角ｺﾞｼｯｸUB" pitchFamily="50" charset="-128"/>
            </a:endParaRPr>
          </a:p>
        </p:txBody>
      </p:sp>
      <p:sp>
        <p:nvSpPr>
          <p:cNvPr id="39939" name="Text Box 8"/>
          <p:cNvSpPr txBox="1">
            <a:spLocks noChangeArrowheads="1"/>
          </p:cNvSpPr>
          <p:nvPr/>
        </p:nvSpPr>
        <p:spPr bwMode="auto">
          <a:xfrm>
            <a:off x="1173163" y="4324350"/>
            <a:ext cx="78009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600">
                <a:solidFill>
                  <a:schemeClr val="tx1"/>
                </a:solidFill>
                <a:latin typeface="Arial" pitchFamily="34" charset="0"/>
                <a:ea typeface="HGS創英角ｺﾞｼｯｸUB" pitchFamily="50" charset="-128"/>
              </a:rPr>
              <a:t>ボンベ交換時の操作管理の徹底</a:t>
            </a:r>
          </a:p>
          <a:p>
            <a:pPr eaLnBrk="1" hangingPunct="1"/>
            <a:r>
              <a:rPr lang="ja-JP" altLang="en-US" sz="2600">
                <a:solidFill>
                  <a:schemeClr val="tx1"/>
                </a:solidFill>
                <a:latin typeface="Arial" pitchFamily="34" charset="0"/>
                <a:ea typeface="HGS創英角ｺﾞｼｯｸUB" pitchFamily="50" charset="-128"/>
              </a:rPr>
              <a:t>予備の確保と緊急処置の確認</a:t>
            </a:r>
          </a:p>
        </p:txBody>
      </p:sp>
      <p:sp>
        <p:nvSpPr>
          <p:cNvPr id="39940" name="Text Box 9"/>
          <p:cNvSpPr txBox="1">
            <a:spLocks noChangeArrowheads="1"/>
          </p:cNvSpPr>
          <p:nvPr/>
        </p:nvSpPr>
        <p:spPr bwMode="auto">
          <a:xfrm>
            <a:off x="1173163" y="1589088"/>
            <a:ext cx="7800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3200">
                <a:solidFill>
                  <a:srgbClr val="63B5BA"/>
                </a:solidFill>
                <a:latin typeface="Arial" pitchFamily="34" charset="0"/>
                <a:ea typeface="HGS創英角ｺﾞｼｯｸUB" pitchFamily="50" charset="-128"/>
              </a:rPr>
              <a:t>ガス取り違え防止</a:t>
            </a:r>
          </a:p>
        </p:txBody>
      </p:sp>
      <p:sp>
        <p:nvSpPr>
          <p:cNvPr id="39941" name="Text Box 10"/>
          <p:cNvSpPr txBox="1">
            <a:spLocks noChangeArrowheads="1"/>
          </p:cNvSpPr>
          <p:nvPr/>
        </p:nvSpPr>
        <p:spPr bwMode="auto">
          <a:xfrm>
            <a:off x="1173163" y="2255838"/>
            <a:ext cx="7854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600">
                <a:solidFill>
                  <a:schemeClr val="tx1"/>
                </a:solidFill>
                <a:latin typeface="Arial" pitchFamily="34" charset="0"/>
                <a:ea typeface="HGS創英角ｺﾞｼｯｸUB" pitchFamily="50" charset="-128"/>
              </a:rPr>
              <a:t>ボンベの添付文書、</a:t>
            </a:r>
            <a:r>
              <a:rPr lang="ja-JP" altLang="en-US" sz="2600">
                <a:solidFill>
                  <a:srgbClr val="FF6600"/>
                </a:solidFill>
                <a:latin typeface="Arial" pitchFamily="34" charset="0"/>
                <a:ea typeface="HGS創英角ｺﾞｼｯｸUB" pitchFamily="50" charset="-128"/>
              </a:rPr>
              <a:t>医</a:t>
            </a:r>
            <a:r>
              <a:rPr lang="ja-JP" altLang="en-US" sz="2600">
                <a:solidFill>
                  <a:srgbClr val="EE6123"/>
                </a:solidFill>
                <a:latin typeface="Arial" pitchFamily="34" charset="0"/>
                <a:ea typeface="HGS創英角ｺﾞｼｯｸUB" pitchFamily="50" charset="-128"/>
              </a:rPr>
              <a:t>薬品ラベルでガス種を確認</a:t>
            </a:r>
          </a:p>
          <a:p>
            <a:pPr eaLnBrk="1" hangingPunct="1"/>
            <a:r>
              <a:rPr lang="ja-JP" altLang="en-US" sz="2600">
                <a:solidFill>
                  <a:schemeClr val="tx1"/>
                </a:solidFill>
                <a:latin typeface="Arial" pitchFamily="34" charset="0"/>
                <a:ea typeface="HGS創英角ｺﾞｼｯｸUB" pitchFamily="50" charset="-128"/>
              </a:rPr>
              <a:t>ボンベ受け渡し時にお互い</a:t>
            </a:r>
            <a:r>
              <a:rPr lang="ja-JP" altLang="en-US" sz="2600">
                <a:solidFill>
                  <a:srgbClr val="EE6123"/>
                </a:solidFill>
                <a:latin typeface="Arial" pitchFamily="34" charset="0"/>
                <a:ea typeface="HGS創英角ｺﾞｼｯｸUB" pitchFamily="50" charset="-128"/>
              </a:rPr>
              <a:t>ガス名を呼唱、確認復唱</a:t>
            </a:r>
            <a:endParaRPr lang="ja-JP" altLang="en-US" sz="2600">
              <a:latin typeface="Arial" pitchFamily="34" charset="0"/>
              <a:ea typeface="HGS創英角ｺﾞｼｯｸUB" pitchFamily="50" charset="-128"/>
            </a:endParaRPr>
          </a:p>
        </p:txBody>
      </p:sp>
      <p:sp>
        <p:nvSpPr>
          <p:cNvPr id="39942" name="Oval 16"/>
          <p:cNvSpPr>
            <a:spLocks noChangeArrowheads="1"/>
          </p:cNvSpPr>
          <p:nvPr/>
        </p:nvSpPr>
        <p:spPr bwMode="auto">
          <a:xfrm>
            <a:off x="955675" y="176688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9943" name="Oval 17"/>
          <p:cNvSpPr>
            <a:spLocks noChangeArrowheads="1"/>
          </p:cNvSpPr>
          <p:nvPr/>
        </p:nvSpPr>
        <p:spPr bwMode="auto">
          <a:xfrm>
            <a:off x="955675" y="3859213"/>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0"/>
            <a:ext cx="9144000" cy="1374775"/>
          </a:xfrm>
        </p:spPr>
        <p:txBody>
          <a:bodyPr/>
          <a:lstStyle/>
          <a:p>
            <a:pPr eaLnBrk="1" hangingPunct="1">
              <a:defRPr/>
            </a:pPr>
            <a:r>
              <a:t>事故防止のために </a:t>
            </a:r>
            <a:r>
              <a:rPr sz="3200"/>
              <a:t>（ボンベ取扱い）</a:t>
            </a:r>
          </a:p>
        </p:txBody>
      </p:sp>
      <p:sp>
        <p:nvSpPr>
          <p:cNvPr id="39945"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15FC2B5-5FE2-453F-982C-91C632514A61}" type="slidenum">
              <a:rPr lang="en-US" altLang="ja-JP" smtClean="0">
                <a:ea typeface="HGP創英角ｺﾞｼｯｸUB" pitchFamily="50" charset="-128"/>
              </a:rPr>
              <a:pPr/>
              <a:t>35</a:t>
            </a:fld>
            <a:endParaRPr lang="en-US" altLang="ja-JP">
              <a:ea typeface="HGP創英角ｺﾞｼｯｸUB" pitchFamily="50" charset="-128"/>
            </a:endParaRPr>
          </a:p>
        </p:txBody>
      </p:sp>
      <p:sp>
        <p:nvSpPr>
          <p:cNvPr id="5" name="角丸四角形 4">
            <a:hlinkClick r:id="rId5" action="ppaction://hlinksldjump"/>
          </p:cNvPr>
          <p:cNvSpPr/>
          <p:nvPr/>
        </p:nvSpPr>
        <p:spPr>
          <a:xfrm>
            <a:off x="5492750" y="3546475"/>
            <a:ext cx="3473450" cy="671513"/>
          </a:xfrm>
          <a:prstGeom prst="roundRect">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dirty="0"/>
              <a:t>「交換できる？」</a:t>
            </a:r>
            <a:r>
              <a:rPr lang="ja-JP" altLang="en-US" b="1" dirty="0"/>
              <a:t>　</a:t>
            </a:r>
            <a:endParaRPr lang="en-US" altLang="ja-JP" b="1" dirty="0"/>
          </a:p>
          <a:p>
            <a:pPr>
              <a:defRPr/>
            </a:pPr>
            <a:r>
              <a:rPr lang="ja-JP" altLang="en-US" sz="1600" b="1" dirty="0"/>
              <a:t>スライド</a:t>
            </a:r>
            <a:r>
              <a:rPr lang="en-US" altLang="ja-JP" sz="1600" b="1" dirty="0"/>
              <a:t>27</a:t>
            </a:r>
            <a:r>
              <a:rPr lang="ja-JP" altLang="en-US" sz="1600" b="1" dirty="0"/>
              <a:t>へ戻る</a:t>
            </a:r>
          </a:p>
        </p:txBody>
      </p:sp>
      <p:sp>
        <p:nvSpPr>
          <p:cNvPr id="12" name="角丸四角形 11">
            <a:hlinkClick r:id="rId6" action="ppaction://hlinksldjump"/>
          </p:cNvPr>
          <p:cNvSpPr/>
          <p:nvPr/>
        </p:nvSpPr>
        <p:spPr>
          <a:xfrm>
            <a:off x="5492750" y="1428750"/>
            <a:ext cx="3397250" cy="720725"/>
          </a:xfrm>
          <a:prstGeom prst="roundRect">
            <a:avLst>
              <a:gd name="adj" fmla="val 1204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dirty="0"/>
              <a:t>「酸素ガス取扱い上の注意」　</a:t>
            </a:r>
            <a:endParaRPr lang="en-US" altLang="ja-JP" sz="2000" b="1" dirty="0"/>
          </a:p>
          <a:p>
            <a:pPr>
              <a:defRPr/>
            </a:pPr>
            <a:r>
              <a:rPr lang="ja-JP" altLang="en-US" sz="1600" b="1" dirty="0"/>
              <a:t>スライド</a:t>
            </a:r>
            <a:r>
              <a:rPr lang="en-US" altLang="ja-JP" sz="1600" b="1" dirty="0"/>
              <a:t>13</a:t>
            </a:r>
            <a:r>
              <a:rPr lang="ja-JP" altLang="en-US" sz="1600" b="1" dirty="0"/>
              <a:t>へ戻る</a:t>
            </a:r>
          </a:p>
        </p:txBody>
      </p:sp>
      <p:sp>
        <p:nvSpPr>
          <p:cNvPr id="13" name="テキスト ボックス 12"/>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7826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6"/>
          <p:cNvSpPr>
            <a:spLocks noChangeArrowheads="1"/>
          </p:cNvSpPr>
          <p:nvPr/>
        </p:nvSpPr>
        <p:spPr bwMode="auto">
          <a:xfrm>
            <a:off x="1169988" y="3046413"/>
            <a:ext cx="6837362" cy="90487"/>
          </a:xfrm>
          <a:prstGeom prst="roundRect">
            <a:avLst>
              <a:gd name="adj" fmla="val 50000"/>
            </a:avLst>
          </a:prstGeom>
          <a:solidFill>
            <a:srgbClr val="63B5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4096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865DD35-143B-4050-B2EA-32B87BFD35FB}" type="slidenum">
              <a:rPr lang="en-US" altLang="ja-JP" smtClean="0">
                <a:ea typeface="HGP創英角ｺﾞｼｯｸUB" pitchFamily="50" charset="-128"/>
              </a:rPr>
              <a:pPr/>
              <a:t>36</a:t>
            </a:fld>
            <a:endParaRPr lang="en-US" altLang="ja-JP">
              <a:ea typeface="HGP創英角ｺﾞｼｯｸUB" pitchFamily="50" charset="-128"/>
            </a:endParaRPr>
          </a:p>
        </p:txBody>
      </p:sp>
      <p:sp>
        <p:nvSpPr>
          <p:cNvPr id="3" name="タイトル 2"/>
          <p:cNvSpPr>
            <a:spLocks noGrp="1"/>
          </p:cNvSpPr>
          <p:nvPr>
            <p:ph type="title"/>
          </p:nvPr>
        </p:nvSpPr>
        <p:spPr>
          <a:xfrm>
            <a:off x="0" y="1992313"/>
            <a:ext cx="9144000" cy="1309687"/>
          </a:xfrm>
        </p:spPr>
        <p:txBody>
          <a:bodyPr/>
          <a:lstStyle/>
          <a:p>
            <a:pPr>
              <a:defRPr/>
            </a:pPr>
            <a:r>
              <a:t>酸素流量計とシャットオフバルブ</a:t>
            </a: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36/70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コンテンツ プレースホルダー 2"/>
          <p:cNvSpPr>
            <a:spLocks/>
          </p:cNvSpPr>
          <p:nvPr/>
        </p:nvSpPr>
        <p:spPr bwMode="auto">
          <a:xfrm>
            <a:off x="2187575" y="2041525"/>
            <a:ext cx="54721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r>
              <a:rPr lang="ja-JP" altLang="en-US" sz="3200">
                <a:solidFill>
                  <a:schemeClr val="tx1"/>
                </a:solidFill>
                <a:latin typeface="Arial" pitchFamily="34" charset="0"/>
                <a:ea typeface="HGS創英角ｺﾞｼｯｸUB" pitchFamily="50" charset="-128"/>
              </a:rPr>
              <a:t>酸素流量計を使用する際の</a:t>
            </a:r>
          </a:p>
          <a:p>
            <a:pPr eaLnBrk="1" hangingPunct="1"/>
            <a:r>
              <a:rPr lang="ja-JP" altLang="en-US" sz="3200">
                <a:solidFill>
                  <a:schemeClr val="tx1"/>
                </a:solidFill>
                <a:latin typeface="Arial" pitchFamily="34" charset="0"/>
                <a:ea typeface="HGS創英角ｺﾞｼｯｸUB" pitchFamily="50" charset="-128"/>
              </a:rPr>
              <a:t>始業点検を確実にできる。</a:t>
            </a:r>
          </a:p>
          <a:p>
            <a:pPr eaLnBrk="1" hangingPunct="1"/>
            <a:endParaRPr lang="ja-JP" altLang="en-US" sz="3200">
              <a:solidFill>
                <a:schemeClr val="tx1"/>
              </a:solidFill>
              <a:latin typeface="Arial" pitchFamily="34" charset="0"/>
              <a:ea typeface="HGS創英角ｺﾞｼｯｸUB" pitchFamily="50" charset="-128"/>
            </a:endParaRPr>
          </a:p>
          <a:p>
            <a:pPr eaLnBrk="1" hangingPunct="1"/>
            <a:r>
              <a:rPr lang="ja-JP" altLang="en-US" sz="3200">
                <a:solidFill>
                  <a:schemeClr val="tx1"/>
                </a:solidFill>
                <a:latin typeface="Arial" pitchFamily="34" charset="0"/>
                <a:ea typeface="HGS創英角ｺﾞｼｯｸUB" pitchFamily="50" charset="-128"/>
              </a:rPr>
              <a:t>シャットオフバルブの役割と操作を行える。</a:t>
            </a:r>
          </a:p>
        </p:txBody>
      </p:sp>
      <p:sp>
        <p:nvSpPr>
          <p:cNvPr id="41987" name="Oval 14"/>
          <p:cNvSpPr>
            <a:spLocks noChangeArrowheads="1"/>
          </p:cNvSpPr>
          <p:nvPr/>
        </p:nvSpPr>
        <p:spPr bwMode="auto">
          <a:xfrm>
            <a:off x="1973263" y="2246313"/>
            <a:ext cx="198437"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41988" name="Oval 14"/>
          <p:cNvSpPr>
            <a:spLocks noChangeArrowheads="1"/>
          </p:cNvSpPr>
          <p:nvPr/>
        </p:nvSpPr>
        <p:spPr bwMode="auto">
          <a:xfrm>
            <a:off x="1973263" y="3706813"/>
            <a:ext cx="198437"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0"/>
            <a:ext cx="9144000" cy="939800"/>
          </a:xfrm>
        </p:spPr>
        <p:txBody>
          <a:bodyPr/>
          <a:lstStyle/>
          <a:p>
            <a:pPr>
              <a:defRPr/>
            </a:pPr>
            <a:r>
              <a:t>到達目標</a:t>
            </a:r>
          </a:p>
        </p:txBody>
      </p:sp>
      <p:sp>
        <p:nvSpPr>
          <p:cNvPr id="41990"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8ADBCE9-9CF8-4AC5-BD0C-3142BCC76835}" type="slidenum">
              <a:rPr lang="en-US" altLang="ja-JP" smtClean="0">
                <a:ea typeface="HGP創英角ｺﾞｼｯｸUB" pitchFamily="50" charset="-128"/>
              </a:rPr>
              <a:pPr/>
              <a:t>37</a:t>
            </a:fld>
            <a:endParaRPr lang="en-US" altLang="ja-JP">
              <a:ea typeface="HGP創英角ｺﾞｼｯｸUB" pitchFamily="50" charset="-128"/>
            </a:endParaRPr>
          </a:p>
        </p:txBody>
      </p:sp>
      <p:sp>
        <p:nvSpPr>
          <p:cNvPr id="7" name="テキスト ボックス 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572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3"/>
          <p:cNvSpPr txBox="1">
            <a:spLocks noChangeArrowheads="1"/>
          </p:cNvSpPr>
          <p:nvPr/>
        </p:nvSpPr>
        <p:spPr bwMode="auto">
          <a:xfrm>
            <a:off x="2570163" y="3763963"/>
            <a:ext cx="5818187"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en-US" altLang="ja-JP" sz="2800">
                <a:solidFill>
                  <a:schemeClr val="tx1"/>
                </a:solidFill>
                <a:latin typeface="Arial" pitchFamily="34" charset="0"/>
                <a:ea typeface="HGP創英角ｺﾞｼｯｸUB" pitchFamily="50" charset="-128"/>
              </a:rPr>
              <a:t>①</a:t>
            </a:r>
            <a:r>
              <a:rPr lang="ja-JP" altLang="en-US" sz="2800">
                <a:solidFill>
                  <a:schemeClr val="tx1"/>
                </a:solidFill>
                <a:latin typeface="Arial" pitchFamily="34" charset="0"/>
                <a:ea typeface="HGP創英角ｺﾞｼｯｸUB" pitchFamily="50" charset="-128"/>
              </a:rPr>
              <a:t>外観チェック</a:t>
            </a:r>
          </a:p>
          <a:p>
            <a:pPr eaLnBrk="1" hangingPunct="1">
              <a:lnSpc>
                <a:spcPct val="120000"/>
              </a:lnSpc>
              <a:spcBef>
                <a:spcPct val="40000"/>
              </a:spcBef>
            </a:pPr>
            <a:r>
              <a:rPr lang="ja-JP" altLang="en-US" sz="2800">
                <a:solidFill>
                  <a:schemeClr val="tx1"/>
                </a:solidFill>
                <a:latin typeface="Arial" pitchFamily="34" charset="0"/>
                <a:ea typeface="HGP創英角ｺﾞｼｯｸUB" pitchFamily="50" charset="-128"/>
              </a:rPr>
              <a:t>②アウトレットとの接続</a:t>
            </a:r>
          </a:p>
          <a:p>
            <a:pPr eaLnBrk="1" hangingPunct="1">
              <a:lnSpc>
                <a:spcPct val="120000"/>
              </a:lnSpc>
              <a:spcBef>
                <a:spcPct val="40000"/>
              </a:spcBef>
            </a:pPr>
            <a:r>
              <a:rPr lang="ja-JP" altLang="en-US" sz="2800">
                <a:solidFill>
                  <a:schemeClr val="tx1"/>
                </a:solidFill>
                <a:latin typeface="Arial" pitchFamily="34" charset="0"/>
                <a:ea typeface="HGP創英角ｺﾞｼｯｸUB" pitchFamily="50" charset="-128"/>
              </a:rPr>
              <a:t>③動作確認</a:t>
            </a:r>
          </a:p>
        </p:txBody>
      </p:sp>
      <p:sp>
        <p:nvSpPr>
          <p:cNvPr id="3" name="タイトル 2"/>
          <p:cNvSpPr>
            <a:spLocks noGrp="1"/>
          </p:cNvSpPr>
          <p:nvPr>
            <p:ph type="title"/>
          </p:nvPr>
        </p:nvSpPr>
        <p:spPr>
          <a:xfrm>
            <a:off x="0" y="2286000"/>
            <a:ext cx="9144000" cy="928688"/>
          </a:xfrm>
        </p:spPr>
        <p:txBody>
          <a:bodyPr/>
          <a:lstStyle/>
          <a:p>
            <a:pPr>
              <a:defRPr/>
            </a:pPr>
            <a:r>
              <a:rPr lang="en-US" altLang="ja-JP" b="1"/>
              <a:t>Q</a:t>
            </a:r>
            <a:r>
              <a:t>：酸素流量計の取り扱いは？</a:t>
            </a:r>
          </a:p>
        </p:txBody>
      </p:sp>
      <p:sp>
        <p:nvSpPr>
          <p:cNvPr id="4301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0C8FE33-A8EF-40F8-A73D-A691BCE19650}" type="slidenum">
              <a:rPr lang="en-US" altLang="ja-JP" smtClean="0">
                <a:ea typeface="HGP創英角ｺﾞｼｯｸUB" pitchFamily="50" charset="-128"/>
              </a:rPr>
              <a:pPr/>
              <a:t>38</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38/70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6"/>
          <p:cNvSpPr>
            <a:spLocks noChangeArrowheads="1"/>
          </p:cNvSpPr>
          <p:nvPr/>
        </p:nvSpPr>
        <p:spPr bwMode="auto">
          <a:xfrm>
            <a:off x="735013" y="1081088"/>
            <a:ext cx="2876550" cy="4546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4035" name="Picture 6" descr="ＳＦ（P-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25" y="1109663"/>
            <a:ext cx="283051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36" name="直線矢印コネクタ 8"/>
          <p:cNvCxnSpPr>
            <a:cxnSpLocks noChangeShapeType="1"/>
          </p:cNvCxnSpPr>
          <p:nvPr/>
        </p:nvCxnSpPr>
        <p:spPr bwMode="auto">
          <a:xfrm flipH="1">
            <a:off x="2584450" y="3114675"/>
            <a:ext cx="2341563" cy="649288"/>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cxnSp>
        <p:nvCxnSpPr>
          <p:cNvPr id="44037" name="直線矢印コネクタ 10"/>
          <p:cNvCxnSpPr>
            <a:cxnSpLocks noChangeShapeType="1"/>
          </p:cNvCxnSpPr>
          <p:nvPr/>
        </p:nvCxnSpPr>
        <p:spPr bwMode="auto">
          <a:xfrm flipV="1">
            <a:off x="2627313" y="4724400"/>
            <a:ext cx="2033587" cy="0"/>
          </a:xfrm>
          <a:prstGeom prst="straightConnector1">
            <a:avLst/>
          </a:prstGeom>
          <a:noFill/>
          <a:ln w="38100" algn="ctr">
            <a:solidFill>
              <a:srgbClr val="FF6600"/>
            </a:solidFill>
            <a:round/>
            <a:headEnd type="oval" w="med" len="med"/>
            <a:tailEnd/>
          </a:ln>
          <a:extLst>
            <a:ext uri="{909E8E84-426E-40DD-AFC4-6F175D3DCCD1}">
              <a14:hiddenFill xmlns:a14="http://schemas.microsoft.com/office/drawing/2010/main">
                <a:noFill/>
              </a14:hiddenFill>
            </a:ext>
          </a:extLst>
        </p:spPr>
      </p:cxnSp>
      <p:cxnSp>
        <p:nvCxnSpPr>
          <p:cNvPr id="44038" name="直線矢印コネクタ 19"/>
          <p:cNvCxnSpPr>
            <a:cxnSpLocks noChangeShapeType="1"/>
          </p:cNvCxnSpPr>
          <p:nvPr/>
        </p:nvCxnSpPr>
        <p:spPr bwMode="auto">
          <a:xfrm flipH="1">
            <a:off x="2335213" y="1804988"/>
            <a:ext cx="2759075" cy="0"/>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4039" name="テキスト ボックス 22"/>
          <p:cNvSpPr txBox="1">
            <a:spLocks noChangeArrowheads="1"/>
          </p:cNvSpPr>
          <p:nvPr/>
        </p:nvSpPr>
        <p:spPr bwMode="auto">
          <a:xfrm>
            <a:off x="758825" y="5705475"/>
            <a:ext cx="76295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spcBef>
                <a:spcPct val="100000"/>
              </a:spcBef>
            </a:pPr>
            <a:r>
              <a:rPr lang="ja-JP" altLang="en-US" sz="2100">
                <a:solidFill>
                  <a:schemeClr val="tx1"/>
                </a:solidFill>
                <a:latin typeface="Arial" pitchFamily="34" charset="0"/>
                <a:ea typeface="HGS創英角ｺﾞｼｯｸUB" pitchFamily="50" charset="-128"/>
              </a:rPr>
              <a:t>外観チェックで異常が見られたら酸素漏れの原因になります。</a:t>
            </a:r>
          </a:p>
        </p:txBody>
      </p:sp>
      <p:sp>
        <p:nvSpPr>
          <p:cNvPr id="44040" name="AutoShape 19"/>
          <p:cNvSpPr>
            <a:spLocks noChangeArrowheads="1"/>
          </p:cNvSpPr>
          <p:nvPr/>
        </p:nvSpPr>
        <p:spPr bwMode="auto">
          <a:xfrm>
            <a:off x="4600575" y="2471738"/>
            <a:ext cx="3789363" cy="1312862"/>
          </a:xfrm>
          <a:prstGeom prst="flowChartAlternateProcess">
            <a:avLst/>
          </a:prstGeom>
          <a:solidFill>
            <a:srgbClr val="FF6600"/>
          </a:solidFill>
          <a:ln w="38100" algn="ctr">
            <a:solidFill>
              <a:srgbClr val="FF6600"/>
            </a:solidFill>
            <a:miter lim="800000"/>
            <a:headEnd/>
            <a:tailEnd/>
          </a:ln>
        </p:spPr>
        <p:txBody>
          <a:bodyPr anchor="ctr">
            <a:spAutoFit/>
          </a:bodyPr>
          <a:lstStyle/>
          <a:p>
            <a:pPr eaLnBrk="1" hangingPunct="1"/>
            <a:r>
              <a:rPr lang="ja-JP" altLang="en-US" sz="2400">
                <a:solidFill>
                  <a:schemeClr val="bg1"/>
                </a:solidFill>
                <a:latin typeface="Arial" pitchFamily="34" charset="0"/>
                <a:ea typeface="HGS創英角ｺﾞｼｯｸUB" pitchFamily="50" charset="-128"/>
              </a:rPr>
              <a:t>ボトルキャップはボトルに正しくねじ込まれているか？</a:t>
            </a:r>
          </a:p>
        </p:txBody>
      </p:sp>
      <p:sp>
        <p:nvSpPr>
          <p:cNvPr id="44041" name="AutoShape 21"/>
          <p:cNvSpPr>
            <a:spLocks noChangeArrowheads="1"/>
          </p:cNvSpPr>
          <p:nvPr/>
        </p:nvSpPr>
        <p:spPr bwMode="auto">
          <a:xfrm>
            <a:off x="4630738" y="1481138"/>
            <a:ext cx="3730625" cy="523875"/>
          </a:xfrm>
          <a:prstGeom prst="flowChartAlternateProcess">
            <a:avLst/>
          </a:prstGeom>
          <a:solidFill>
            <a:srgbClr val="FF6600"/>
          </a:solidFill>
          <a:ln w="38100" algn="ctr">
            <a:solidFill>
              <a:srgbClr val="FF6600"/>
            </a:solidFill>
            <a:miter lim="800000"/>
            <a:headEnd/>
            <a:tailEnd/>
          </a:ln>
        </p:spPr>
        <p:txBody>
          <a:bodyPr anchor="ctr">
            <a:spAutoFit/>
          </a:bodyPr>
          <a:lstStyle/>
          <a:p>
            <a:pPr eaLnBrk="1" hangingPunct="1"/>
            <a:r>
              <a:rPr lang="ja-JP" altLang="en-US" sz="2400">
                <a:solidFill>
                  <a:schemeClr val="bg1"/>
                </a:solidFill>
                <a:latin typeface="Arial" pitchFamily="34" charset="0"/>
                <a:ea typeface="HGS創英角ｺﾞｼｯｸUB" pitchFamily="50" charset="-128"/>
              </a:rPr>
              <a:t>流量計にヒビはないか？</a:t>
            </a:r>
          </a:p>
        </p:txBody>
      </p:sp>
      <p:sp>
        <p:nvSpPr>
          <p:cNvPr id="44042" name="AutoShape 22"/>
          <p:cNvSpPr>
            <a:spLocks noChangeArrowheads="1"/>
          </p:cNvSpPr>
          <p:nvPr/>
        </p:nvSpPr>
        <p:spPr bwMode="auto">
          <a:xfrm>
            <a:off x="4616450" y="4265613"/>
            <a:ext cx="3759200" cy="917575"/>
          </a:xfrm>
          <a:prstGeom prst="flowChartAlternateProcess">
            <a:avLst/>
          </a:prstGeom>
          <a:solidFill>
            <a:srgbClr val="FF6600"/>
          </a:solidFill>
          <a:ln w="38100" algn="ctr">
            <a:solidFill>
              <a:srgbClr val="FF6600"/>
            </a:solidFill>
            <a:miter lim="800000"/>
            <a:headEnd/>
            <a:tailEnd/>
          </a:ln>
        </p:spPr>
        <p:txBody>
          <a:bodyPr anchor="ctr">
            <a:spAutoFit/>
          </a:bodyPr>
          <a:lstStyle/>
          <a:p>
            <a:pPr eaLnBrk="1" hangingPunct="1"/>
            <a:r>
              <a:rPr lang="ja-JP" altLang="en-US" sz="2400">
                <a:solidFill>
                  <a:schemeClr val="bg1"/>
                </a:solidFill>
                <a:latin typeface="Arial" pitchFamily="34" charset="0"/>
                <a:ea typeface="HGS創英角ｺﾞｼｯｸUB" pitchFamily="50" charset="-128"/>
              </a:rPr>
              <a:t>酸素ボトル（コルベン）に割れやヒビがないか？</a:t>
            </a:r>
          </a:p>
        </p:txBody>
      </p:sp>
      <p:sp>
        <p:nvSpPr>
          <p:cNvPr id="3" name="タイトル 2"/>
          <p:cNvSpPr>
            <a:spLocks noGrp="1"/>
          </p:cNvSpPr>
          <p:nvPr>
            <p:ph type="title"/>
          </p:nvPr>
        </p:nvSpPr>
        <p:spPr>
          <a:xfrm>
            <a:off x="0" y="0"/>
            <a:ext cx="9144000" cy="939800"/>
          </a:xfrm>
        </p:spPr>
        <p:txBody>
          <a:bodyPr/>
          <a:lstStyle/>
          <a:p>
            <a:pPr>
              <a:defRPr/>
            </a:pPr>
            <a:r>
              <a:t>外観チェック</a:t>
            </a:r>
          </a:p>
        </p:txBody>
      </p:sp>
      <p:sp>
        <p:nvSpPr>
          <p:cNvPr id="4404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B6D3205-2D1D-4B49-AC73-60B5C895A153}" type="slidenum">
              <a:rPr lang="en-US" altLang="ja-JP" smtClean="0">
                <a:ea typeface="HGP創英角ｺﾞｼｯｸUB" pitchFamily="50" charset="-128"/>
              </a:rPr>
              <a:pPr/>
              <a:t>39</a:t>
            </a:fld>
            <a:endParaRPr lang="en-US" altLang="ja-JP">
              <a:ea typeface="HGP創英角ｺﾞｼｯｸUB" pitchFamily="50" charset="-128"/>
            </a:endParaRPr>
          </a:p>
        </p:txBody>
      </p:sp>
      <p:sp>
        <p:nvSpPr>
          <p:cNvPr id="13" name="テキスト ボックス 12"/>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39/70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5313"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9800"/>
          </a:xfrm>
        </p:spPr>
        <p:txBody>
          <a:bodyPr/>
          <a:lstStyle/>
          <a:p>
            <a:pPr>
              <a:defRPr/>
            </a:pPr>
            <a:r>
              <a:t>到達目標</a:t>
            </a:r>
          </a:p>
        </p:txBody>
      </p:sp>
      <p:sp>
        <p:nvSpPr>
          <p:cNvPr id="8195"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76A5D89-93CA-46BD-BB10-F251BA109512}" type="slidenum">
              <a:rPr lang="en-US" altLang="ja-JP" smtClean="0">
                <a:ea typeface="HGP創英角ｺﾞｼｯｸUB" pitchFamily="50" charset="-128"/>
              </a:rPr>
              <a:pPr/>
              <a:t>4</a:t>
            </a:fld>
            <a:endParaRPr lang="en-US" altLang="ja-JP">
              <a:ea typeface="HGP創英角ｺﾞｼｯｸUB" pitchFamily="50" charset="-128"/>
            </a:endParaRPr>
          </a:p>
        </p:txBody>
      </p:sp>
      <p:grpSp>
        <p:nvGrpSpPr>
          <p:cNvPr id="8196" name="グループ化 3"/>
          <p:cNvGrpSpPr>
            <a:grpSpLocks/>
          </p:cNvGrpSpPr>
          <p:nvPr/>
        </p:nvGrpSpPr>
        <p:grpSpPr bwMode="auto">
          <a:xfrm>
            <a:off x="1069975" y="1452563"/>
            <a:ext cx="7539038" cy="3152775"/>
            <a:chOff x="1069975" y="1452054"/>
            <a:chExt cx="7539038" cy="3152081"/>
          </a:xfrm>
        </p:grpSpPr>
        <p:sp>
          <p:nvSpPr>
            <p:cNvPr id="8199" name="Text Box 9"/>
            <p:cNvSpPr txBox="1">
              <a:spLocks noChangeArrowheads="1"/>
            </p:cNvSpPr>
            <p:nvPr/>
          </p:nvSpPr>
          <p:spPr bwMode="auto">
            <a:xfrm>
              <a:off x="1301750" y="1452054"/>
              <a:ext cx="7307263" cy="315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10000"/>
                </a:lnSpc>
                <a:spcAft>
                  <a:spcPts val="500"/>
                </a:spcAft>
              </a:pPr>
              <a:r>
                <a:rPr lang="ja-JP" altLang="en-US" sz="2800">
                  <a:solidFill>
                    <a:schemeClr val="tx1"/>
                  </a:solidFill>
                  <a:latin typeface="Arial" pitchFamily="34" charset="0"/>
                  <a:ea typeface="HGS創英角ｺﾞｼｯｸUB" pitchFamily="50" charset="-128"/>
                </a:rPr>
                <a:t>病院内で使用されている医療ガスの種類を　理解できる。</a:t>
              </a:r>
              <a:endParaRPr lang="en-US" altLang="ja-JP" sz="2800">
                <a:solidFill>
                  <a:schemeClr val="tx1"/>
                </a:solidFill>
                <a:latin typeface="Arial" pitchFamily="34" charset="0"/>
                <a:ea typeface="HGS創英角ｺﾞｼｯｸUB" pitchFamily="50" charset="-128"/>
              </a:endParaRPr>
            </a:p>
            <a:p>
              <a:pPr eaLnBrk="1" hangingPunct="1">
                <a:lnSpc>
                  <a:spcPct val="110000"/>
                </a:lnSpc>
                <a:spcAft>
                  <a:spcPts val="500"/>
                </a:spcAft>
              </a:pPr>
              <a:endParaRPr lang="ja-JP" altLang="en-US" sz="2800">
                <a:solidFill>
                  <a:schemeClr val="tx1"/>
                </a:solidFill>
                <a:latin typeface="Arial" pitchFamily="34" charset="0"/>
                <a:ea typeface="HGS創英角ｺﾞｼｯｸUB" pitchFamily="50" charset="-128"/>
              </a:endParaRPr>
            </a:p>
            <a:p>
              <a:pPr eaLnBrk="1" hangingPunct="1">
                <a:lnSpc>
                  <a:spcPct val="110000"/>
                </a:lnSpc>
                <a:spcAft>
                  <a:spcPts val="500"/>
                </a:spcAft>
              </a:pPr>
              <a:r>
                <a:rPr lang="ja-JP" altLang="en-US" sz="2800">
                  <a:solidFill>
                    <a:schemeClr val="tx1"/>
                  </a:solidFill>
                  <a:latin typeface="Arial" pitchFamily="34" charset="0"/>
                  <a:ea typeface="HGS創英角ｺﾞｼｯｸUB" pitchFamily="50" charset="-128"/>
                </a:rPr>
                <a:t>医療ガスの性質・用途を理解できる。</a:t>
              </a:r>
              <a:endParaRPr lang="en-US" altLang="ja-JP" sz="2800">
                <a:solidFill>
                  <a:schemeClr val="tx1"/>
                </a:solidFill>
                <a:latin typeface="Arial" pitchFamily="34" charset="0"/>
                <a:ea typeface="HGS創英角ｺﾞｼｯｸUB" pitchFamily="50" charset="-128"/>
              </a:endParaRPr>
            </a:p>
            <a:p>
              <a:pPr eaLnBrk="1" hangingPunct="1">
                <a:lnSpc>
                  <a:spcPct val="110000"/>
                </a:lnSpc>
                <a:spcAft>
                  <a:spcPts val="500"/>
                </a:spcAft>
              </a:pPr>
              <a:endParaRPr lang="ja-JP" altLang="en-US" sz="2800">
                <a:solidFill>
                  <a:schemeClr val="tx1"/>
                </a:solidFill>
                <a:latin typeface="Arial" pitchFamily="34" charset="0"/>
                <a:ea typeface="HGS創英角ｺﾞｼｯｸUB" pitchFamily="50" charset="-128"/>
              </a:endParaRPr>
            </a:p>
            <a:p>
              <a:pPr eaLnBrk="1" hangingPunct="1">
                <a:lnSpc>
                  <a:spcPct val="110000"/>
                </a:lnSpc>
                <a:spcAft>
                  <a:spcPts val="500"/>
                </a:spcAft>
              </a:pPr>
              <a:r>
                <a:rPr lang="ja-JP" altLang="en-US" sz="2800">
                  <a:solidFill>
                    <a:schemeClr val="tx1"/>
                  </a:solidFill>
                  <a:latin typeface="Arial" pitchFamily="34" charset="0"/>
                  <a:ea typeface="HGS創英角ｺﾞｼｯｸUB" pitchFamily="50" charset="-128"/>
                </a:rPr>
                <a:t>酸素ガスと二酸化炭素ガスの区別ができる。</a:t>
              </a:r>
            </a:p>
          </p:txBody>
        </p:sp>
        <p:sp>
          <p:nvSpPr>
            <p:cNvPr id="8200" name="Oval 14"/>
            <p:cNvSpPr>
              <a:spLocks noChangeArrowheads="1"/>
            </p:cNvSpPr>
            <p:nvPr/>
          </p:nvSpPr>
          <p:spPr bwMode="auto">
            <a:xfrm>
              <a:off x="1069975" y="1655254"/>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8201" name="Oval 14"/>
            <p:cNvSpPr>
              <a:spLocks noChangeArrowheads="1"/>
            </p:cNvSpPr>
            <p:nvPr/>
          </p:nvSpPr>
          <p:spPr bwMode="auto">
            <a:xfrm>
              <a:off x="1086644" y="419345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8202" name="Oval 14"/>
            <p:cNvSpPr>
              <a:spLocks noChangeArrowheads="1"/>
            </p:cNvSpPr>
            <p:nvPr/>
          </p:nvSpPr>
          <p:spPr bwMode="auto">
            <a:xfrm>
              <a:off x="1069975" y="3179831"/>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grpSp>
      <p:sp>
        <p:nvSpPr>
          <p:cNvPr id="9" name="テキスト ボックス 8"/>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95275"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1"/>
          <p:cNvSpPr>
            <a:spLocks noChangeArrowheads="1"/>
          </p:cNvSpPr>
          <p:nvPr/>
        </p:nvSpPr>
        <p:spPr bwMode="auto">
          <a:xfrm>
            <a:off x="735013" y="1900238"/>
            <a:ext cx="4219575" cy="318452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5059" name="Picture 6" descr="c-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25" y="1924050"/>
            <a:ext cx="41767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5060" name="直線矢印コネクタ 5"/>
          <p:cNvCxnSpPr>
            <a:cxnSpLocks noChangeShapeType="1"/>
          </p:cNvCxnSpPr>
          <p:nvPr/>
        </p:nvCxnSpPr>
        <p:spPr bwMode="auto">
          <a:xfrm flipH="1">
            <a:off x="3127375" y="2741613"/>
            <a:ext cx="2447925" cy="0"/>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5061" name="AutoShape 12"/>
          <p:cNvSpPr>
            <a:spLocks noChangeArrowheads="1"/>
          </p:cNvSpPr>
          <p:nvPr/>
        </p:nvSpPr>
        <p:spPr bwMode="auto">
          <a:xfrm>
            <a:off x="5229225" y="1909763"/>
            <a:ext cx="3159125" cy="1735137"/>
          </a:xfrm>
          <a:prstGeom prst="flowChartAlternateProcess">
            <a:avLst/>
          </a:prstGeom>
          <a:solidFill>
            <a:srgbClr val="FF6600"/>
          </a:solidFill>
          <a:ln w="38100" algn="ctr">
            <a:solidFill>
              <a:srgbClr val="FF6600"/>
            </a:solidFill>
            <a:miter lim="800000"/>
            <a:headEnd/>
            <a:tailEnd/>
          </a:ln>
        </p:spPr>
        <p:txBody>
          <a:bodyPr anchor="ctr">
            <a:spAutoFit/>
          </a:bodyPr>
          <a:lstStyle/>
          <a:p>
            <a:pPr eaLnBrk="1" hangingPunct="1"/>
            <a:r>
              <a:rPr lang="en-US" altLang="ja-JP" sz="2400">
                <a:solidFill>
                  <a:schemeClr val="bg1"/>
                </a:solidFill>
                <a:latin typeface="Arial" pitchFamily="34" charset="0"/>
                <a:ea typeface="HGS創英角ｺﾞｼｯｸUB" pitchFamily="50" charset="-128"/>
              </a:rPr>
              <a:t>O(</a:t>
            </a:r>
            <a:r>
              <a:rPr lang="ja-JP" altLang="en-US" sz="2400">
                <a:solidFill>
                  <a:schemeClr val="bg1"/>
                </a:solidFill>
                <a:latin typeface="Arial" pitchFamily="34" charset="0"/>
                <a:ea typeface="HGS創英角ｺﾞｼｯｸUB" pitchFamily="50" charset="-128"/>
              </a:rPr>
              <a:t>ｵｰ</a:t>
            </a:r>
            <a:r>
              <a:rPr lang="en-US" altLang="ja-JP" sz="2400">
                <a:solidFill>
                  <a:schemeClr val="bg1"/>
                </a:solidFill>
                <a:latin typeface="Arial" pitchFamily="34" charset="0"/>
                <a:ea typeface="HGS創英角ｺﾞｼｯｸUB" pitchFamily="50" charset="-128"/>
              </a:rPr>
              <a:t>)</a:t>
            </a:r>
            <a:r>
              <a:rPr lang="ja-JP" altLang="en-US" sz="2400">
                <a:solidFill>
                  <a:schemeClr val="bg1"/>
                </a:solidFill>
                <a:latin typeface="Arial" pitchFamily="34" charset="0"/>
                <a:ea typeface="HGS創英角ｺﾞｼｯｸUB" pitchFamily="50" charset="-128"/>
              </a:rPr>
              <a:t>リングは</a:t>
            </a:r>
          </a:p>
          <a:p>
            <a:pPr eaLnBrk="1" hangingPunct="1"/>
            <a:r>
              <a:rPr lang="ja-JP" altLang="en-US" sz="2400">
                <a:solidFill>
                  <a:schemeClr val="bg1"/>
                </a:solidFill>
                <a:latin typeface="Arial" pitchFamily="34" charset="0"/>
                <a:ea typeface="HGS創英角ｺﾞｼｯｸUB" pitchFamily="50" charset="-128"/>
              </a:rPr>
              <a:t>経年劣化により</a:t>
            </a:r>
          </a:p>
          <a:p>
            <a:pPr eaLnBrk="1" hangingPunct="1"/>
            <a:r>
              <a:rPr lang="ja-JP" altLang="en-US" sz="2400">
                <a:solidFill>
                  <a:schemeClr val="bg1"/>
                </a:solidFill>
                <a:latin typeface="Arial" pitchFamily="34" charset="0"/>
                <a:ea typeface="HGS創英角ｺﾞｼｯｸUB" pitchFamily="50" charset="-128"/>
              </a:rPr>
              <a:t>流量計接続部漏れの</a:t>
            </a:r>
          </a:p>
          <a:p>
            <a:pPr eaLnBrk="1" hangingPunct="1"/>
            <a:r>
              <a:rPr lang="ja-JP" altLang="en-US" sz="2400">
                <a:solidFill>
                  <a:schemeClr val="bg1"/>
                </a:solidFill>
                <a:latin typeface="Arial" pitchFamily="34" charset="0"/>
                <a:ea typeface="HGS創英角ｺﾞｼｯｸUB" pitchFamily="50" charset="-128"/>
              </a:rPr>
              <a:t>原因になる</a:t>
            </a:r>
          </a:p>
        </p:txBody>
      </p:sp>
      <p:sp>
        <p:nvSpPr>
          <p:cNvPr id="3" name="タイトル 2"/>
          <p:cNvSpPr>
            <a:spLocks noGrp="1"/>
          </p:cNvSpPr>
          <p:nvPr>
            <p:ph type="title"/>
          </p:nvPr>
        </p:nvSpPr>
        <p:spPr>
          <a:xfrm>
            <a:off x="0" y="0"/>
            <a:ext cx="9144000" cy="1374775"/>
          </a:xfrm>
        </p:spPr>
        <p:txBody>
          <a:bodyPr/>
          <a:lstStyle/>
          <a:p>
            <a:pPr eaLnBrk="1" hangingPunct="1">
              <a:defRPr/>
            </a:pPr>
            <a:r>
              <a:rPr sz="3200"/>
              <a:t>外観チェック　　　　　　　　　　　　　　　　　　</a:t>
            </a:r>
            <a:br>
              <a:rPr sz="3200"/>
            </a:br>
            <a:r>
              <a:t>定期点検で消耗部品もチェック</a:t>
            </a:r>
          </a:p>
        </p:txBody>
      </p:sp>
      <p:sp>
        <p:nvSpPr>
          <p:cNvPr id="4506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3247C4B-F30F-41BF-BE0E-E0E0A4CBB583}" type="slidenum">
              <a:rPr lang="en-US" altLang="ja-JP" smtClean="0">
                <a:ea typeface="HGP創英角ｺﾞｼｯｸUB" pitchFamily="50" charset="-128"/>
              </a:rPr>
              <a:pPr/>
              <a:t>40</a:t>
            </a:fld>
            <a:endParaRPr lang="en-US" altLang="ja-JP">
              <a:ea typeface="HGP創英角ｺﾞｼｯｸUB" pitchFamily="50" charset="-128"/>
            </a:endParaRPr>
          </a:p>
        </p:txBody>
      </p:sp>
      <p:sp>
        <p:nvSpPr>
          <p:cNvPr id="8" name="テキスト ボックス 7"/>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グループ化 3"/>
          <p:cNvGrpSpPr>
            <a:grpSpLocks/>
          </p:cNvGrpSpPr>
          <p:nvPr/>
        </p:nvGrpSpPr>
        <p:grpSpPr bwMode="auto">
          <a:xfrm>
            <a:off x="735013" y="1250950"/>
            <a:ext cx="3081337" cy="4060825"/>
            <a:chOff x="735013" y="1195388"/>
            <a:chExt cx="3081600" cy="4060825"/>
          </a:xfrm>
        </p:grpSpPr>
        <p:sp>
          <p:nvSpPr>
            <p:cNvPr id="46093" name="Rectangle 12"/>
            <p:cNvSpPr>
              <a:spLocks noChangeArrowheads="1"/>
            </p:cNvSpPr>
            <p:nvPr/>
          </p:nvSpPr>
          <p:spPr bwMode="auto">
            <a:xfrm>
              <a:off x="735013" y="1195388"/>
              <a:ext cx="3081600" cy="406082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6094" name="Picture 7" descr="c-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99" y="1234123"/>
              <a:ext cx="3017838"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46083" name="グループ化 5"/>
          <p:cNvGrpSpPr>
            <a:grpSpLocks/>
          </p:cNvGrpSpPr>
          <p:nvPr/>
        </p:nvGrpSpPr>
        <p:grpSpPr bwMode="auto">
          <a:xfrm>
            <a:off x="4602163" y="1250950"/>
            <a:ext cx="3617912" cy="4805363"/>
            <a:chOff x="4602162" y="1250807"/>
            <a:chExt cx="3618000" cy="4806000"/>
          </a:xfrm>
        </p:grpSpPr>
        <p:sp>
          <p:nvSpPr>
            <p:cNvPr id="46091" name="Rectangle 13"/>
            <p:cNvSpPr>
              <a:spLocks noChangeArrowheads="1"/>
            </p:cNvSpPr>
            <p:nvPr/>
          </p:nvSpPr>
          <p:spPr bwMode="auto">
            <a:xfrm>
              <a:off x="4602162" y="1250807"/>
              <a:ext cx="3618000" cy="48060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6092" name="Picture 13" descr="c-6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074" y="1280460"/>
              <a:ext cx="3565760" cy="475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46084" name="グループ化 6"/>
          <p:cNvGrpSpPr>
            <a:grpSpLocks/>
          </p:cNvGrpSpPr>
          <p:nvPr/>
        </p:nvGrpSpPr>
        <p:grpSpPr bwMode="auto">
          <a:xfrm>
            <a:off x="2101850" y="3805238"/>
            <a:ext cx="4275138" cy="2497137"/>
            <a:chOff x="2101850" y="3805095"/>
            <a:chExt cx="4275878" cy="2497280"/>
          </a:xfrm>
        </p:grpSpPr>
        <p:cxnSp>
          <p:nvCxnSpPr>
            <p:cNvPr id="46089" name="直線矢印コネクタ 4"/>
            <p:cNvCxnSpPr>
              <a:cxnSpLocks noChangeShapeType="1"/>
            </p:cNvCxnSpPr>
            <p:nvPr/>
          </p:nvCxnSpPr>
          <p:spPr bwMode="auto">
            <a:xfrm flipV="1">
              <a:off x="5238893" y="3805095"/>
              <a:ext cx="352425" cy="2122488"/>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6090" name="AutoShape 13"/>
            <p:cNvSpPr>
              <a:spLocks noChangeArrowheads="1"/>
            </p:cNvSpPr>
            <p:nvPr/>
          </p:nvSpPr>
          <p:spPr bwMode="auto">
            <a:xfrm>
              <a:off x="2101850" y="5384800"/>
              <a:ext cx="4275878" cy="917575"/>
            </a:xfrm>
            <a:prstGeom prst="flowChartAlternateProcess">
              <a:avLst/>
            </a:prstGeom>
            <a:solidFill>
              <a:srgbClr val="FF6600"/>
            </a:solidFill>
            <a:ln w="38100" algn="ctr">
              <a:solidFill>
                <a:srgbClr val="FF6600"/>
              </a:solidFill>
              <a:miter lim="800000"/>
              <a:headEnd/>
              <a:tailEnd/>
            </a:ln>
          </p:spPr>
          <p:txBody>
            <a:bodyPr anchor="ctr">
              <a:spAutoFit/>
            </a:bodyPr>
            <a:lstStyle/>
            <a:p>
              <a:pPr eaLnBrk="1" hangingPunct="1"/>
              <a:r>
                <a:rPr lang="ja-JP" altLang="en-US" sz="2400">
                  <a:solidFill>
                    <a:schemeClr val="bg1"/>
                  </a:solidFill>
                  <a:latin typeface="Arial" pitchFamily="34" charset="0"/>
                  <a:ea typeface="HGS創英角ｺﾞｼｯｸUB" pitchFamily="50" charset="-128"/>
                </a:rPr>
                <a:t>ボトルパッキンの経年劣化も</a:t>
              </a:r>
              <a:endParaRPr lang="en-US" altLang="ja-JP" sz="2400">
                <a:solidFill>
                  <a:schemeClr val="bg1"/>
                </a:solidFill>
                <a:latin typeface="Arial" pitchFamily="34" charset="0"/>
                <a:ea typeface="HGS創英角ｺﾞｼｯｸUB" pitchFamily="50" charset="-128"/>
              </a:endParaRPr>
            </a:p>
            <a:p>
              <a:pPr eaLnBrk="1" hangingPunct="1"/>
              <a:r>
                <a:rPr lang="ja-JP" altLang="en-US" sz="2400">
                  <a:solidFill>
                    <a:schemeClr val="bg1"/>
                  </a:solidFill>
                  <a:latin typeface="Arial" pitchFamily="34" charset="0"/>
                  <a:ea typeface="HGS創英角ｺﾞｼｯｸUB" pitchFamily="50" charset="-128"/>
                </a:rPr>
                <a:t>漏れの原因となる</a:t>
              </a:r>
            </a:p>
          </p:txBody>
        </p:sp>
      </p:grpSp>
      <p:sp>
        <p:nvSpPr>
          <p:cNvPr id="3" name="タイトル 2"/>
          <p:cNvSpPr>
            <a:spLocks noGrp="1"/>
          </p:cNvSpPr>
          <p:nvPr>
            <p:ph type="title"/>
          </p:nvPr>
        </p:nvSpPr>
        <p:spPr>
          <a:xfrm>
            <a:off x="0" y="0"/>
            <a:ext cx="9144000" cy="1374775"/>
          </a:xfrm>
        </p:spPr>
        <p:txBody>
          <a:bodyPr/>
          <a:lstStyle/>
          <a:p>
            <a:pPr>
              <a:defRPr/>
            </a:pPr>
            <a:r>
              <a:rPr sz="3200"/>
              <a:t>外観チェック　　　　　　　　　　　　　　　　　　</a:t>
            </a:r>
            <a:br>
              <a:rPr sz="3200"/>
            </a:br>
            <a:r>
              <a:t>定期点検で消耗部品もチェック</a:t>
            </a:r>
          </a:p>
        </p:txBody>
      </p:sp>
      <p:sp>
        <p:nvSpPr>
          <p:cNvPr id="46086"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1B6838C-5BF3-4429-B8EF-B2C83A07DBC8}" type="slidenum">
              <a:rPr lang="en-US" altLang="ja-JP" smtClean="0">
                <a:ea typeface="HGP創英角ｺﾞｼｯｸUB" pitchFamily="50" charset="-128"/>
              </a:rPr>
              <a:pPr/>
              <a:t>41</a:t>
            </a:fld>
            <a:endParaRPr lang="en-US" altLang="ja-JP">
              <a:ea typeface="HGP創英角ｺﾞｼｯｸUB" pitchFamily="50" charset="-128"/>
            </a:endParaRPr>
          </a:p>
        </p:txBody>
      </p:sp>
      <p:sp>
        <p:nvSpPr>
          <p:cNvPr id="13" name="テキスト ボックス 12"/>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E9E6803-A50C-4AD0-80A7-6912415E0901}" type="slidenum">
              <a:rPr lang="en-US" altLang="ja-JP" smtClean="0">
                <a:ea typeface="HGP創英角ｺﾞｼｯｸUB" pitchFamily="50" charset="-128"/>
              </a:rPr>
              <a:pPr/>
              <a:t>42</a:t>
            </a:fld>
            <a:endParaRPr lang="en-US" altLang="ja-JP">
              <a:ea typeface="HGP創英角ｺﾞｼｯｸUB" pitchFamily="50" charset="-128"/>
            </a:endParaRPr>
          </a:p>
        </p:txBody>
      </p:sp>
      <p:sp>
        <p:nvSpPr>
          <p:cNvPr id="3" name="タイトル 2"/>
          <p:cNvSpPr txBox="1">
            <a:spLocks/>
          </p:cNvSpPr>
          <p:nvPr/>
        </p:nvSpPr>
        <p:spPr>
          <a:xfrm>
            <a:off x="0" y="165100"/>
            <a:ext cx="9144000" cy="666750"/>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アウトレットの始業点検</a:t>
            </a:r>
          </a:p>
        </p:txBody>
      </p:sp>
      <p:sp>
        <p:nvSpPr>
          <p:cNvPr id="4" name="AutoShape 21"/>
          <p:cNvSpPr>
            <a:spLocks noChangeArrowheads="1"/>
          </p:cNvSpPr>
          <p:nvPr/>
        </p:nvSpPr>
        <p:spPr bwMode="auto">
          <a:xfrm>
            <a:off x="444500" y="1022350"/>
            <a:ext cx="8410575" cy="579438"/>
          </a:xfrm>
          <a:prstGeom prst="flowChartAlternateProcess">
            <a:avLst/>
          </a:prstGeom>
          <a:solidFill>
            <a:srgbClr val="FF6600"/>
          </a:solidFill>
          <a:ln w="38100" algn="ctr">
            <a:solidFill>
              <a:srgbClr val="FF6600"/>
            </a:solidFill>
            <a:miter lim="800000"/>
            <a:headEnd/>
            <a:tailEnd/>
          </a:ln>
          <a:effectLst>
            <a:outerShdw blurRad="50800" dist="38100" dir="2700000" algn="tl" rotWithShape="0">
              <a:prstClr val="black">
                <a:alpha val="40000"/>
              </a:prstClr>
            </a:outerShdw>
          </a:effectLst>
        </p:spPr>
        <p:txBody>
          <a:bodyPr anchor="ctr">
            <a:spAutoFit/>
          </a:bodyPr>
          <a:lstStyle>
            <a:lvl1pPr>
              <a:spcBef>
                <a:spcPct val="20000"/>
              </a:spcBef>
              <a:buChar char="•"/>
              <a:defRPr kumimoji="1" sz="32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buChar char="–"/>
              <a:defRPr kumimoji="1" sz="28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buChar char="•"/>
              <a:defRPr kumimoji="1" sz="24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外観上の異常がないこと。</a:t>
            </a:r>
          </a:p>
        </p:txBody>
      </p:sp>
      <p:sp>
        <p:nvSpPr>
          <p:cNvPr id="5" name="AutoShape 21"/>
          <p:cNvSpPr>
            <a:spLocks noChangeArrowheads="1"/>
          </p:cNvSpPr>
          <p:nvPr/>
        </p:nvSpPr>
        <p:spPr bwMode="auto">
          <a:xfrm>
            <a:off x="444500" y="1736725"/>
            <a:ext cx="8410575" cy="579438"/>
          </a:xfrm>
          <a:prstGeom prst="flowChartAlternateProcess">
            <a:avLst/>
          </a:prstGeom>
          <a:solidFill>
            <a:srgbClr val="FF6600"/>
          </a:solidFill>
          <a:ln w="38100" algn="ctr">
            <a:solidFill>
              <a:srgbClr val="FF6600"/>
            </a:solidFill>
            <a:miter lim="800000"/>
            <a:headEnd/>
            <a:tailEnd/>
          </a:ln>
          <a:effectLst>
            <a:outerShdw blurRad="50800" dist="38100" dir="2700000" algn="tl" rotWithShape="0">
              <a:prstClr val="black">
                <a:alpha val="40000"/>
              </a:prstClr>
            </a:outerShdw>
          </a:effectLst>
        </p:spPr>
        <p:txBody>
          <a:bodyPr anchor="ctr">
            <a:spAutoFit/>
          </a:bodyPr>
          <a:lstStyle>
            <a:lvl1pPr>
              <a:spcBef>
                <a:spcPct val="20000"/>
              </a:spcBef>
              <a:buChar char="•"/>
              <a:defRPr kumimoji="1" sz="32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buChar char="–"/>
              <a:defRPr kumimoji="1" sz="28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buChar char="•"/>
              <a:defRPr kumimoji="1" sz="24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ロック機能に異常がないこと。</a:t>
            </a:r>
          </a:p>
        </p:txBody>
      </p:sp>
      <p:sp>
        <p:nvSpPr>
          <p:cNvPr id="6" name="AutoShape 21"/>
          <p:cNvSpPr>
            <a:spLocks noChangeArrowheads="1"/>
          </p:cNvSpPr>
          <p:nvPr/>
        </p:nvSpPr>
        <p:spPr bwMode="auto">
          <a:xfrm>
            <a:off x="444500" y="2451100"/>
            <a:ext cx="8410575" cy="577850"/>
          </a:xfrm>
          <a:prstGeom prst="flowChartAlternateProcess">
            <a:avLst/>
          </a:prstGeom>
          <a:solidFill>
            <a:srgbClr val="FF6600"/>
          </a:solidFill>
          <a:ln w="38100" algn="ctr">
            <a:solidFill>
              <a:srgbClr val="FF6600"/>
            </a:solidFill>
            <a:miter lim="800000"/>
            <a:headEnd/>
            <a:tailEnd/>
          </a:ln>
          <a:effectLst>
            <a:outerShdw blurRad="50800" dist="38100" dir="2700000" algn="tl" rotWithShape="0">
              <a:prstClr val="black">
                <a:alpha val="40000"/>
              </a:prstClr>
            </a:outerShdw>
          </a:effectLst>
        </p:spPr>
        <p:txBody>
          <a:bodyPr anchor="ctr">
            <a:spAutoFit/>
          </a:bodyPr>
          <a:lstStyle>
            <a:lvl1pPr>
              <a:spcBef>
                <a:spcPct val="20000"/>
              </a:spcBef>
              <a:buChar char="•"/>
              <a:defRPr kumimoji="1" sz="32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buChar char="–"/>
              <a:defRPr kumimoji="1" sz="28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buChar char="•"/>
              <a:defRPr kumimoji="1" sz="24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ガス漏れの音がしないこと。</a:t>
            </a:r>
          </a:p>
        </p:txBody>
      </p:sp>
      <p:sp>
        <p:nvSpPr>
          <p:cNvPr id="7" name="AutoShape 21"/>
          <p:cNvSpPr>
            <a:spLocks noChangeArrowheads="1"/>
          </p:cNvSpPr>
          <p:nvPr/>
        </p:nvSpPr>
        <p:spPr bwMode="auto">
          <a:xfrm>
            <a:off x="444500" y="3170238"/>
            <a:ext cx="8410575" cy="1055687"/>
          </a:xfrm>
          <a:prstGeom prst="flowChartAlternateProcess">
            <a:avLst/>
          </a:prstGeom>
          <a:solidFill>
            <a:srgbClr val="FF6600"/>
          </a:solidFill>
          <a:ln w="38100" algn="ctr">
            <a:solidFill>
              <a:srgbClr val="FF6600"/>
            </a:solidFill>
            <a:miter lim="800000"/>
            <a:headEnd/>
            <a:tailEnd/>
          </a:ln>
          <a:effectLst>
            <a:outerShdw blurRad="50800" dist="38100" dir="2700000" algn="tl" rotWithShape="0">
              <a:prstClr val="black">
                <a:alpha val="40000"/>
              </a:prstClr>
            </a:outerShdw>
          </a:effectLst>
        </p:spPr>
        <p:txBody>
          <a:bodyPr anchor="ctr">
            <a:spAutoFit/>
          </a:bodyPr>
          <a:lstStyle>
            <a:lvl1pPr>
              <a:spcBef>
                <a:spcPct val="20000"/>
              </a:spcBef>
              <a:buChar char="•"/>
              <a:defRPr kumimoji="1" sz="32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buChar char="–"/>
              <a:defRPr kumimoji="1" sz="28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buChar char="•"/>
              <a:defRPr kumimoji="1" sz="24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医療ガスの種別の表示</a:t>
            </a:r>
            <a:r>
              <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a:t>
            </a: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記号</a:t>
            </a:r>
            <a:r>
              <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a:t>
            </a: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名称</a:t>
            </a:r>
            <a:r>
              <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a:t>
            </a: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識別色等</a:t>
            </a:r>
            <a:r>
              <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a:t>
            </a: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が</a:t>
            </a:r>
            <a:endPar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endParaRPr>
          </a:p>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明瞭であること。</a:t>
            </a:r>
          </a:p>
        </p:txBody>
      </p:sp>
      <p:sp>
        <p:nvSpPr>
          <p:cNvPr id="8" name="AutoShape 21"/>
          <p:cNvSpPr>
            <a:spLocks noChangeArrowheads="1"/>
          </p:cNvSpPr>
          <p:nvPr/>
        </p:nvSpPr>
        <p:spPr bwMode="auto">
          <a:xfrm>
            <a:off x="444500" y="4370388"/>
            <a:ext cx="8410575" cy="1055687"/>
          </a:xfrm>
          <a:prstGeom prst="flowChartAlternateProcess">
            <a:avLst/>
          </a:prstGeom>
          <a:solidFill>
            <a:srgbClr val="FF6600"/>
          </a:solidFill>
          <a:ln w="38100" algn="ctr">
            <a:solidFill>
              <a:srgbClr val="FF6600"/>
            </a:solidFill>
            <a:miter lim="800000"/>
            <a:headEnd/>
            <a:tailEnd/>
          </a:ln>
          <a:effectLst>
            <a:outerShdw blurRad="50800" dist="38100" dir="2700000" algn="tl" rotWithShape="0">
              <a:prstClr val="black">
                <a:alpha val="40000"/>
              </a:prstClr>
            </a:outerShdw>
          </a:effectLst>
        </p:spPr>
        <p:txBody>
          <a:bodyPr anchor="ctr">
            <a:spAutoFit/>
          </a:bodyPr>
          <a:lstStyle>
            <a:lvl1pPr>
              <a:spcBef>
                <a:spcPct val="20000"/>
              </a:spcBef>
              <a:buChar char="•"/>
              <a:defRPr kumimoji="1" sz="32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buChar char="–"/>
              <a:defRPr kumimoji="1" sz="28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buChar char="•"/>
              <a:defRPr kumimoji="1" sz="24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アウトレットに、使用していない機器等が接続</a:t>
            </a:r>
            <a:endParaRPr lang="en-US" altLang="ja-JP"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endParaRPr>
          </a:p>
          <a:p>
            <a:pPr eaLnBrk="1" hangingPunct="1">
              <a:spcBef>
                <a:spcPct val="0"/>
              </a:spcBef>
              <a:buFontTx/>
              <a:buNone/>
              <a:defRPr/>
            </a:pPr>
            <a:r>
              <a:rPr lang="ja-JP" altLang="en-US" sz="2800" dirty="0">
                <a:solidFill>
                  <a:schemeClr val="bg1"/>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rPr>
              <a:t>　されていないこと。</a:t>
            </a:r>
          </a:p>
        </p:txBody>
      </p:sp>
      <p:sp>
        <p:nvSpPr>
          <p:cNvPr id="47113" name="テキスト ボックス 8"/>
          <p:cNvSpPr txBox="1">
            <a:spLocks noChangeArrowheads="1"/>
          </p:cNvSpPr>
          <p:nvPr/>
        </p:nvSpPr>
        <p:spPr bwMode="auto">
          <a:xfrm>
            <a:off x="877888" y="5570538"/>
            <a:ext cx="7808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a:solidFill>
                  <a:schemeClr val="tx1"/>
                </a:solidFill>
                <a:ea typeface="HGP創英角ｺﾞｼｯｸUB" pitchFamily="50" charset="-128"/>
              </a:rPr>
              <a:t>※</a:t>
            </a:r>
            <a:r>
              <a:rPr lang="ja-JP" altLang="en-US">
                <a:solidFill>
                  <a:schemeClr val="tx1"/>
                </a:solidFill>
                <a:ea typeface="HGP創英角ｺﾞｼｯｸUB" pitchFamily="50" charset="-128"/>
              </a:rPr>
              <a:t>「医療ガスの安全管理について」（平成</a:t>
            </a:r>
            <a:r>
              <a:rPr lang="en-US" altLang="ja-JP">
                <a:solidFill>
                  <a:schemeClr val="tx1"/>
                </a:solidFill>
                <a:ea typeface="HGP創英角ｺﾞｼｯｸUB" pitchFamily="50" charset="-128"/>
              </a:rPr>
              <a:t>29</a:t>
            </a:r>
            <a:r>
              <a:rPr lang="ja-JP" altLang="en-US">
                <a:solidFill>
                  <a:schemeClr val="tx1"/>
                </a:solidFill>
                <a:ea typeface="HGP創英角ｺﾞｼｯｸUB" pitchFamily="50" charset="-128"/>
              </a:rPr>
              <a:t>年</a:t>
            </a:r>
            <a:r>
              <a:rPr lang="en-US" altLang="ja-JP">
                <a:solidFill>
                  <a:schemeClr val="tx1"/>
                </a:solidFill>
                <a:ea typeface="HGP創英角ｺﾞｼｯｸUB" pitchFamily="50" charset="-128"/>
              </a:rPr>
              <a:t>9</a:t>
            </a:r>
            <a:r>
              <a:rPr lang="ja-JP" altLang="en-US">
                <a:solidFill>
                  <a:schemeClr val="tx1"/>
                </a:solidFill>
                <a:ea typeface="HGP創英角ｺﾞｼｯｸUB" pitchFamily="50" charset="-128"/>
              </a:rPr>
              <a:t>月</a:t>
            </a:r>
            <a:r>
              <a:rPr lang="en-US" altLang="ja-JP">
                <a:solidFill>
                  <a:schemeClr val="tx1"/>
                </a:solidFill>
                <a:ea typeface="HGP創英角ｺﾞｼｯｸUB" pitchFamily="50" charset="-128"/>
              </a:rPr>
              <a:t>6</a:t>
            </a:r>
            <a:r>
              <a:rPr lang="ja-JP" altLang="en-US">
                <a:solidFill>
                  <a:schemeClr val="tx1"/>
                </a:solidFill>
                <a:ea typeface="HGP創英角ｺﾞｼｯｸUB" pitchFamily="50" charset="-128"/>
              </a:rPr>
              <a:t>日付け医政発</a:t>
            </a:r>
            <a:r>
              <a:rPr lang="en-US" altLang="ja-JP">
                <a:solidFill>
                  <a:schemeClr val="tx1"/>
                </a:solidFill>
                <a:ea typeface="HGP創英角ｺﾞｼｯｸUB" pitchFamily="50" charset="-128"/>
              </a:rPr>
              <a:t>0906</a:t>
            </a:r>
            <a:r>
              <a:rPr lang="ja-JP" altLang="en-US">
                <a:solidFill>
                  <a:schemeClr val="tx1"/>
                </a:solidFill>
                <a:ea typeface="HGP創英角ｺﾞｼｯｸUB" pitchFamily="50" charset="-128"/>
              </a:rPr>
              <a:t>第</a:t>
            </a:r>
            <a:r>
              <a:rPr lang="en-US" altLang="ja-JP">
                <a:solidFill>
                  <a:schemeClr val="tx1"/>
                </a:solidFill>
                <a:ea typeface="HGP創英角ｺﾞｼｯｸUB" pitchFamily="50" charset="-128"/>
              </a:rPr>
              <a:t>3</a:t>
            </a:r>
            <a:r>
              <a:rPr lang="ja-JP" altLang="en-US">
                <a:solidFill>
                  <a:schemeClr val="tx1"/>
                </a:solidFill>
                <a:ea typeface="HGP創英角ｺﾞｼｯｸUB" pitchFamily="50" charset="-128"/>
              </a:rPr>
              <a:t>号</a:t>
            </a:r>
            <a:endParaRPr lang="en-US" altLang="ja-JP">
              <a:solidFill>
                <a:schemeClr val="tx1"/>
              </a:solidFill>
              <a:ea typeface="HGP創英角ｺﾞｼｯｸUB" pitchFamily="50" charset="-128"/>
            </a:endParaRPr>
          </a:p>
          <a:p>
            <a:r>
              <a:rPr lang="en-US" altLang="ja-JP">
                <a:solidFill>
                  <a:schemeClr val="tx1"/>
                </a:solidFill>
                <a:ea typeface="HGP創英角ｺﾞｼｯｸUB" pitchFamily="50" charset="-128"/>
              </a:rPr>
              <a:t> </a:t>
            </a:r>
            <a:r>
              <a:rPr lang="ja-JP" altLang="en-US">
                <a:solidFill>
                  <a:schemeClr val="tx1"/>
                </a:solidFill>
                <a:ea typeface="HGP創英角ｺﾞｼｯｸUB" pitchFamily="50" charset="-128"/>
              </a:rPr>
              <a:t>　厚生労働省医政局長通知）から抜粋</a:t>
            </a:r>
          </a:p>
        </p:txBody>
      </p:sp>
      <p:sp>
        <p:nvSpPr>
          <p:cNvPr id="10" name="テキスト ボックス 9"/>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7"/>
          <p:cNvSpPr>
            <a:spLocks noChangeArrowheads="1"/>
          </p:cNvSpPr>
          <p:nvPr/>
        </p:nvSpPr>
        <p:spPr bwMode="auto">
          <a:xfrm>
            <a:off x="5526088" y="1755775"/>
            <a:ext cx="3257550" cy="432752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8131" name="Picture 11" descr="c-7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25" y="1782763"/>
            <a:ext cx="32099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8132" name="グループ化 1"/>
          <p:cNvGrpSpPr>
            <a:grpSpLocks/>
          </p:cNvGrpSpPr>
          <p:nvPr/>
        </p:nvGrpSpPr>
        <p:grpSpPr bwMode="auto">
          <a:xfrm>
            <a:off x="735013" y="965200"/>
            <a:ext cx="3508375" cy="2641600"/>
            <a:chOff x="735013" y="1119188"/>
            <a:chExt cx="3508375" cy="2641600"/>
          </a:xfrm>
        </p:grpSpPr>
        <p:sp>
          <p:nvSpPr>
            <p:cNvPr id="48143" name="Rectangle 16"/>
            <p:cNvSpPr>
              <a:spLocks noChangeArrowheads="1"/>
            </p:cNvSpPr>
            <p:nvPr/>
          </p:nvSpPr>
          <p:spPr bwMode="auto">
            <a:xfrm>
              <a:off x="735013" y="1119188"/>
              <a:ext cx="3508375" cy="2641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814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099" y="1154862"/>
              <a:ext cx="34559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48133" name="テキスト ボックス 5"/>
          <p:cNvSpPr>
            <a:spLocks noChangeArrowheads="1"/>
          </p:cNvSpPr>
          <p:nvPr/>
        </p:nvSpPr>
        <p:spPr bwMode="auto">
          <a:xfrm>
            <a:off x="4953000" y="1052513"/>
            <a:ext cx="3787775" cy="534987"/>
          </a:xfrm>
          <a:prstGeom prst="roundRect">
            <a:avLst>
              <a:gd name="adj" fmla="val 16667"/>
            </a:avLst>
          </a:prstGeom>
          <a:solidFill>
            <a:srgbClr val="FF6600"/>
          </a:solidFill>
          <a:ln w="38100" algn="ctr">
            <a:solidFill>
              <a:srgbClr val="FF6600"/>
            </a:solidFill>
            <a:round/>
            <a:headEnd/>
            <a:tailEnd/>
          </a:ln>
        </p:spPr>
        <p:txBody>
          <a:bodyPr anchor="ctr">
            <a:spAutoFit/>
          </a:bodyPr>
          <a:lstStyle/>
          <a:p>
            <a:pPr eaLnBrk="1" hangingPunct="1"/>
            <a:r>
              <a:rPr lang="en-US" altLang="ja-JP" sz="2400">
                <a:solidFill>
                  <a:schemeClr val="bg1"/>
                </a:solidFill>
                <a:latin typeface="Arial" pitchFamily="34" charset="0"/>
                <a:ea typeface="HGS創英角ｺﾞｼｯｸUB" pitchFamily="50" charset="-128"/>
              </a:rPr>
              <a:t>①</a:t>
            </a:r>
            <a:r>
              <a:rPr lang="ja-JP" altLang="en-US" sz="2400">
                <a:solidFill>
                  <a:schemeClr val="bg1"/>
                </a:solidFill>
                <a:latin typeface="Arial" pitchFamily="34" charset="0"/>
                <a:ea typeface="HGS創英角ｺﾞｼｯｸUB" pitchFamily="50" charset="-128"/>
              </a:rPr>
              <a:t>正しいピン位置に接続</a:t>
            </a:r>
          </a:p>
        </p:txBody>
      </p:sp>
      <p:cxnSp>
        <p:nvCxnSpPr>
          <p:cNvPr id="48134" name="直線矢印コネクタ 8"/>
          <p:cNvCxnSpPr>
            <a:cxnSpLocks noChangeShapeType="1"/>
            <a:stCxn id="48135" idx="3"/>
          </p:cNvCxnSpPr>
          <p:nvPr/>
        </p:nvCxnSpPr>
        <p:spPr bwMode="auto">
          <a:xfrm>
            <a:off x="4106863" y="5680075"/>
            <a:ext cx="2617787" cy="7938"/>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8135" name="テキスト ボックス 11"/>
          <p:cNvSpPr>
            <a:spLocks noChangeArrowheads="1"/>
          </p:cNvSpPr>
          <p:nvPr/>
        </p:nvSpPr>
        <p:spPr bwMode="auto">
          <a:xfrm>
            <a:off x="758825" y="5411788"/>
            <a:ext cx="3328988" cy="534987"/>
          </a:xfrm>
          <a:prstGeom prst="roundRect">
            <a:avLst>
              <a:gd name="adj" fmla="val 16667"/>
            </a:avLst>
          </a:prstGeom>
          <a:solidFill>
            <a:srgbClr val="FF6600"/>
          </a:solidFill>
          <a:ln w="38100" algn="ctr">
            <a:solidFill>
              <a:srgbClr val="FF6600"/>
            </a:solidFill>
            <a:round/>
            <a:headEnd/>
            <a:tailEnd/>
          </a:ln>
        </p:spPr>
        <p:txBody>
          <a:bodyPr anchor="ctr">
            <a:spAutoFit/>
          </a:bodyPr>
          <a:lstStyle/>
          <a:p>
            <a:pPr eaLnBrk="1" hangingPunct="1"/>
            <a:r>
              <a:rPr lang="en-US" altLang="ja-JP" sz="2400">
                <a:solidFill>
                  <a:schemeClr val="bg1"/>
                </a:solidFill>
                <a:latin typeface="Arial" pitchFamily="34" charset="0"/>
                <a:ea typeface="HGS創英角ｺﾞｼｯｸUB" pitchFamily="50" charset="-128"/>
              </a:rPr>
              <a:t>②</a:t>
            </a:r>
            <a:r>
              <a:rPr lang="ja-JP" altLang="en-US" sz="2400">
                <a:solidFill>
                  <a:schemeClr val="bg1"/>
                </a:solidFill>
                <a:latin typeface="Arial" pitchFamily="34" charset="0"/>
                <a:ea typeface="HGS創英角ｺﾞｼｯｸUB" pitchFamily="50" charset="-128"/>
              </a:rPr>
              <a:t>調整ハンドルを回転</a:t>
            </a:r>
          </a:p>
        </p:txBody>
      </p:sp>
      <p:cxnSp>
        <p:nvCxnSpPr>
          <p:cNvPr id="48136" name="直線矢印コネクタ 15"/>
          <p:cNvCxnSpPr>
            <a:cxnSpLocks noChangeShapeType="1"/>
            <a:stCxn id="48137" idx="3"/>
          </p:cNvCxnSpPr>
          <p:nvPr/>
        </p:nvCxnSpPr>
        <p:spPr bwMode="auto">
          <a:xfrm flipV="1">
            <a:off x="5380038" y="3886200"/>
            <a:ext cx="1589087" cy="509588"/>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8137" name="正方形/長方形 2"/>
          <p:cNvSpPr>
            <a:spLocks noChangeArrowheads="1"/>
          </p:cNvSpPr>
          <p:nvPr/>
        </p:nvSpPr>
        <p:spPr bwMode="auto">
          <a:xfrm>
            <a:off x="758825" y="4127500"/>
            <a:ext cx="4621213" cy="534988"/>
          </a:xfrm>
          <a:prstGeom prst="roundRect">
            <a:avLst>
              <a:gd name="adj" fmla="val 16667"/>
            </a:avLst>
          </a:prstGeom>
          <a:solidFill>
            <a:srgbClr val="FF6600"/>
          </a:solidFill>
          <a:ln w="38100" algn="ctr">
            <a:solidFill>
              <a:srgbClr val="FF6600"/>
            </a:solidFill>
            <a:round/>
            <a:headEnd/>
            <a:tailEnd/>
          </a:ln>
        </p:spPr>
        <p:txBody>
          <a:bodyPr anchor="ctr">
            <a:spAutoFit/>
          </a:bodyPr>
          <a:lstStyle/>
          <a:p>
            <a:pPr eaLnBrk="1" hangingPunct="1"/>
            <a:r>
              <a:rPr lang="en-US" altLang="ja-JP" sz="2400">
                <a:solidFill>
                  <a:schemeClr val="bg1"/>
                </a:solidFill>
                <a:latin typeface="Arial" pitchFamily="34" charset="0"/>
                <a:ea typeface="HGS創英角ｺﾞｼｯｸUB" pitchFamily="50" charset="-128"/>
              </a:rPr>
              <a:t>③</a:t>
            </a:r>
            <a:r>
              <a:rPr lang="ja-JP" altLang="en-US" sz="2400">
                <a:solidFill>
                  <a:schemeClr val="bg1"/>
                </a:solidFill>
                <a:latin typeface="Arial" pitchFamily="34" charset="0"/>
                <a:ea typeface="HGS創英角ｺﾞｼｯｸUB" pitchFamily="50" charset="-128"/>
              </a:rPr>
              <a:t>フロートボールの動きを確認</a:t>
            </a:r>
          </a:p>
        </p:txBody>
      </p:sp>
      <p:cxnSp>
        <p:nvCxnSpPr>
          <p:cNvPr id="48138" name="直線矢印コネクタ 4"/>
          <p:cNvCxnSpPr>
            <a:cxnSpLocks noChangeShapeType="1"/>
            <a:stCxn id="48133" idx="1"/>
          </p:cNvCxnSpPr>
          <p:nvPr/>
        </p:nvCxnSpPr>
        <p:spPr bwMode="auto">
          <a:xfrm flipH="1">
            <a:off x="2471738" y="1320800"/>
            <a:ext cx="2462212" cy="965200"/>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 name="タイトル 3"/>
          <p:cNvSpPr>
            <a:spLocks noGrp="1"/>
          </p:cNvSpPr>
          <p:nvPr>
            <p:ph type="title"/>
          </p:nvPr>
        </p:nvSpPr>
        <p:spPr>
          <a:xfrm>
            <a:off x="0" y="0"/>
            <a:ext cx="9144000" cy="939800"/>
          </a:xfrm>
        </p:spPr>
        <p:txBody>
          <a:bodyPr/>
          <a:lstStyle/>
          <a:p>
            <a:pPr>
              <a:defRPr/>
            </a:pPr>
            <a:r>
              <a:t>酸素流量計とアウトレットの接続</a:t>
            </a:r>
          </a:p>
        </p:txBody>
      </p:sp>
      <p:sp>
        <p:nvSpPr>
          <p:cNvPr id="48140"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0869A22C-29A2-4223-B748-CE23A4F3FD0F}" type="slidenum">
              <a:rPr lang="en-US" altLang="ja-JP" smtClean="0">
                <a:ea typeface="HGP創英角ｺﾞｼｯｸUB" pitchFamily="50" charset="-128"/>
              </a:rPr>
              <a:pPr/>
              <a:t>43</a:t>
            </a:fld>
            <a:endParaRPr lang="en-US" altLang="ja-JP">
              <a:ea typeface="HGP創英角ｺﾞｼｯｸUB" pitchFamily="50" charset="-128"/>
            </a:endParaRPr>
          </a:p>
        </p:txBody>
      </p:sp>
      <p:sp>
        <p:nvSpPr>
          <p:cNvPr id="15" name="テキスト ボックス 1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01613" y="409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7"/>
          <p:cNvSpPr>
            <a:spLocks noChangeArrowheads="1"/>
          </p:cNvSpPr>
          <p:nvPr/>
        </p:nvSpPr>
        <p:spPr bwMode="auto">
          <a:xfrm>
            <a:off x="735013" y="1081088"/>
            <a:ext cx="2879725" cy="4535487"/>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49155" name="Picture 6" descr="ＳＦ（P-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1109663"/>
            <a:ext cx="283051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156" name="直線矢印コネクタ 5"/>
          <p:cNvCxnSpPr>
            <a:cxnSpLocks noChangeShapeType="1"/>
            <a:stCxn id="49157" idx="1"/>
          </p:cNvCxnSpPr>
          <p:nvPr/>
        </p:nvCxnSpPr>
        <p:spPr bwMode="auto">
          <a:xfrm flipH="1">
            <a:off x="2727325" y="2955925"/>
            <a:ext cx="2284413" cy="887413"/>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49157" name="テキスト ボックス 10"/>
          <p:cNvSpPr>
            <a:spLocks noChangeArrowheads="1"/>
          </p:cNvSpPr>
          <p:nvPr/>
        </p:nvSpPr>
        <p:spPr bwMode="auto">
          <a:xfrm>
            <a:off x="5030788" y="2687638"/>
            <a:ext cx="3644900" cy="534987"/>
          </a:xfrm>
          <a:prstGeom prst="roundRect">
            <a:avLst>
              <a:gd name="adj" fmla="val 16667"/>
            </a:avLst>
          </a:prstGeom>
          <a:solidFill>
            <a:srgbClr val="FF6600"/>
          </a:solidFill>
          <a:ln w="38100" algn="ctr">
            <a:solidFill>
              <a:srgbClr val="FF6600"/>
            </a:solidFill>
            <a:round/>
            <a:headEnd/>
            <a:tailEnd/>
          </a:ln>
        </p:spPr>
        <p:txBody>
          <a:bodyPr anchor="ctr">
            <a:spAutoFit/>
          </a:bodyPr>
          <a:lstStyle/>
          <a:p>
            <a:pPr eaLnBrk="1" hangingPunct="1"/>
            <a:r>
              <a:rPr lang="ja-JP" altLang="en-US" sz="2400">
                <a:solidFill>
                  <a:schemeClr val="bg1"/>
                </a:solidFill>
                <a:latin typeface="Arial" pitchFamily="34" charset="0"/>
                <a:ea typeface="HGS創英角ｺﾞｼｯｸUB" pitchFamily="50" charset="-128"/>
              </a:rPr>
              <a:t>流量設定時の漏れの確認</a:t>
            </a:r>
          </a:p>
        </p:txBody>
      </p:sp>
      <p:cxnSp>
        <p:nvCxnSpPr>
          <p:cNvPr id="49158" name="直線矢印コネクタ 12"/>
          <p:cNvCxnSpPr>
            <a:cxnSpLocks noChangeShapeType="1"/>
          </p:cNvCxnSpPr>
          <p:nvPr/>
        </p:nvCxnSpPr>
        <p:spPr bwMode="auto">
          <a:xfrm flipH="1">
            <a:off x="2390775" y="2955925"/>
            <a:ext cx="2720975" cy="152400"/>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cxnSp>
        <p:nvCxnSpPr>
          <p:cNvPr id="49159" name="直線矢印コネクタ 14"/>
          <p:cNvCxnSpPr>
            <a:cxnSpLocks noChangeShapeType="1"/>
          </p:cNvCxnSpPr>
          <p:nvPr/>
        </p:nvCxnSpPr>
        <p:spPr bwMode="auto">
          <a:xfrm flipH="1" flipV="1">
            <a:off x="1728788" y="2697163"/>
            <a:ext cx="3384550" cy="261937"/>
          </a:xfrm>
          <a:prstGeom prst="straightConnector1">
            <a:avLst/>
          </a:prstGeom>
          <a:noFill/>
          <a:ln w="38100" algn="ctr">
            <a:solidFill>
              <a:srgbClr val="FF6600"/>
            </a:solidFill>
            <a:round/>
            <a:headEnd/>
            <a:tailEnd type="oval" w="med" len="med"/>
          </a:ln>
          <a:extLst>
            <a:ext uri="{909E8E84-426E-40DD-AFC4-6F175D3DCCD1}">
              <a14:hiddenFill xmlns:a14="http://schemas.microsoft.com/office/drawing/2010/main">
                <a:noFill/>
              </a14:hiddenFill>
            </a:ext>
          </a:extLst>
        </p:spPr>
      </p:cxnSp>
      <p:sp>
        <p:nvSpPr>
          <p:cNvPr id="3" name="タイトル 2"/>
          <p:cNvSpPr>
            <a:spLocks noGrp="1"/>
          </p:cNvSpPr>
          <p:nvPr>
            <p:ph type="title"/>
          </p:nvPr>
        </p:nvSpPr>
        <p:spPr>
          <a:xfrm>
            <a:off x="0" y="0"/>
            <a:ext cx="9144000" cy="939800"/>
          </a:xfrm>
        </p:spPr>
        <p:txBody>
          <a:bodyPr/>
          <a:lstStyle/>
          <a:p>
            <a:pPr>
              <a:defRPr/>
            </a:pPr>
            <a:r>
              <a:t>動作確認</a:t>
            </a:r>
          </a:p>
        </p:txBody>
      </p:sp>
      <p:sp>
        <p:nvSpPr>
          <p:cNvPr id="4916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D96FD81-6DD2-4408-B395-1F9592D5538F}" type="slidenum">
              <a:rPr lang="en-US" altLang="ja-JP" smtClean="0">
                <a:ea typeface="HGP創英角ｺﾞｼｯｸUB" pitchFamily="50" charset="-128"/>
              </a:rPr>
              <a:pPr/>
              <a:t>44</a:t>
            </a:fld>
            <a:endParaRPr lang="en-US" altLang="ja-JP">
              <a:ea typeface="HGP創英角ｺﾞｼｯｸUB" pitchFamily="50" charset="-128"/>
            </a:endParaRPr>
          </a:p>
        </p:txBody>
      </p:sp>
      <p:sp>
        <p:nvSpPr>
          <p:cNvPr id="10" name="テキスト ボックス 9"/>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
          <p:cNvSpPr txBox="1">
            <a:spLocks noChangeArrowheads="1"/>
          </p:cNvSpPr>
          <p:nvPr/>
        </p:nvSpPr>
        <p:spPr bwMode="auto">
          <a:xfrm>
            <a:off x="1781175" y="3763963"/>
            <a:ext cx="62150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indent="-3175">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pPr>
            <a:r>
              <a:rPr lang="ja-JP" altLang="en-US" sz="2800">
                <a:solidFill>
                  <a:schemeClr val="tx1"/>
                </a:solidFill>
                <a:latin typeface="Arial" pitchFamily="34" charset="0"/>
                <a:ea typeface="HGP創英角ｺﾞｼｯｸUB" pitchFamily="50" charset="-128"/>
              </a:rPr>
              <a:t>手術室や病棟など、バルブよりも下流の一定区画へのガスの供給を</a:t>
            </a:r>
            <a:endParaRPr lang="en-US" altLang="ja-JP" sz="2800">
              <a:solidFill>
                <a:schemeClr val="tx1"/>
              </a:solidFill>
              <a:latin typeface="Arial" pitchFamily="34" charset="0"/>
              <a:ea typeface="HGP創英角ｺﾞｼｯｸUB" pitchFamily="50" charset="-128"/>
            </a:endParaRPr>
          </a:p>
          <a:p>
            <a:pPr eaLnBrk="1" hangingPunct="1">
              <a:lnSpc>
                <a:spcPct val="120000"/>
              </a:lnSpc>
            </a:pPr>
            <a:r>
              <a:rPr lang="ja-JP" altLang="en-US" sz="2800">
                <a:solidFill>
                  <a:schemeClr val="tx1"/>
                </a:solidFill>
                <a:latin typeface="Arial" pitchFamily="34" charset="0"/>
                <a:ea typeface="HGP創英角ｺﾞｼｯｸUB" pitchFamily="50" charset="-128"/>
              </a:rPr>
              <a:t>緊急時･保守･修理時に止めるもの</a:t>
            </a:r>
          </a:p>
        </p:txBody>
      </p:sp>
      <p:sp>
        <p:nvSpPr>
          <p:cNvPr id="3" name="タイトル 2"/>
          <p:cNvSpPr>
            <a:spLocks noGrp="1"/>
          </p:cNvSpPr>
          <p:nvPr>
            <p:ph type="title"/>
          </p:nvPr>
        </p:nvSpPr>
        <p:spPr>
          <a:xfrm>
            <a:off x="0" y="2286000"/>
            <a:ext cx="9144000" cy="928688"/>
          </a:xfrm>
        </p:spPr>
        <p:txBody>
          <a:bodyPr/>
          <a:lstStyle/>
          <a:p>
            <a:pPr>
              <a:defRPr/>
            </a:pPr>
            <a:r>
              <a:rPr lang="en-US" altLang="ja-JP" b="1"/>
              <a:t>Q</a:t>
            </a:r>
            <a:r>
              <a:t>：シャットオフバルブの役割？</a:t>
            </a:r>
          </a:p>
        </p:txBody>
      </p:sp>
      <p:sp>
        <p:nvSpPr>
          <p:cNvPr id="50180"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D353F61-5329-4CE8-9939-64E0F2CC27F3}" type="slidenum">
              <a:rPr lang="en-US" altLang="ja-JP" smtClean="0">
                <a:ea typeface="HGP創英角ｺﾞｼｯｸUB" pitchFamily="50" charset="-128"/>
              </a:rPr>
              <a:pPr/>
              <a:t>45</a:t>
            </a:fld>
            <a:endParaRPr lang="en-US" altLang="ja-JP">
              <a:ea typeface="HGP創英角ｺﾞｼｯｸUB" pitchFamily="50" charset="-128"/>
            </a:endParaRPr>
          </a:p>
        </p:txBody>
      </p:sp>
      <p:sp>
        <p:nvSpPr>
          <p:cNvPr id="5" name="テキスト ボックス 4"/>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50875" y="463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4"/>
          <p:cNvSpPr>
            <a:spLocks noChangeArrowheads="1"/>
          </p:cNvSpPr>
          <p:nvPr/>
        </p:nvSpPr>
        <p:spPr bwMode="auto">
          <a:xfrm>
            <a:off x="730250" y="1346200"/>
            <a:ext cx="5165725" cy="4154488"/>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51203" name="Picture 2"/>
          <p:cNvPicPr>
            <a:picLocks noChangeAspect="1" noChangeArrowheads="1"/>
          </p:cNvPicPr>
          <p:nvPr/>
        </p:nvPicPr>
        <p:blipFill>
          <a:blip r:embed="rId5">
            <a:extLst>
              <a:ext uri="{28A0092B-C50C-407E-A947-70E740481C1C}">
                <a14:useLocalDpi xmlns:a14="http://schemas.microsoft.com/office/drawing/2010/main" val="0"/>
              </a:ext>
            </a:extLst>
          </a:blip>
          <a:srcRect l="6497"/>
          <a:stretch>
            <a:fillRect/>
          </a:stretch>
        </p:blipFill>
        <p:spPr bwMode="auto">
          <a:xfrm>
            <a:off x="758825" y="1379538"/>
            <a:ext cx="511651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51204" name="Group 13"/>
          <p:cNvGrpSpPr>
            <a:grpSpLocks/>
          </p:cNvGrpSpPr>
          <p:nvPr/>
        </p:nvGrpSpPr>
        <p:grpSpPr bwMode="auto">
          <a:xfrm>
            <a:off x="6046788" y="2495550"/>
            <a:ext cx="2903537" cy="1938338"/>
            <a:chOff x="3809" y="1684"/>
            <a:chExt cx="1829" cy="1221"/>
          </a:xfrm>
        </p:grpSpPr>
        <p:sp>
          <p:nvSpPr>
            <p:cNvPr id="51209" name="正方形/長方形 4"/>
            <p:cNvSpPr>
              <a:spLocks noChangeArrowheads="1"/>
            </p:cNvSpPr>
            <p:nvPr/>
          </p:nvSpPr>
          <p:spPr bwMode="auto">
            <a:xfrm>
              <a:off x="3926" y="1684"/>
              <a:ext cx="1712"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ja-JP" altLang="en-US" sz="2400">
                  <a:solidFill>
                    <a:schemeClr val="tx1"/>
                  </a:solidFill>
                  <a:latin typeface="Arial" pitchFamily="34" charset="0"/>
                  <a:ea typeface="HGS創英角ｺﾞｼｯｸUB" pitchFamily="50" charset="-128"/>
                </a:rPr>
                <a:t>通常、廊下などの</a:t>
              </a:r>
              <a:endParaRPr lang="en-US" altLang="ja-JP" sz="2400">
                <a:solidFill>
                  <a:schemeClr val="tx1"/>
                </a:solidFill>
                <a:latin typeface="Arial" pitchFamily="34" charset="0"/>
                <a:ea typeface="HGS創英角ｺﾞｼｯｸUB" pitchFamily="50" charset="-128"/>
              </a:endParaRPr>
            </a:p>
            <a:p>
              <a:pPr eaLnBrk="1" hangingPunct="1"/>
              <a:r>
                <a:rPr lang="ja-JP" altLang="en-US" sz="2400">
                  <a:solidFill>
                    <a:schemeClr val="tx1"/>
                  </a:solidFill>
                  <a:latin typeface="Arial" pitchFamily="34" charset="0"/>
                  <a:ea typeface="HGS創英角ｺﾞｼｯｸUB" pitchFamily="50" charset="-128"/>
                </a:rPr>
                <a:t>壁面に設置</a:t>
              </a:r>
            </a:p>
            <a:p>
              <a:pPr eaLnBrk="1" hangingPunct="1"/>
              <a:endParaRPr lang="ja-JP" altLang="en-US" sz="2400">
                <a:solidFill>
                  <a:schemeClr val="tx1"/>
                </a:solidFill>
                <a:latin typeface="Arial" pitchFamily="34" charset="0"/>
                <a:ea typeface="HGS創英角ｺﾞｼｯｸUB" pitchFamily="50" charset="-128"/>
              </a:endParaRPr>
            </a:p>
            <a:p>
              <a:pPr eaLnBrk="1" hangingPunct="1"/>
              <a:r>
                <a:rPr lang="ja-JP" altLang="en-US" sz="2400">
                  <a:solidFill>
                    <a:schemeClr val="tx1"/>
                  </a:solidFill>
                  <a:latin typeface="Arial" pitchFamily="34" charset="0"/>
                  <a:ea typeface="HGS創英角ｺﾞｼｯｸUB" pitchFamily="50" charset="-128"/>
                </a:rPr>
                <a:t>カバーに、制御するガス名の表示</a:t>
              </a:r>
            </a:p>
          </p:txBody>
        </p:sp>
        <p:sp>
          <p:nvSpPr>
            <p:cNvPr id="51210" name="Oval 11"/>
            <p:cNvSpPr>
              <a:spLocks noChangeArrowheads="1"/>
            </p:cNvSpPr>
            <p:nvPr/>
          </p:nvSpPr>
          <p:spPr bwMode="auto">
            <a:xfrm>
              <a:off x="3809" y="1761"/>
              <a:ext cx="125" cy="125"/>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sz="2400">
                <a:solidFill>
                  <a:schemeClr val="tx1"/>
                </a:solidFill>
                <a:latin typeface="Arial" pitchFamily="34" charset="0"/>
              </a:endParaRPr>
            </a:p>
          </p:txBody>
        </p:sp>
        <p:sp>
          <p:nvSpPr>
            <p:cNvPr id="51211" name="Oval 12"/>
            <p:cNvSpPr>
              <a:spLocks noChangeArrowheads="1"/>
            </p:cNvSpPr>
            <p:nvPr/>
          </p:nvSpPr>
          <p:spPr bwMode="auto">
            <a:xfrm>
              <a:off x="3809" y="2465"/>
              <a:ext cx="125" cy="125"/>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sz="2400">
                <a:solidFill>
                  <a:schemeClr val="tx1"/>
                </a:solidFill>
                <a:latin typeface="Arial" pitchFamily="34" charset="0"/>
              </a:endParaRPr>
            </a:p>
          </p:txBody>
        </p:sp>
      </p:grpSp>
      <p:sp>
        <p:nvSpPr>
          <p:cNvPr id="3" name="タイトル 2"/>
          <p:cNvSpPr>
            <a:spLocks noGrp="1"/>
          </p:cNvSpPr>
          <p:nvPr>
            <p:ph type="title"/>
          </p:nvPr>
        </p:nvSpPr>
        <p:spPr>
          <a:xfrm>
            <a:off x="0" y="0"/>
            <a:ext cx="9144000" cy="1374775"/>
          </a:xfrm>
        </p:spPr>
        <p:txBody>
          <a:bodyPr/>
          <a:lstStyle/>
          <a:p>
            <a:pPr>
              <a:defRPr/>
            </a:pPr>
            <a:r>
              <a:t>シャットオフバルブ</a:t>
            </a:r>
          </a:p>
        </p:txBody>
      </p:sp>
      <p:sp>
        <p:nvSpPr>
          <p:cNvPr id="51206"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7E5D7CB-052D-45E1-93E2-F527ACFE5B42}" type="slidenum">
              <a:rPr lang="en-US" altLang="ja-JP" smtClean="0">
                <a:ea typeface="HGP創英角ｺﾞｼｯｸUB" pitchFamily="50" charset="-128"/>
              </a:rPr>
              <a:pPr/>
              <a:t>46</a:t>
            </a:fld>
            <a:endParaRPr lang="en-US" altLang="ja-JP">
              <a:ea typeface="HGP創英角ｺﾞｼｯｸUB" pitchFamily="50" charset="-128"/>
            </a:endParaRPr>
          </a:p>
        </p:txBody>
      </p:sp>
      <p:sp>
        <p:nvSpPr>
          <p:cNvPr id="10" name="テキスト ボックス 9"/>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46/70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01613"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ChangeArrowheads="1"/>
          </p:cNvSpPr>
          <p:nvPr/>
        </p:nvSpPr>
        <p:spPr bwMode="auto">
          <a:xfrm>
            <a:off x="4629150" y="2684463"/>
            <a:ext cx="4314825" cy="3249612"/>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52227" name="Rectangle 11"/>
          <p:cNvSpPr>
            <a:spLocks noChangeArrowheads="1"/>
          </p:cNvSpPr>
          <p:nvPr/>
        </p:nvSpPr>
        <p:spPr bwMode="auto">
          <a:xfrm>
            <a:off x="515938" y="1476375"/>
            <a:ext cx="4078287" cy="3268663"/>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52228" name="正方形/長方形 4"/>
          <p:cNvSpPr>
            <a:spLocks noChangeArrowheads="1"/>
          </p:cNvSpPr>
          <p:nvPr/>
        </p:nvSpPr>
        <p:spPr bwMode="auto">
          <a:xfrm>
            <a:off x="4794250" y="1787525"/>
            <a:ext cx="353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ja-JP" sz="2400">
                <a:solidFill>
                  <a:schemeClr val="tx1"/>
                </a:solidFill>
                <a:latin typeface="Arial" pitchFamily="34" charset="0"/>
                <a:ea typeface="HGS創英角ｺﾞｼｯｸUB" pitchFamily="50" charset="-128"/>
              </a:rPr>
              <a:t>①</a:t>
            </a:r>
            <a:r>
              <a:rPr lang="ja-JP" altLang="en-US" sz="2400">
                <a:solidFill>
                  <a:schemeClr val="tx1"/>
                </a:solidFill>
                <a:latin typeface="Arial" pitchFamily="34" charset="0"/>
                <a:ea typeface="HGS創英角ｺﾞｼｯｸUB" pitchFamily="50" charset="-128"/>
              </a:rPr>
              <a:t>ガス表示カバーを外す。</a:t>
            </a:r>
          </a:p>
        </p:txBody>
      </p:sp>
      <p:pic>
        <p:nvPicPr>
          <p:cNvPr id="522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900" y="2711450"/>
            <a:ext cx="42703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30" name="Picture 3"/>
          <p:cNvPicPr>
            <a:picLocks noChangeAspect="1" noChangeArrowheads="1"/>
          </p:cNvPicPr>
          <p:nvPr/>
        </p:nvPicPr>
        <p:blipFill>
          <a:blip r:embed="rId6">
            <a:extLst>
              <a:ext uri="{28A0092B-C50C-407E-A947-70E740481C1C}">
                <a14:useLocalDpi xmlns:a14="http://schemas.microsoft.com/office/drawing/2010/main" val="0"/>
              </a:ext>
            </a:extLst>
          </a:blip>
          <a:srcRect l="2953" r="2953"/>
          <a:stretch>
            <a:fillRect/>
          </a:stretch>
        </p:blipFill>
        <p:spPr bwMode="auto">
          <a:xfrm>
            <a:off x="542925" y="1501775"/>
            <a:ext cx="4030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タイトル 2"/>
          <p:cNvSpPr>
            <a:spLocks noGrp="1"/>
          </p:cNvSpPr>
          <p:nvPr>
            <p:ph type="title"/>
          </p:nvPr>
        </p:nvSpPr>
        <p:spPr>
          <a:xfrm>
            <a:off x="0" y="0"/>
            <a:ext cx="9144000" cy="1374775"/>
          </a:xfrm>
        </p:spPr>
        <p:txBody>
          <a:bodyPr/>
          <a:lstStyle/>
          <a:p>
            <a:pPr>
              <a:defRPr/>
            </a:pPr>
            <a:r>
              <a:t>シャットオフバルブの操作方法</a:t>
            </a:r>
          </a:p>
        </p:txBody>
      </p:sp>
      <p:sp>
        <p:nvSpPr>
          <p:cNvPr id="5223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1903A82-D8F3-4400-81E0-B6BDE02D7755}" type="slidenum">
              <a:rPr lang="en-US" altLang="ja-JP" smtClean="0">
                <a:ea typeface="HGP創英角ｺﾞｼｯｸUB" pitchFamily="50" charset="-128"/>
              </a:rPr>
              <a:pPr/>
              <a:t>47</a:t>
            </a:fld>
            <a:endParaRPr lang="en-US" altLang="ja-JP">
              <a:ea typeface="HGP創英角ｺﾞｼｯｸUB" pitchFamily="50" charset="-128"/>
            </a:endParaRPr>
          </a:p>
        </p:txBody>
      </p:sp>
      <p:sp>
        <p:nvSpPr>
          <p:cNvPr id="9" name="テキスト ボックス 8"/>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77838" y="381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
          <p:cNvSpPr>
            <a:spLocks noChangeArrowheads="1"/>
          </p:cNvSpPr>
          <p:nvPr/>
        </p:nvSpPr>
        <p:spPr bwMode="auto">
          <a:xfrm>
            <a:off x="2239963" y="2181225"/>
            <a:ext cx="4676775" cy="3163888"/>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53251" name="正方形/長方形 4"/>
          <p:cNvSpPr>
            <a:spLocks noChangeArrowheads="1"/>
          </p:cNvSpPr>
          <p:nvPr/>
        </p:nvSpPr>
        <p:spPr bwMode="auto">
          <a:xfrm>
            <a:off x="2000250" y="15589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ja-JP" altLang="ja-JP" sz="2400">
                <a:solidFill>
                  <a:schemeClr val="tx1"/>
                </a:solidFill>
                <a:latin typeface="Arial" pitchFamily="34" charset="0"/>
                <a:ea typeface="HGS創英角ｺﾞｼｯｸUB" pitchFamily="50" charset="-128"/>
              </a:rPr>
              <a:t>②赤のレバー（バルブ）を手前に引く。</a:t>
            </a:r>
          </a:p>
        </p:txBody>
      </p:sp>
      <p:pic>
        <p:nvPicPr>
          <p:cNvPr id="53252" name="Picture 5" descr="シャットオフバルブ（TD市川）⑤"/>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063" y="2216150"/>
            <a:ext cx="46085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タイトル 2"/>
          <p:cNvSpPr>
            <a:spLocks noGrp="1"/>
          </p:cNvSpPr>
          <p:nvPr>
            <p:ph type="title"/>
          </p:nvPr>
        </p:nvSpPr>
        <p:spPr>
          <a:xfrm>
            <a:off x="0" y="0"/>
            <a:ext cx="9144000" cy="1374775"/>
          </a:xfrm>
        </p:spPr>
        <p:txBody>
          <a:bodyPr/>
          <a:lstStyle/>
          <a:p>
            <a:pPr eaLnBrk="1" hangingPunct="1">
              <a:defRPr/>
            </a:pPr>
            <a:r>
              <a:t>シャットオフバルブの操作方法</a:t>
            </a:r>
          </a:p>
        </p:txBody>
      </p:sp>
      <p:sp>
        <p:nvSpPr>
          <p:cNvPr id="5325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0DF075F7-B846-48A7-B26E-6D9265FDBE13}" type="slidenum">
              <a:rPr lang="en-US" altLang="ja-JP" smtClean="0">
                <a:ea typeface="HGP創英角ｺﾞｼｯｸUB" pitchFamily="50" charset="-128"/>
              </a:rPr>
              <a:pPr/>
              <a:t>48</a:t>
            </a:fld>
            <a:endParaRPr lang="en-US" altLang="ja-JP">
              <a:ea typeface="HGP創英角ｺﾞｼｯｸUB" pitchFamily="50" charset="-128"/>
            </a:endParaRPr>
          </a:p>
        </p:txBody>
      </p:sp>
      <p:sp>
        <p:nvSpPr>
          <p:cNvPr id="7" name="テキスト ボックス 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48/70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A118345-01A6-4C97-B239-0A78A6E6E066}" type="slidenum">
              <a:rPr lang="en-US" altLang="ja-JP" smtClean="0">
                <a:ea typeface="HGP創英角ｺﾞｼｯｸUB" pitchFamily="50" charset="-128"/>
              </a:rPr>
              <a:pPr/>
              <a:t>49</a:t>
            </a:fld>
            <a:endParaRPr lang="en-US" altLang="ja-JP">
              <a:ea typeface="HGP創英角ｺﾞｼｯｸUB" pitchFamily="50" charset="-128"/>
            </a:endParaRPr>
          </a:p>
        </p:txBody>
      </p:sp>
      <p:sp>
        <p:nvSpPr>
          <p:cNvPr id="3" name="タイトル 2"/>
          <p:cNvSpPr>
            <a:spLocks noGrp="1"/>
          </p:cNvSpPr>
          <p:nvPr>
            <p:ph type="title"/>
          </p:nvPr>
        </p:nvSpPr>
        <p:spPr>
          <a:xfrm>
            <a:off x="0" y="1992313"/>
            <a:ext cx="9144000" cy="1309687"/>
          </a:xfrm>
        </p:spPr>
        <p:txBody>
          <a:bodyPr/>
          <a:lstStyle/>
          <a:p>
            <a:pPr>
              <a:defRPr/>
            </a:pPr>
            <a:r>
              <a:t>吸　　　引</a:t>
            </a:r>
          </a:p>
        </p:txBody>
      </p:sp>
      <p:sp>
        <p:nvSpPr>
          <p:cNvPr id="4" name="テキスト ボックス 3"/>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49/70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938"/>
            <a:ext cx="9144000" cy="939801"/>
          </a:xfrm>
        </p:spPr>
        <p:txBody>
          <a:bodyPr/>
          <a:lstStyle/>
          <a:p>
            <a:pPr>
              <a:defRPr/>
            </a:pPr>
            <a:r>
              <a:t>医療ガスの分類</a:t>
            </a:r>
          </a:p>
        </p:txBody>
      </p:sp>
      <p:sp>
        <p:nvSpPr>
          <p:cNvPr id="9219"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1E2E6E2-61A7-44DA-8488-670F33D3C128}" type="slidenum">
              <a:rPr lang="en-US" altLang="ja-JP" smtClean="0">
                <a:ea typeface="HGP創英角ｺﾞｼｯｸUB" pitchFamily="50" charset="-128"/>
              </a:rPr>
              <a:pPr/>
              <a:t>5</a:t>
            </a:fld>
            <a:endParaRPr lang="en-US" altLang="ja-JP">
              <a:ea typeface="HGP創英角ｺﾞｼｯｸUB" pitchFamily="50" charset="-128"/>
            </a:endParaRPr>
          </a:p>
        </p:txBody>
      </p:sp>
      <p:graphicFrame>
        <p:nvGraphicFramePr>
          <p:cNvPr id="24" name="表 23"/>
          <p:cNvGraphicFramePr>
            <a:graphicFrameLocks noGrp="1"/>
          </p:cNvGraphicFramePr>
          <p:nvPr/>
        </p:nvGraphicFramePr>
        <p:xfrm>
          <a:off x="1017588" y="931863"/>
          <a:ext cx="7375525" cy="4632326"/>
        </p:xfrm>
        <a:graphic>
          <a:graphicData uri="http://schemas.openxmlformats.org/drawingml/2006/table">
            <a:tbl>
              <a:tblPr firstRow="1" bandRow="1">
                <a:tableStyleId>{5C22544A-7EE6-4342-B048-85BDC9FD1C3A}</a:tableStyleId>
              </a:tblPr>
              <a:tblGrid>
                <a:gridCol w="594066">
                  <a:extLst>
                    <a:ext uri="{9D8B030D-6E8A-4147-A177-3AD203B41FA5}">
                      <a16:colId xmlns:a16="http://schemas.microsoft.com/office/drawing/2014/main" val="20000"/>
                    </a:ext>
                  </a:extLst>
                </a:gridCol>
                <a:gridCol w="237628">
                  <a:extLst>
                    <a:ext uri="{9D8B030D-6E8A-4147-A177-3AD203B41FA5}">
                      <a16:colId xmlns:a16="http://schemas.microsoft.com/office/drawing/2014/main" val="20001"/>
                    </a:ext>
                  </a:extLst>
                </a:gridCol>
                <a:gridCol w="3044975">
                  <a:extLst>
                    <a:ext uri="{9D8B030D-6E8A-4147-A177-3AD203B41FA5}">
                      <a16:colId xmlns:a16="http://schemas.microsoft.com/office/drawing/2014/main" val="20002"/>
                    </a:ext>
                  </a:extLst>
                </a:gridCol>
                <a:gridCol w="257033">
                  <a:extLst>
                    <a:ext uri="{9D8B030D-6E8A-4147-A177-3AD203B41FA5}">
                      <a16:colId xmlns:a16="http://schemas.microsoft.com/office/drawing/2014/main" val="20003"/>
                    </a:ext>
                  </a:extLst>
                </a:gridCol>
                <a:gridCol w="1683799">
                  <a:extLst>
                    <a:ext uri="{9D8B030D-6E8A-4147-A177-3AD203B41FA5}">
                      <a16:colId xmlns:a16="http://schemas.microsoft.com/office/drawing/2014/main" val="20004"/>
                    </a:ext>
                  </a:extLst>
                </a:gridCol>
                <a:gridCol w="1558024">
                  <a:extLst>
                    <a:ext uri="{9D8B030D-6E8A-4147-A177-3AD203B41FA5}">
                      <a16:colId xmlns:a16="http://schemas.microsoft.com/office/drawing/2014/main" val="20005"/>
                    </a:ext>
                  </a:extLst>
                </a:gridCol>
              </a:tblGrid>
              <a:tr h="2250690">
                <a:tc rowSpan="4">
                  <a:txBody>
                    <a:bodyPr/>
                    <a:lstStyle/>
                    <a:p>
                      <a:pPr algn="ctr"/>
                      <a:r>
                        <a:rPr kumimoji="1" lang="ja-JP" altLang="en-US" sz="2400" dirty="0">
                          <a:solidFill>
                            <a:schemeClr val="bg1"/>
                          </a:solidFill>
                          <a:latin typeface="ＭＳ Ｐゴシック" panose="020B0600070205080204" pitchFamily="50" charset="-128"/>
                          <a:ea typeface="ＭＳ Ｐゴシック" panose="020B0600070205080204" pitchFamily="50" charset="-128"/>
                        </a:rPr>
                        <a:t>医 療 ガ ス</a:t>
                      </a:r>
                    </a:p>
                  </a:txBody>
                  <a:tcPr marL="91442" marR="91442" marT="45717" marB="45717" vert="eaVert"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8BEB0"/>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schemeClr val="tx1"/>
                          </a:solidFill>
                          <a:latin typeface="ＭＳ Ｐゴシック" panose="020B0600070205080204" pitchFamily="50" charset="-128"/>
                          <a:ea typeface="ＭＳ Ｐゴシック" panose="020B0600070205080204" pitchFamily="50" charset="-128"/>
                        </a:rPr>
                        <a:t>医療用ガス （医薬品）</a:t>
                      </a:r>
                      <a:endParaRPr lang="en-US" altLang="ja-JP" sz="2800" b="1" dirty="0">
                        <a:solidFill>
                          <a:schemeClr val="tx1"/>
                        </a:solidFill>
                        <a:latin typeface="ＭＳ Ｐゴシック" panose="020B0600070205080204" pitchFamily="50" charset="-128"/>
                        <a:ea typeface="ＭＳ Ｐゴシック" panose="020B060007020508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800" b="1" dirty="0">
                        <a:solidFill>
                          <a:schemeClr val="tx1"/>
                        </a:solidFill>
                        <a:latin typeface="ＭＳ Ｐゴシック" panose="020B0600070205080204" pitchFamily="50" charset="-128"/>
                        <a:ea typeface="ＭＳ Ｐゴシック" panose="020B060007020508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tx1"/>
                          </a:solidFill>
                          <a:latin typeface="ＭＳ Ｐゴシック" panose="020B0600070205080204" pitchFamily="50" charset="-128"/>
                          <a:ea typeface="ＭＳ Ｐゴシック" panose="020B0600070205080204" pitchFamily="50" charset="-128"/>
                        </a:rPr>
                        <a:t>酸素、窒素</a:t>
                      </a: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tx1"/>
                          </a:solidFill>
                          <a:latin typeface="ＭＳ Ｐゴシック" panose="020B0600070205080204" pitchFamily="50" charset="-128"/>
                          <a:ea typeface="ＭＳ Ｐゴシック" panose="020B0600070205080204" pitchFamily="50" charset="-128"/>
                        </a:rPr>
                        <a:t>二酸化炭素、亜酸化窒素</a:t>
                      </a: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tx1"/>
                          </a:solidFill>
                          <a:latin typeface="ＭＳ Ｐゴシック" panose="020B0600070205080204" pitchFamily="50" charset="-128"/>
                          <a:ea typeface="ＭＳ Ｐゴシック" panose="020B0600070205080204" pitchFamily="50" charset="-128"/>
                        </a:rPr>
                        <a:t>エチレンオキサイドガス</a:t>
                      </a: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tx1"/>
                          </a:solidFill>
                          <a:latin typeface="ＭＳ Ｐゴシック" panose="020B0600070205080204" pitchFamily="50" charset="-128"/>
                          <a:ea typeface="ＭＳ Ｐゴシック" panose="020B0600070205080204" pitchFamily="50" charset="-128"/>
                        </a:rPr>
                        <a:t>キセノン、一酸化窒素</a:t>
                      </a:r>
                    </a:p>
                  </a:txBody>
                  <a:tcPr marL="91442" marR="91442" marT="45717" marB="45717"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C6F0E3"/>
                    </a:solidFill>
                  </a:tcPr>
                </a:tc>
                <a:tc hMerge="1">
                  <a:txBody>
                    <a:bodyPr/>
                    <a:lstStyle/>
                    <a:p>
                      <a:endParaRPr kumimoji="1" lang="ja-JP" altLang="en-US"/>
                    </a:p>
                  </a:txBody>
                  <a:tcPr/>
                </a:tc>
                <a:tc hMerge="1">
                  <a:txBody>
                    <a:bodyPr/>
                    <a:lstStyle/>
                    <a:p>
                      <a:endParaRPr kumimoji="1" lang="ja-JP" altLang="en-US"/>
                    </a:p>
                  </a:txBody>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F5FFDA"/>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FDA"/>
                    </a:solidFill>
                  </a:tcPr>
                </a:tc>
                <a:extLst>
                  <a:ext uri="{0D108BD9-81ED-4DB2-BD59-A6C34878D82A}">
                    <a16:rowId xmlns:a16="http://schemas.microsoft.com/office/drawing/2014/main" val="10000"/>
                  </a:ext>
                </a:extLst>
              </a:tr>
              <a:tr h="152635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noFill/>
                      <a:prstDash val="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ja-JP" altLang="en-US" sz="2800" b="1" dirty="0">
                          <a:solidFill>
                            <a:schemeClr val="tx1"/>
                          </a:solidFill>
                          <a:latin typeface="ＭＳ Ｐゴシック" panose="020B0600070205080204" pitchFamily="50" charset="-128"/>
                          <a:ea typeface="ＭＳ Ｐゴシック" panose="020B0600070205080204" pitchFamily="50" charset="-128"/>
                        </a:rPr>
                        <a:t>その他の医療ガス</a:t>
                      </a:r>
                    </a:p>
                    <a:p>
                      <a:pPr algn="ct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機械駆動用ガス、校正用ガス、</a:t>
                      </a:r>
                    </a:p>
                    <a:p>
                      <a:pPr algn="ct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検査・測定用ガス</a:t>
                      </a:r>
                    </a:p>
                  </a:txBody>
                  <a:tcPr marL="91442" marR="91442" marT="45717" marB="45717"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noFill/>
                      <a:prstDash val="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5FFDA"/>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5FFDA"/>
                    </a:solidFill>
                  </a:tcPr>
                </a:tc>
                <a:extLst>
                  <a:ext uri="{0D108BD9-81ED-4DB2-BD59-A6C34878D82A}">
                    <a16:rowId xmlns:a16="http://schemas.microsoft.com/office/drawing/2014/main" val="10001"/>
                  </a:ext>
                </a:extLst>
              </a:tr>
              <a:tr h="365754">
                <a:tc vMerge="1">
                  <a:txBody>
                    <a:bodyPr/>
                    <a:lstStyle/>
                    <a:p>
                      <a:endParaRPr kumimoji="1" lang="ja-JP" altLang="en-US"/>
                    </a:p>
                  </a:txBody>
                  <a:tcPr/>
                </a:tc>
                <a:tc v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800" b="1"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50000"/>
                        </a:schemeClr>
                      </a:solidFill>
                      <a:prstDash val="sysDash"/>
                      <a:round/>
                      <a:headEnd type="none" w="med" len="med"/>
                      <a:tailEnd type="none" w="med" len="med"/>
                    </a:lnT>
                    <a:lnB w="28575" cap="flat" cmpd="sng" algn="ctr">
                      <a:noFill/>
                      <a:prstDash val="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kumimoji="1" lang="ja-JP" altLang="en-US"/>
                    </a:p>
                  </a:txBody>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5FFDA"/>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5FFDA"/>
                    </a:solidFill>
                  </a:tcPr>
                </a:tc>
                <a:extLst>
                  <a:ext uri="{0D108BD9-81ED-4DB2-BD59-A6C34878D82A}">
                    <a16:rowId xmlns:a16="http://schemas.microsoft.com/office/drawing/2014/main" val="10002"/>
                  </a:ext>
                </a:extLst>
              </a:tr>
              <a:tr h="489532">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dash"/>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chemeClr val="tx1"/>
                          </a:solidFill>
                          <a:latin typeface="ＭＳ Ｐゴシック" panose="020B0600070205080204" pitchFamily="50" charset="-128"/>
                          <a:ea typeface="ＭＳ Ｐゴシック" panose="020B0600070205080204" pitchFamily="50" charset="-128"/>
                        </a:rPr>
                        <a:t>吸引（陰圧）</a:t>
                      </a:r>
                      <a:endParaRPr lang="en-US" altLang="ja-JP" sz="1800" b="1"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dash"/>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a:txBody>
                  <a:tcPr marL="91442" marR="91442" marT="45717" marB="45717"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dash"/>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5FFDA"/>
                    </a:solidFill>
                  </a:tcPr>
                </a:tc>
                <a:tc>
                  <a:txBody>
                    <a:bodyPr/>
                    <a:lstStyle/>
                    <a:p>
                      <a:endParaRPr kumimoji="1" lang="ja-JP" altLang="en-US" sz="1800" dirty="0">
                        <a:solidFill>
                          <a:schemeClr val="accent5">
                            <a:lumMod val="50000"/>
                          </a:schemeClr>
                        </a:solidFill>
                        <a:latin typeface="ＭＳ Ｐゴシック" panose="020B0600070205080204" pitchFamily="50" charset="-128"/>
                        <a:ea typeface="ＭＳ Ｐゴシック" panose="020B0600070205080204" pitchFamily="50" charset="-128"/>
                      </a:endParaRPr>
                    </a:p>
                  </a:txBody>
                  <a:tcPr marL="91442" marR="91442" marT="45717" marB="45717">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5FFDA"/>
                    </a:solidFill>
                  </a:tcPr>
                </a:tc>
                <a:extLst>
                  <a:ext uri="{0D108BD9-81ED-4DB2-BD59-A6C34878D82A}">
                    <a16:rowId xmlns:a16="http://schemas.microsoft.com/office/drawing/2014/main" val="10003"/>
                  </a:ext>
                </a:extLst>
              </a:tr>
            </a:tbl>
          </a:graphicData>
        </a:graphic>
      </p:graphicFrame>
      <p:sp>
        <p:nvSpPr>
          <p:cNvPr id="9242" name="テキスト ボックス 24"/>
          <p:cNvSpPr>
            <a:spLocks noChangeArrowheads="1"/>
          </p:cNvSpPr>
          <p:nvPr/>
        </p:nvSpPr>
        <p:spPr bwMode="auto">
          <a:xfrm>
            <a:off x="5378450" y="931863"/>
            <a:ext cx="1412875" cy="2181225"/>
          </a:xfrm>
          <a:prstGeom prst="upDownArrow">
            <a:avLst>
              <a:gd name="adj1" fmla="val 43157"/>
              <a:gd name="adj2" fmla="val 34457"/>
            </a:avLst>
          </a:prstGeom>
          <a:solidFill>
            <a:srgbClr val="DAE3F3"/>
          </a:solidFill>
          <a:ln w="9525">
            <a:solidFill>
              <a:srgbClr val="000000"/>
            </a:solidFill>
            <a:miter lim="800000"/>
            <a:headEnd/>
            <a:tailEnd/>
          </a:ln>
        </p:spPr>
        <p:txBody>
          <a:bodyPr vert="eaVert">
            <a:spAutoFit/>
          </a:bodyPr>
          <a:lstStyle/>
          <a:p>
            <a:r>
              <a:rPr lang="ja-JP" altLang="en-US" sz="1400" b="1">
                <a:solidFill>
                  <a:schemeClr val="tx1"/>
                </a:solidFill>
                <a:latin typeface="ＭＳ Ｐゴシック" pitchFamily="50" charset="-128"/>
              </a:rPr>
              <a:t>医薬品医療機器等法</a:t>
            </a:r>
            <a:endParaRPr lang="en-US" altLang="ja-JP" sz="1400" b="1">
              <a:solidFill>
                <a:schemeClr val="tx1"/>
              </a:solidFill>
              <a:latin typeface="ＭＳ Ｐゴシック" pitchFamily="50" charset="-128"/>
            </a:endParaRPr>
          </a:p>
          <a:p>
            <a:pPr algn="r"/>
            <a:r>
              <a:rPr lang="en-US" altLang="ja-JP" sz="1400" b="1">
                <a:solidFill>
                  <a:schemeClr val="tx1"/>
                </a:solidFill>
                <a:latin typeface="ＭＳ Ｐゴシック" pitchFamily="50" charset="-128"/>
              </a:rPr>
              <a:t>(</a:t>
            </a:r>
            <a:r>
              <a:rPr lang="ja-JP" altLang="en-US" sz="1400" b="1">
                <a:solidFill>
                  <a:schemeClr val="tx1"/>
                </a:solidFill>
                <a:latin typeface="ＭＳ Ｐゴシック" pitchFamily="50" charset="-128"/>
              </a:rPr>
              <a:t>厚生労働省</a:t>
            </a:r>
            <a:r>
              <a:rPr lang="en-US" altLang="ja-JP" sz="1400" b="1">
                <a:solidFill>
                  <a:schemeClr val="tx1"/>
                </a:solidFill>
                <a:latin typeface="ＭＳ Ｐゴシック" pitchFamily="50" charset="-128"/>
              </a:rPr>
              <a:t>)</a:t>
            </a:r>
            <a:endParaRPr lang="ja-JP" altLang="en-US" sz="1400" b="1">
              <a:solidFill>
                <a:schemeClr val="tx1"/>
              </a:solidFill>
              <a:latin typeface="ＭＳ Ｐゴシック" pitchFamily="50" charset="-128"/>
            </a:endParaRPr>
          </a:p>
        </p:txBody>
      </p:sp>
      <p:sp>
        <p:nvSpPr>
          <p:cNvPr id="9243" name="テキスト ボックス 25"/>
          <p:cNvSpPr>
            <a:spLocks noChangeArrowheads="1"/>
          </p:cNvSpPr>
          <p:nvPr/>
        </p:nvSpPr>
        <p:spPr bwMode="auto">
          <a:xfrm>
            <a:off x="6972300" y="931863"/>
            <a:ext cx="1346200" cy="3776662"/>
          </a:xfrm>
          <a:prstGeom prst="upDownArrow">
            <a:avLst>
              <a:gd name="adj1" fmla="val 50000"/>
              <a:gd name="adj2" fmla="val 38640"/>
            </a:avLst>
          </a:prstGeom>
          <a:solidFill>
            <a:srgbClr val="EDDDFF"/>
          </a:solidFill>
          <a:ln w="9525">
            <a:solidFill>
              <a:srgbClr val="000000"/>
            </a:solidFill>
            <a:miter lim="800000"/>
            <a:headEnd/>
            <a:tailEnd/>
          </a:ln>
        </p:spPr>
        <p:txBody>
          <a:bodyPr vert="eaVert">
            <a:spAutoFit/>
          </a:bodyPr>
          <a:lstStyle/>
          <a:p>
            <a:r>
              <a:rPr lang="ja-JP" altLang="en-US" sz="1400">
                <a:latin typeface="ＭＳ Ｐゴシック" pitchFamily="50" charset="-128"/>
              </a:rPr>
              <a:t>　　　　　</a:t>
            </a:r>
            <a:r>
              <a:rPr lang="ja-JP" altLang="en-US" sz="1600" b="1">
                <a:solidFill>
                  <a:schemeClr val="tx1"/>
                </a:solidFill>
                <a:latin typeface="ＭＳ Ｐゴシック" pitchFamily="50" charset="-128"/>
              </a:rPr>
              <a:t>高圧ガス保安法</a:t>
            </a:r>
            <a:endParaRPr lang="en-US" altLang="ja-JP" sz="1600" b="1">
              <a:solidFill>
                <a:schemeClr val="tx1"/>
              </a:solidFill>
              <a:latin typeface="ＭＳ Ｐゴシック" pitchFamily="50" charset="-128"/>
            </a:endParaRPr>
          </a:p>
          <a:p>
            <a:pPr algn="ctr"/>
            <a:r>
              <a:rPr lang="ja-JP" altLang="en-US" sz="1600" b="1">
                <a:solidFill>
                  <a:schemeClr val="tx1"/>
                </a:solidFill>
                <a:latin typeface="ＭＳ Ｐゴシック" pitchFamily="50" charset="-128"/>
              </a:rPr>
              <a:t>　　　　</a:t>
            </a:r>
            <a:r>
              <a:rPr lang="en-US" altLang="ja-JP" sz="1600" b="1">
                <a:solidFill>
                  <a:schemeClr val="tx1"/>
                </a:solidFill>
                <a:latin typeface="ＭＳ Ｐゴシック" pitchFamily="50" charset="-128"/>
              </a:rPr>
              <a:t>(</a:t>
            </a:r>
            <a:r>
              <a:rPr lang="ja-JP" altLang="en-US" sz="1600" b="1">
                <a:solidFill>
                  <a:schemeClr val="tx1"/>
                </a:solidFill>
                <a:latin typeface="ＭＳ Ｐゴシック" pitchFamily="50" charset="-128"/>
              </a:rPr>
              <a:t>経済産業省</a:t>
            </a:r>
            <a:r>
              <a:rPr lang="en-US" altLang="ja-JP" sz="1600" b="1">
                <a:solidFill>
                  <a:schemeClr val="tx1"/>
                </a:solidFill>
                <a:latin typeface="ＭＳ Ｐゴシック" pitchFamily="50" charset="-128"/>
              </a:rPr>
              <a:t>)</a:t>
            </a:r>
            <a:r>
              <a:rPr lang="ja-JP" altLang="en-US" sz="1600" b="1">
                <a:solidFill>
                  <a:schemeClr val="tx1"/>
                </a:solidFill>
                <a:latin typeface="ＭＳ Ｐゴシック" pitchFamily="50" charset="-128"/>
              </a:rPr>
              <a:t>　</a:t>
            </a:r>
          </a:p>
        </p:txBody>
      </p:sp>
      <p:sp>
        <p:nvSpPr>
          <p:cNvPr id="9244" name="Text Box 6"/>
          <p:cNvSpPr txBox="1">
            <a:spLocks noChangeArrowheads="1"/>
          </p:cNvSpPr>
          <p:nvPr/>
        </p:nvSpPr>
        <p:spPr bwMode="auto">
          <a:xfrm>
            <a:off x="1017588" y="5611813"/>
            <a:ext cx="7375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66700">
              <a:tabLst>
                <a:tab pos="266700" algn="l"/>
              </a:tabLst>
              <a:defRPr kumimoji="1">
                <a:solidFill>
                  <a:schemeClr val="bg2"/>
                </a:solidFill>
                <a:latin typeface="HGP創英角ｺﾞｼｯｸUB" pitchFamily="50" charset="-128"/>
                <a:ea typeface="ＭＳ Ｐゴシック" pitchFamily="50" charset="-128"/>
              </a:defRPr>
            </a:lvl1pPr>
            <a:lvl2pPr marL="742950" indent="-285750" defTabSz="266700">
              <a:tabLst>
                <a:tab pos="266700" algn="l"/>
              </a:tabLst>
              <a:defRPr kumimoji="1">
                <a:solidFill>
                  <a:schemeClr val="bg2"/>
                </a:solidFill>
                <a:latin typeface="HGP創英角ｺﾞｼｯｸUB" pitchFamily="50" charset="-128"/>
                <a:ea typeface="ＭＳ Ｐゴシック" pitchFamily="50" charset="-128"/>
              </a:defRPr>
            </a:lvl2pPr>
            <a:lvl3pPr marL="1143000" indent="-228600" defTabSz="266700">
              <a:tabLst>
                <a:tab pos="266700" algn="l"/>
              </a:tabLst>
              <a:defRPr kumimoji="1">
                <a:solidFill>
                  <a:schemeClr val="bg2"/>
                </a:solidFill>
                <a:latin typeface="HGP創英角ｺﾞｼｯｸUB" pitchFamily="50" charset="-128"/>
                <a:ea typeface="ＭＳ Ｐゴシック" pitchFamily="50" charset="-128"/>
              </a:defRPr>
            </a:lvl3pPr>
            <a:lvl4pPr marL="1600200" indent="-228600" defTabSz="266700">
              <a:tabLst>
                <a:tab pos="266700" algn="l"/>
              </a:tabLst>
              <a:defRPr kumimoji="1">
                <a:solidFill>
                  <a:schemeClr val="bg2"/>
                </a:solidFill>
                <a:latin typeface="HGP創英角ｺﾞｼｯｸUB" pitchFamily="50" charset="-128"/>
                <a:ea typeface="ＭＳ Ｐゴシック" pitchFamily="50" charset="-128"/>
              </a:defRPr>
            </a:lvl4pPr>
            <a:lvl5pPr marL="2057400" indent="-228600" defTabSz="266700">
              <a:tabLst>
                <a:tab pos="266700" algn="l"/>
              </a:tabLst>
              <a:defRPr kumimoji="1">
                <a:solidFill>
                  <a:schemeClr val="bg2"/>
                </a:solidFill>
                <a:latin typeface="HGP創英角ｺﾞｼｯｸUB" pitchFamily="50" charset="-128"/>
                <a:ea typeface="ＭＳ Ｐゴシック" pitchFamily="50" charset="-128"/>
              </a:defRPr>
            </a:lvl5pPr>
            <a:lvl6pPr marL="25146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6pPr>
            <a:lvl7pPr marL="29718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7pPr>
            <a:lvl8pPr marL="34290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8pPr>
            <a:lvl9pPr marL="3886200" indent="-228600" defTabSz="266700" eaLnBrk="0" fontAlgn="base" hangingPunct="0">
              <a:spcBef>
                <a:spcPct val="0"/>
              </a:spcBef>
              <a:spcAft>
                <a:spcPct val="0"/>
              </a:spcAft>
              <a:tabLst>
                <a:tab pos="266700" algn="l"/>
              </a:tabLst>
              <a:defRPr kumimoji="1">
                <a:solidFill>
                  <a:schemeClr val="bg2"/>
                </a:solidFill>
                <a:latin typeface="HGP創英角ｺﾞｼｯｸUB" pitchFamily="50" charset="-128"/>
                <a:ea typeface="ＭＳ Ｐゴシック" pitchFamily="50" charset="-128"/>
              </a:defRPr>
            </a:lvl9pPr>
          </a:lstStyle>
          <a:p>
            <a:pPr>
              <a:spcBef>
                <a:spcPct val="20000"/>
              </a:spcBef>
            </a:pPr>
            <a:r>
              <a:rPr lang="ja-JP" altLang="en-US">
                <a:solidFill>
                  <a:schemeClr val="tx1"/>
                </a:solidFill>
                <a:latin typeface="Times Bold"/>
                <a:ea typeface="HGP創英角ｺﾞｼｯｸUB" pitchFamily="50" charset="-128"/>
              </a:rPr>
              <a:t>医療ガスには酸素や二酸化炭素、亜酸化窒素などの医薬品に分類されるものと、医薬品でないガスがあります。</a:t>
            </a:r>
          </a:p>
        </p:txBody>
      </p:sp>
      <p:sp>
        <p:nvSpPr>
          <p:cNvPr id="8" name="テキスト ボックス 7"/>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95313" y="3667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コンテンツ プレースホルダー 2"/>
          <p:cNvSpPr>
            <a:spLocks/>
          </p:cNvSpPr>
          <p:nvPr/>
        </p:nvSpPr>
        <p:spPr bwMode="auto">
          <a:xfrm>
            <a:off x="1023582" y="1954213"/>
            <a:ext cx="77552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1" hangingPunct="1">
              <a:spcBef>
                <a:spcPct val="100000"/>
              </a:spcBef>
            </a:pPr>
            <a:r>
              <a:rPr lang="ja-JP" altLang="en-US" sz="3200" dirty="0">
                <a:solidFill>
                  <a:schemeClr val="tx1"/>
                </a:solidFill>
                <a:latin typeface="Arial" pitchFamily="34" charset="0"/>
                <a:ea typeface="HGS創英角ｺﾞｼｯｸUB" pitchFamily="50" charset="-128"/>
              </a:rPr>
              <a:t>吸引器の始業前後の点検を行える。</a:t>
            </a:r>
          </a:p>
          <a:p>
            <a:pPr eaLnBrk="1" hangingPunct="1">
              <a:spcBef>
                <a:spcPct val="100000"/>
              </a:spcBef>
            </a:pPr>
            <a:r>
              <a:rPr lang="ja-JP" altLang="en-US" sz="3200" dirty="0">
                <a:solidFill>
                  <a:schemeClr val="tx1"/>
                </a:solidFill>
                <a:latin typeface="Arial" pitchFamily="34" charset="0"/>
                <a:ea typeface="HGS創英角ｺﾞｼｯｸUB" pitchFamily="50" charset="-128"/>
              </a:rPr>
              <a:t>吸引トラブルの原因がわかり対応できる。</a:t>
            </a:r>
          </a:p>
        </p:txBody>
      </p:sp>
      <p:sp>
        <p:nvSpPr>
          <p:cNvPr id="55299" name="Oval 14"/>
          <p:cNvSpPr>
            <a:spLocks noChangeArrowheads="1"/>
          </p:cNvSpPr>
          <p:nvPr/>
        </p:nvSpPr>
        <p:spPr bwMode="auto">
          <a:xfrm>
            <a:off x="782638" y="217170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55300" name="Oval 14"/>
          <p:cNvSpPr>
            <a:spLocks noChangeArrowheads="1"/>
          </p:cNvSpPr>
          <p:nvPr/>
        </p:nvSpPr>
        <p:spPr bwMode="auto">
          <a:xfrm>
            <a:off x="782638" y="314007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0"/>
            <a:ext cx="9144000" cy="939800"/>
          </a:xfrm>
        </p:spPr>
        <p:txBody>
          <a:bodyPr/>
          <a:lstStyle/>
          <a:p>
            <a:pPr>
              <a:defRPr/>
            </a:pPr>
            <a:r>
              <a:t>到達目標</a:t>
            </a:r>
          </a:p>
        </p:txBody>
      </p:sp>
      <p:sp>
        <p:nvSpPr>
          <p:cNvPr id="5530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86DE407-884E-4DF8-AABC-028113BBE15C}" type="slidenum">
              <a:rPr lang="en-US" altLang="ja-JP" smtClean="0">
                <a:ea typeface="HGP創英角ｺﾞｼｯｸUB" pitchFamily="50" charset="-128"/>
              </a:rPr>
              <a:pPr/>
              <a:t>50</a:t>
            </a:fld>
            <a:endParaRPr lang="en-US" altLang="ja-JP">
              <a:ea typeface="HGP創英角ｺﾞｼｯｸUB" pitchFamily="50" charset="-128"/>
            </a:endParaRPr>
          </a:p>
        </p:txBody>
      </p:sp>
      <p:sp>
        <p:nvSpPr>
          <p:cNvPr id="7" name="テキスト ボックス 6"/>
          <p:cNvSpPr txBox="1"/>
          <p:nvPr/>
        </p:nvSpPr>
        <p:spPr>
          <a:xfrm>
            <a:off x="146050" y="6445250"/>
            <a:ext cx="862013"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9" name="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2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グループ化 2"/>
          <p:cNvGrpSpPr>
            <a:grpSpLocks/>
          </p:cNvGrpSpPr>
          <p:nvPr/>
        </p:nvGrpSpPr>
        <p:grpSpPr bwMode="auto">
          <a:xfrm>
            <a:off x="771525" y="1579563"/>
            <a:ext cx="7639050" cy="3597275"/>
            <a:chOff x="771525" y="1731963"/>
            <a:chExt cx="7639050" cy="3597275"/>
          </a:xfrm>
        </p:grpSpPr>
        <p:sp>
          <p:nvSpPr>
            <p:cNvPr id="56327" name="Text Box 8"/>
            <p:cNvSpPr txBox="1">
              <a:spLocks noChangeArrowheads="1"/>
            </p:cNvSpPr>
            <p:nvPr/>
          </p:nvSpPr>
          <p:spPr bwMode="auto">
            <a:xfrm>
              <a:off x="989013" y="1731963"/>
              <a:ext cx="742156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50000"/>
                </a:spcBef>
              </a:pPr>
              <a:r>
                <a:rPr lang="ja-JP" altLang="en-US" sz="2800">
                  <a:solidFill>
                    <a:schemeClr val="tx1"/>
                  </a:solidFill>
                  <a:ea typeface="HGP創英角ｺﾞｼｯｸUB" pitchFamily="50" charset="-128"/>
                </a:rPr>
                <a:t>吸引は、医療ガス配管設備（</a:t>
              </a:r>
              <a:r>
                <a:rPr lang="en-US" altLang="ja-JP" sz="2800" b="1">
                  <a:solidFill>
                    <a:schemeClr val="tx1"/>
                  </a:solidFill>
                  <a:latin typeface="Arial" pitchFamily="34" charset="0"/>
                  <a:ea typeface="HGP創英角ｺﾞｼｯｸUB" pitchFamily="50" charset="-128"/>
                </a:rPr>
                <a:t>JIS T 7101</a:t>
              </a:r>
              <a:r>
                <a:rPr lang="ja-JP" altLang="en-US" sz="2800">
                  <a:solidFill>
                    <a:schemeClr val="tx1"/>
                  </a:solidFill>
                  <a:ea typeface="HGP創英角ｺﾞｼｯｸUB" pitchFamily="50" charset="-128"/>
                </a:rPr>
                <a:t>）で規定されているガスの中で、唯一ボンベで供給できない陰圧医療ガスである。</a:t>
              </a:r>
            </a:p>
            <a:p>
              <a:pPr eaLnBrk="1" hangingPunct="1">
                <a:lnSpc>
                  <a:spcPct val="120000"/>
                </a:lnSpc>
                <a:spcBef>
                  <a:spcPct val="50000"/>
                </a:spcBef>
              </a:pPr>
              <a:r>
                <a:rPr lang="ja-JP" altLang="en-US" sz="2800">
                  <a:solidFill>
                    <a:schemeClr val="tx1"/>
                  </a:solidFill>
                  <a:ea typeface="HGP創英角ｺﾞｼｯｸUB" pitchFamily="50" charset="-128"/>
                </a:rPr>
                <a:t>他のガスと異なり、故障時にはすぐに対応することが難しい。</a:t>
              </a:r>
            </a:p>
            <a:p>
              <a:pPr eaLnBrk="1" hangingPunct="1">
                <a:lnSpc>
                  <a:spcPct val="120000"/>
                </a:lnSpc>
                <a:spcBef>
                  <a:spcPct val="50000"/>
                </a:spcBef>
              </a:pPr>
              <a:r>
                <a:rPr lang="ja-JP" altLang="en-US" sz="2800">
                  <a:solidFill>
                    <a:schemeClr val="tx1"/>
                  </a:solidFill>
                  <a:ea typeface="HGP創英角ｺﾞｼｯｸUB" pitchFamily="50" charset="-128"/>
                </a:rPr>
                <a:t>酸素の次に重要な医療ガスである。</a:t>
              </a:r>
            </a:p>
          </p:txBody>
        </p:sp>
        <p:sp>
          <p:nvSpPr>
            <p:cNvPr id="56328" name="Oval 16"/>
            <p:cNvSpPr>
              <a:spLocks noChangeArrowheads="1"/>
            </p:cNvSpPr>
            <p:nvPr/>
          </p:nvSpPr>
          <p:spPr bwMode="auto">
            <a:xfrm>
              <a:off x="771525" y="191452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56329" name="Oval 17"/>
            <p:cNvSpPr>
              <a:spLocks noChangeArrowheads="1"/>
            </p:cNvSpPr>
            <p:nvPr/>
          </p:nvSpPr>
          <p:spPr bwMode="auto">
            <a:xfrm>
              <a:off x="771525" y="3689350"/>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56330" name="Oval 18"/>
            <p:cNvSpPr>
              <a:spLocks noChangeArrowheads="1"/>
            </p:cNvSpPr>
            <p:nvPr/>
          </p:nvSpPr>
          <p:spPr bwMode="auto">
            <a:xfrm>
              <a:off x="771525" y="494823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grpSp>
      <p:sp>
        <p:nvSpPr>
          <p:cNvPr id="5" name="タイトル 4"/>
          <p:cNvSpPr>
            <a:spLocks noGrp="1"/>
          </p:cNvSpPr>
          <p:nvPr>
            <p:ph type="title"/>
          </p:nvPr>
        </p:nvSpPr>
        <p:spPr>
          <a:xfrm>
            <a:off x="0" y="-233363"/>
            <a:ext cx="9144000" cy="1374776"/>
          </a:xfrm>
        </p:spPr>
        <p:txBody>
          <a:bodyPr/>
          <a:lstStyle/>
          <a:p>
            <a:pPr>
              <a:defRPr/>
            </a:pPr>
            <a:r>
              <a:t>吸引とは</a:t>
            </a:r>
          </a:p>
        </p:txBody>
      </p:sp>
      <p:sp>
        <p:nvSpPr>
          <p:cNvPr id="56324"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D88FBCA-AC8D-4D2D-9860-54E2906EC956}" type="slidenum">
              <a:rPr lang="en-US" altLang="ja-JP" smtClean="0">
                <a:ea typeface="HGP創英角ｺﾞｼｯｸUB" pitchFamily="50" charset="-128"/>
              </a:rPr>
              <a:pPr/>
              <a:t>51</a:t>
            </a:fld>
            <a:endParaRPr lang="en-US" altLang="ja-JP">
              <a:ea typeface="HGP創英角ｺﾞｼｯｸUB" pitchFamily="50" charset="-128"/>
            </a:endParaRPr>
          </a:p>
        </p:txBody>
      </p:sp>
      <p:sp>
        <p:nvSpPr>
          <p:cNvPr id="9" name="テキスト ボックス 8"/>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82613" y="381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674688" y="1262063"/>
            <a:ext cx="846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en-US" altLang="ja-JP" sz="2800">
                <a:solidFill>
                  <a:schemeClr val="tx1"/>
                </a:solidFill>
                <a:ea typeface="HGP創英角ｺﾞｼｯｸUB" pitchFamily="50" charset="-128"/>
              </a:rPr>
              <a:t>①</a:t>
            </a:r>
            <a:r>
              <a:rPr lang="ja-JP" altLang="en-US" sz="2800">
                <a:solidFill>
                  <a:schemeClr val="tx1"/>
                </a:solidFill>
                <a:ea typeface="HGP創英角ｺﾞｼｯｸUB" pitchFamily="50" charset="-128"/>
              </a:rPr>
              <a:t>アウトレットに吸引器のアダプターを差し込む。</a:t>
            </a:r>
            <a:endParaRPr lang="en-US" altLang="ja-JP" sz="2800">
              <a:solidFill>
                <a:schemeClr val="tx1"/>
              </a:solidFill>
              <a:ea typeface="HGP創英角ｺﾞｼｯｸUB" pitchFamily="50" charset="-128"/>
            </a:endParaRPr>
          </a:p>
        </p:txBody>
      </p:sp>
      <p:sp>
        <p:nvSpPr>
          <p:cNvPr id="57347" name="Text Box 7"/>
          <p:cNvSpPr txBox="1">
            <a:spLocks noChangeArrowheads="1"/>
          </p:cNvSpPr>
          <p:nvPr/>
        </p:nvSpPr>
        <p:spPr bwMode="auto">
          <a:xfrm>
            <a:off x="1050925" y="4283075"/>
            <a:ext cx="32686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7938" indent="-793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陰圧が強まらない</a:t>
            </a:r>
            <a:r>
              <a:rPr lang="en-US" altLang="ja-JP" sz="2200">
                <a:solidFill>
                  <a:srgbClr val="63B5BA"/>
                </a:solidFill>
                <a:ea typeface="HGP創英角ｺﾞｼｯｸUB" pitchFamily="50" charset="-128"/>
              </a:rPr>
              <a:t> </a:t>
            </a:r>
            <a:r>
              <a:rPr lang="ja-JP" altLang="en-US" sz="2200">
                <a:solidFill>
                  <a:srgbClr val="63B5BA"/>
                </a:solidFill>
                <a:ea typeface="HGP創英角ｺﾞｼｯｸUB" pitchFamily="50" charset="-128"/>
              </a:rPr>
              <a:t>→</a:t>
            </a:r>
          </a:p>
        </p:txBody>
      </p:sp>
      <p:sp>
        <p:nvSpPr>
          <p:cNvPr id="4" name="タイトル 3"/>
          <p:cNvSpPr>
            <a:spLocks noGrp="1"/>
          </p:cNvSpPr>
          <p:nvPr>
            <p:ph type="title"/>
          </p:nvPr>
        </p:nvSpPr>
        <p:spPr>
          <a:xfrm>
            <a:off x="0" y="0"/>
            <a:ext cx="9144000" cy="1374775"/>
          </a:xfrm>
        </p:spPr>
        <p:txBody>
          <a:bodyPr/>
          <a:lstStyle/>
          <a:p>
            <a:pPr>
              <a:defRPr/>
            </a:pPr>
            <a:r>
              <a:t>吸引器の始業点検、使用方法</a:t>
            </a:r>
          </a:p>
        </p:txBody>
      </p:sp>
      <p:sp>
        <p:nvSpPr>
          <p:cNvPr id="57349"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C82CDB8-E2EA-477A-98AB-FD6FEFFCA1C1}" type="slidenum">
              <a:rPr lang="en-US" altLang="ja-JP" smtClean="0">
                <a:ea typeface="HGP創英角ｺﾞｼｯｸUB" pitchFamily="50" charset="-128"/>
              </a:rPr>
              <a:pPr/>
              <a:t>52</a:t>
            </a:fld>
            <a:endParaRPr lang="en-US" altLang="ja-JP">
              <a:ea typeface="HGP創英角ｺﾞｼｯｸUB" pitchFamily="50" charset="-128"/>
            </a:endParaRPr>
          </a:p>
        </p:txBody>
      </p:sp>
      <p:sp>
        <p:nvSpPr>
          <p:cNvPr id="57350" name="Text Box 7"/>
          <p:cNvSpPr txBox="1">
            <a:spLocks noChangeArrowheads="1"/>
          </p:cNvSpPr>
          <p:nvPr/>
        </p:nvSpPr>
        <p:spPr bwMode="auto">
          <a:xfrm>
            <a:off x="3857625" y="4283075"/>
            <a:ext cx="51768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7938" indent="-793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パッキンの取り付け不良、取り付け忘れ、損傷、劣化を確認する。</a:t>
            </a:r>
          </a:p>
        </p:txBody>
      </p:sp>
      <p:sp>
        <p:nvSpPr>
          <p:cNvPr id="57351" name="Text Box 7"/>
          <p:cNvSpPr txBox="1">
            <a:spLocks noChangeArrowheads="1"/>
          </p:cNvSpPr>
          <p:nvPr/>
        </p:nvSpPr>
        <p:spPr bwMode="auto">
          <a:xfrm>
            <a:off x="1050925" y="1824038"/>
            <a:ext cx="68119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アダプターを軽くひっぱり、抜けないことを確認する。</a:t>
            </a:r>
          </a:p>
        </p:txBody>
      </p:sp>
      <p:sp>
        <p:nvSpPr>
          <p:cNvPr id="57352" name="Text Box 7"/>
          <p:cNvSpPr txBox="1">
            <a:spLocks noChangeArrowheads="1"/>
          </p:cNvSpPr>
          <p:nvPr/>
        </p:nvSpPr>
        <p:spPr bwMode="auto">
          <a:xfrm>
            <a:off x="1050925" y="2838450"/>
            <a:ext cx="68119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気管吸引時  －</a:t>
            </a:r>
            <a:r>
              <a:rPr lang="en-US" altLang="ja-JP" sz="2200">
                <a:solidFill>
                  <a:srgbClr val="63B5BA"/>
                </a:solidFill>
                <a:ea typeface="HGP創英角ｺﾞｼｯｸUB" pitchFamily="50" charset="-128"/>
              </a:rPr>
              <a:t>100 </a:t>
            </a:r>
            <a:r>
              <a:rPr lang="ja-JP" altLang="en-US" sz="2200">
                <a:solidFill>
                  <a:srgbClr val="63B5BA"/>
                </a:solidFill>
                <a:ea typeface="HGP創英角ｺﾞｼｯｸUB" pitchFamily="50" charset="-128"/>
              </a:rPr>
              <a:t>～ －</a:t>
            </a:r>
            <a:r>
              <a:rPr lang="en-US" altLang="ja-JP" sz="2200">
                <a:solidFill>
                  <a:srgbClr val="63B5BA"/>
                </a:solidFill>
                <a:ea typeface="HGP創英角ｺﾞｼｯｸUB" pitchFamily="50" charset="-128"/>
              </a:rPr>
              <a:t>150</a:t>
            </a:r>
            <a:r>
              <a:rPr lang="ja-JP" altLang="en-US" sz="2200">
                <a:solidFill>
                  <a:srgbClr val="63B5BA"/>
                </a:solidFill>
                <a:ea typeface="HGP創英角ｺﾞｼｯｸUB" pitchFamily="50" charset="-128"/>
              </a:rPr>
              <a:t> </a:t>
            </a:r>
            <a:r>
              <a:rPr lang="en-US" altLang="ja-JP" sz="2200">
                <a:solidFill>
                  <a:srgbClr val="63B5BA"/>
                </a:solidFill>
                <a:ea typeface="HGP創英角ｺﾞｼｯｸUB" pitchFamily="50" charset="-128"/>
              </a:rPr>
              <a:t>mmHg</a:t>
            </a:r>
          </a:p>
        </p:txBody>
      </p:sp>
      <p:sp>
        <p:nvSpPr>
          <p:cNvPr id="57353" name="Text Box 7"/>
          <p:cNvSpPr txBox="1">
            <a:spLocks noChangeArrowheads="1"/>
          </p:cNvSpPr>
          <p:nvPr/>
        </p:nvSpPr>
        <p:spPr bwMode="auto">
          <a:xfrm>
            <a:off x="704850" y="3290888"/>
            <a:ext cx="7646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en-US" altLang="ja-JP" sz="2800">
                <a:solidFill>
                  <a:schemeClr val="tx1"/>
                </a:solidFill>
                <a:ea typeface="HGP創英角ｺﾞｼｯｸUB" pitchFamily="50" charset="-128"/>
              </a:rPr>
              <a:t>③</a:t>
            </a:r>
            <a:r>
              <a:rPr lang="ja-JP" altLang="en-US" sz="2800">
                <a:solidFill>
                  <a:schemeClr val="tx1"/>
                </a:solidFill>
                <a:ea typeface="HGP創英角ｺﾞｼｯｸUB" pitchFamily="50" charset="-128"/>
              </a:rPr>
              <a:t>カテーテルを閉塞して、設定陰圧が強まることを</a:t>
            </a:r>
            <a:endParaRPr lang="en-US" altLang="ja-JP" sz="2800">
              <a:solidFill>
                <a:schemeClr val="tx1"/>
              </a:solidFill>
              <a:ea typeface="HGP創英角ｺﾞｼｯｸUB" pitchFamily="50" charset="-128"/>
            </a:endParaRPr>
          </a:p>
          <a:p>
            <a:pPr eaLnBrk="1" hangingPunct="1"/>
            <a:r>
              <a:rPr lang="en-US" altLang="ja-JP" sz="2800">
                <a:solidFill>
                  <a:schemeClr val="tx1"/>
                </a:solidFill>
                <a:ea typeface="HGP創英角ｺﾞｼｯｸUB" pitchFamily="50" charset="-128"/>
              </a:rPr>
              <a:t>   </a:t>
            </a:r>
            <a:r>
              <a:rPr lang="ja-JP" altLang="en-US" sz="2800">
                <a:solidFill>
                  <a:schemeClr val="tx1"/>
                </a:solidFill>
                <a:ea typeface="HGP創英角ｺﾞｼｯｸUB" pitchFamily="50" charset="-128"/>
              </a:rPr>
              <a:t>確認する。</a:t>
            </a:r>
            <a:endParaRPr lang="ja-JP" altLang="en-US" sz="2400">
              <a:solidFill>
                <a:schemeClr val="tx1"/>
              </a:solidFill>
              <a:ea typeface="HGP創英角ｺﾞｼｯｸUB" pitchFamily="50" charset="-128"/>
            </a:endParaRPr>
          </a:p>
        </p:txBody>
      </p:sp>
      <p:sp>
        <p:nvSpPr>
          <p:cNvPr id="57354" name="Text Box 7"/>
          <p:cNvSpPr txBox="1">
            <a:spLocks noChangeArrowheads="1"/>
          </p:cNvSpPr>
          <p:nvPr/>
        </p:nvSpPr>
        <p:spPr bwMode="auto">
          <a:xfrm>
            <a:off x="674688" y="2276475"/>
            <a:ext cx="8469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800">
                <a:solidFill>
                  <a:schemeClr val="tx1"/>
                </a:solidFill>
                <a:ea typeface="HGP創英角ｺﾞｼｯｸUB" pitchFamily="50" charset="-128"/>
              </a:rPr>
              <a:t>②設定陰圧を強める。</a:t>
            </a:r>
            <a:endParaRPr lang="en-US" altLang="ja-JP" sz="2800">
              <a:solidFill>
                <a:schemeClr val="tx1"/>
              </a:solidFill>
              <a:ea typeface="HGP創英角ｺﾞｼｯｸUB" pitchFamily="50" charset="-128"/>
            </a:endParaRPr>
          </a:p>
        </p:txBody>
      </p:sp>
      <p:sp>
        <p:nvSpPr>
          <p:cNvPr id="57355" name="Text Box 7"/>
          <p:cNvSpPr txBox="1">
            <a:spLocks noChangeArrowheads="1"/>
          </p:cNvSpPr>
          <p:nvPr/>
        </p:nvSpPr>
        <p:spPr bwMode="auto">
          <a:xfrm>
            <a:off x="758825" y="5205413"/>
            <a:ext cx="8469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800">
                <a:solidFill>
                  <a:schemeClr val="tx1"/>
                </a:solidFill>
                <a:ea typeface="HGP創英角ｺﾞｼｯｸUB" pitchFamily="50" charset="-128"/>
              </a:rPr>
              <a:t>④吸引瓶が満杯でないことを確認する。</a:t>
            </a:r>
            <a:endParaRPr lang="ja-JP" altLang="en-US" sz="2400">
              <a:solidFill>
                <a:schemeClr val="tx1"/>
              </a:solidFill>
              <a:ea typeface="HGP創英角ｺﾞｼｯｸUB" pitchFamily="50" charset="-128"/>
            </a:endParaRPr>
          </a:p>
        </p:txBody>
      </p:sp>
      <p:sp>
        <p:nvSpPr>
          <p:cNvPr id="57356" name="Text Box 7"/>
          <p:cNvSpPr txBox="1">
            <a:spLocks noChangeArrowheads="1"/>
          </p:cNvSpPr>
          <p:nvPr/>
        </p:nvSpPr>
        <p:spPr bwMode="auto">
          <a:xfrm>
            <a:off x="1050925" y="5767388"/>
            <a:ext cx="71485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7938" indent="-7938">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内容物が</a:t>
            </a:r>
            <a:r>
              <a:rPr lang="en-US" altLang="ja-JP" sz="2200">
                <a:solidFill>
                  <a:srgbClr val="63B5BA"/>
                </a:solidFill>
                <a:ea typeface="HGP創英角ｺﾞｼｯｸUB" pitchFamily="50" charset="-128"/>
              </a:rPr>
              <a:t>8</a:t>
            </a:r>
            <a:r>
              <a:rPr lang="ja-JP" altLang="en-US" sz="2200">
                <a:solidFill>
                  <a:srgbClr val="63B5BA"/>
                </a:solidFill>
                <a:ea typeface="HGP創英角ｺﾞｼｯｸUB" pitchFamily="50" charset="-128"/>
              </a:rPr>
              <a:t>割以上の時、吸引瓶、ライナーを交換する。</a:t>
            </a:r>
          </a:p>
        </p:txBody>
      </p:sp>
      <p:sp>
        <p:nvSpPr>
          <p:cNvPr id="13" name="テキスト ボックス 12"/>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p:cNvSpPr txBox="1">
            <a:spLocks noChangeArrowheads="1"/>
          </p:cNvSpPr>
          <p:nvPr/>
        </p:nvSpPr>
        <p:spPr bwMode="auto">
          <a:xfrm>
            <a:off x="808038" y="1273175"/>
            <a:ext cx="8335962"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spcAft>
                <a:spcPts val="6000"/>
              </a:spcAft>
            </a:pPr>
            <a:r>
              <a:rPr lang="en-US" altLang="ja-JP" sz="2800">
                <a:solidFill>
                  <a:schemeClr val="tx1"/>
                </a:solidFill>
                <a:ea typeface="HGP創英角ｺﾞｼｯｸUB" pitchFamily="50" charset="-128"/>
              </a:rPr>
              <a:t>①</a:t>
            </a:r>
            <a:r>
              <a:rPr lang="ja-JP" altLang="en-US" sz="2800">
                <a:solidFill>
                  <a:schemeClr val="tx1"/>
                </a:solidFill>
                <a:ea typeface="HGP創英角ｺﾞｼｯｸUB" pitchFamily="50" charset="-128"/>
              </a:rPr>
              <a:t>使用後、吸引瓶が満杯でないことを確認する。</a:t>
            </a:r>
            <a:endParaRPr lang="en-US" altLang="ja-JP" sz="2800">
              <a:solidFill>
                <a:schemeClr val="tx1"/>
              </a:solidFill>
              <a:ea typeface="HGP創英角ｺﾞｼｯｸUB" pitchFamily="50" charset="-128"/>
            </a:endParaRPr>
          </a:p>
          <a:p>
            <a:pPr eaLnBrk="1" hangingPunct="1">
              <a:spcAft>
                <a:spcPts val="6000"/>
              </a:spcAft>
            </a:pPr>
            <a:r>
              <a:rPr lang="ja-JP" altLang="en-US" sz="2800">
                <a:solidFill>
                  <a:schemeClr val="tx1"/>
                </a:solidFill>
                <a:ea typeface="HGP創英角ｺﾞｼｯｸUB" pitchFamily="50" charset="-128"/>
              </a:rPr>
              <a:t>②設定陰圧を弱める。</a:t>
            </a:r>
          </a:p>
          <a:p>
            <a:pPr eaLnBrk="1" hangingPunct="1">
              <a:spcAft>
                <a:spcPts val="6000"/>
              </a:spcAft>
            </a:pPr>
            <a:r>
              <a:rPr lang="ja-JP" altLang="en-US" sz="2800">
                <a:solidFill>
                  <a:schemeClr val="tx1"/>
                </a:solidFill>
                <a:ea typeface="HGP創英角ｺﾞｼｯｸUB" pitchFamily="50" charset="-128"/>
              </a:rPr>
              <a:t>③アダプターをアウトレットより外す。</a:t>
            </a:r>
          </a:p>
          <a:p>
            <a:pPr eaLnBrk="1" hangingPunct="1">
              <a:spcAft>
                <a:spcPts val="6000"/>
              </a:spcAft>
            </a:pPr>
            <a:r>
              <a:rPr lang="ja-JP" altLang="en-US" sz="2800">
                <a:solidFill>
                  <a:schemeClr val="tx1"/>
                </a:solidFill>
                <a:ea typeface="HGP創英角ｺﾞｼｯｸUB" pitchFamily="50" charset="-128"/>
              </a:rPr>
              <a:t>④アウトレットの防塵キャップをする。</a:t>
            </a:r>
            <a:endParaRPr lang="ja-JP" altLang="en-US" sz="2400">
              <a:solidFill>
                <a:schemeClr val="tx1"/>
              </a:solidFill>
              <a:ea typeface="HGP創英角ｺﾞｼｯｸUB" pitchFamily="50" charset="-128"/>
            </a:endParaRPr>
          </a:p>
        </p:txBody>
      </p:sp>
      <p:sp>
        <p:nvSpPr>
          <p:cNvPr id="4" name="タイトル 3"/>
          <p:cNvSpPr>
            <a:spLocks noGrp="1"/>
          </p:cNvSpPr>
          <p:nvPr>
            <p:ph type="title"/>
          </p:nvPr>
        </p:nvSpPr>
        <p:spPr>
          <a:xfrm>
            <a:off x="0" y="0"/>
            <a:ext cx="9144000" cy="1374775"/>
          </a:xfrm>
        </p:spPr>
        <p:txBody>
          <a:bodyPr/>
          <a:lstStyle/>
          <a:p>
            <a:pPr>
              <a:defRPr/>
            </a:pPr>
            <a:r>
              <a:t>吸引器の使用後点検</a:t>
            </a:r>
          </a:p>
        </p:txBody>
      </p:sp>
      <p:sp>
        <p:nvSpPr>
          <p:cNvPr id="5837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1A2E01EC-3569-43C8-84DC-9BBCE636420A}" type="slidenum">
              <a:rPr lang="en-US" altLang="ja-JP" smtClean="0">
                <a:ea typeface="HGP創英角ｺﾞｼｯｸUB" pitchFamily="50" charset="-128"/>
              </a:rPr>
              <a:pPr/>
              <a:t>53</a:t>
            </a:fld>
            <a:endParaRPr lang="en-US" altLang="ja-JP">
              <a:ea typeface="HGP創英角ｺﾞｼｯｸUB" pitchFamily="50" charset="-128"/>
            </a:endParaRPr>
          </a:p>
        </p:txBody>
      </p:sp>
      <p:sp>
        <p:nvSpPr>
          <p:cNvPr id="58373" name="Text Box 7"/>
          <p:cNvSpPr txBox="1">
            <a:spLocks noChangeArrowheads="1"/>
          </p:cNvSpPr>
          <p:nvPr/>
        </p:nvSpPr>
        <p:spPr bwMode="auto">
          <a:xfrm>
            <a:off x="1166813" y="1797050"/>
            <a:ext cx="6813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40000"/>
              </a:spcBef>
            </a:pPr>
            <a:r>
              <a:rPr lang="ja-JP" altLang="en-US" sz="2200">
                <a:solidFill>
                  <a:srgbClr val="63B5BA"/>
                </a:solidFill>
                <a:ea typeface="HGP創英角ｺﾞｼｯｸUB" pitchFamily="50" charset="-128"/>
              </a:rPr>
              <a:t>内容物が</a:t>
            </a:r>
            <a:r>
              <a:rPr lang="en-US" altLang="ja-JP" sz="2200">
                <a:solidFill>
                  <a:srgbClr val="63B5BA"/>
                </a:solidFill>
                <a:ea typeface="HGP創英角ｺﾞｼｯｸUB" pitchFamily="50" charset="-128"/>
              </a:rPr>
              <a:t>8</a:t>
            </a:r>
            <a:r>
              <a:rPr lang="ja-JP" altLang="en-US" sz="2200">
                <a:solidFill>
                  <a:srgbClr val="63B5BA"/>
                </a:solidFill>
                <a:ea typeface="HGP創英角ｺﾞｼｯｸUB" pitchFamily="50" charset="-128"/>
              </a:rPr>
              <a:t>割以上の時は吸引瓶又はライナーを交換する。</a:t>
            </a:r>
          </a:p>
        </p:txBody>
      </p:sp>
      <p:sp>
        <p:nvSpPr>
          <p:cNvPr id="6" name="テキスト ボックス 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381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：吸引が止まった。原因は？</a:t>
            </a:r>
          </a:p>
        </p:txBody>
      </p:sp>
      <p:sp>
        <p:nvSpPr>
          <p:cNvPr id="59395"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6508A15-3435-40A0-BF2B-B7BEC7DF1537}" type="slidenum">
              <a:rPr lang="en-US" altLang="ja-JP" smtClean="0">
                <a:ea typeface="HGP創英角ｺﾞｼｯｸUB" pitchFamily="50" charset="-128"/>
              </a:rPr>
              <a:pPr/>
              <a:t>54</a:t>
            </a:fld>
            <a:endParaRPr lang="en-US" altLang="ja-JP">
              <a:ea typeface="HGP創英角ｺﾞｼｯｸUB" pitchFamily="50" charset="-128"/>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63575" y="5175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5"/>
          <p:cNvSpPr txBox="1">
            <a:spLocks noChangeArrowheads="1"/>
          </p:cNvSpPr>
          <p:nvPr/>
        </p:nvSpPr>
        <p:spPr bwMode="auto">
          <a:xfrm>
            <a:off x="3162300" y="5980113"/>
            <a:ext cx="41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tx1"/>
                </a:solidFill>
                <a:ea typeface="HGP創英角ｺﾞｼｯｸUB" pitchFamily="50" charset="-128"/>
              </a:rPr>
              <a:t>壁</a:t>
            </a:r>
          </a:p>
        </p:txBody>
      </p:sp>
      <p:sp>
        <p:nvSpPr>
          <p:cNvPr id="60419" name="Rectangle 52"/>
          <p:cNvSpPr>
            <a:spLocks noChangeArrowheads="1"/>
          </p:cNvSpPr>
          <p:nvPr/>
        </p:nvSpPr>
        <p:spPr bwMode="auto">
          <a:xfrm>
            <a:off x="3449638" y="958850"/>
            <a:ext cx="5472112" cy="50403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sp>
        <p:nvSpPr>
          <p:cNvPr id="60420" name="Rectangle 49"/>
          <p:cNvSpPr>
            <a:spLocks noChangeArrowheads="1"/>
          </p:cNvSpPr>
          <p:nvPr/>
        </p:nvSpPr>
        <p:spPr bwMode="auto">
          <a:xfrm>
            <a:off x="569913" y="954088"/>
            <a:ext cx="2808287" cy="50403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sp>
        <p:nvSpPr>
          <p:cNvPr id="60421" name="Freeform 39"/>
          <p:cNvSpPr>
            <a:spLocks/>
          </p:cNvSpPr>
          <p:nvPr/>
        </p:nvSpPr>
        <p:spPr bwMode="auto">
          <a:xfrm>
            <a:off x="5899150" y="3071813"/>
            <a:ext cx="3024188" cy="384175"/>
          </a:xfrm>
          <a:custGeom>
            <a:avLst/>
            <a:gdLst>
              <a:gd name="T0" fmla="*/ 0 w 1769"/>
              <a:gd name="T1" fmla="*/ 0 h 242"/>
              <a:gd name="T2" fmla="*/ 2147483647 w 1769"/>
              <a:gd name="T3" fmla="*/ 2147483647 h 242"/>
              <a:gd name="T4" fmla="*/ 2147483647 w 1769"/>
              <a:gd name="T5" fmla="*/ 2147483647 h 242"/>
              <a:gd name="T6" fmla="*/ 2147483647 w 1769"/>
              <a:gd name="T7" fmla="*/ 2147483647 h 242"/>
              <a:gd name="T8" fmla="*/ 0 60000 65536"/>
              <a:gd name="T9" fmla="*/ 0 60000 65536"/>
              <a:gd name="T10" fmla="*/ 0 60000 65536"/>
              <a:gd name="T11" fmla="*/ 0 60000 65536"/>
              <a:gd name="T12" fmla="*/ 0 w 1769"/>
              <a:gd name="T13" fmla="*/ 0 h 242"/>
              <a:gd name="T14" fmla="*/ 1769 w 1769"/>
              <a:gd name="T15" fmla="*/ 242 h 242"/>
            </a:gdLst>
            <a:ahLst/>
            <a:cxnLst>
              <a:cxn ang="T8">
                <a:pos x="T0" y="T1"/>
              </a:cxn>
              <a:cxn ang="T9">
                <a:pos x="T2" y="T3"/>
              </a:cxn>
              <a:cxn ang="T10">
                <a:pos x="T4" y="T5"/>
              </a:cxn>
              <a:cxn ang="T11">
                <a:pos x="T6" y="T7"/>
              </a:cxn>
            </a:cxnLst>
            <a:rect l="T12" t="T13" r="T14" b="T15"/>
            <a:pathLst>
              <a:path w="1769" h="242">
                <a:moveTo>
                  <a:pt x="0" y="0"/>
                </a:moveTo>
                <a:cubicBezTo>
                  <a:pt x="72" y="49"/>
                  <a:pt x="144" y="98"/>
                  <a:pt x="272" y="136"/>
                </a:cubicBezTo>
                <a:cubicBezTo>
                  <a:pt x="400" y="174"/>
                  <a:pt x="522" y="212"/>
                  <a:pt x="771" y="227"/>
                </a:cubicBezTo>
                <a:cubicBezTo>
                  <a:pt x="1020" y="242"/>
                  <a:pt x="1603" y="227"/>
                  <a:pt x="1769" y="227"/>
                </a:cubicBezTo>
              </a:path>
            </a:pathLst>
          </a:custGeom>
          <a:noFill/>
          <a:ln w="63500">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cxnSp>
        <p:nvCxnSpPr>
          <p:cNvPr id="60422" name="直線コネクタ 22"/>
          <p:cNvCxnSpPr>
            <a:cxnSpLocks noChangeShapeType="1"/>
          </p:cNvCxnSpPr>
          <p:nvPr/>
        </p:nvCxnSpPr>
        <p:spPr bwMode="auto">
          <a:xfrm>
            <a:off x="2309813" y="2733675"/>
            <a:ext cx="2135187" cy="0"/>
          </a:xfrm>
          <a:prstGeom prst="line">
            <a:avLst/>
          </a:prstGeom>
          <a:noFill/>
          <a:ln w="63500" algn="ctr">
            <a:solidFill>
              <a:srgbClr val="4D4D4D"/>
            </a:solidFill>
            <a:round/>
            <a:headEnd/>
            <a:tailEnd/>
          </a:ln>
          <a:extLst>
            <a:ext uri="{909E8E84-426E-40DD-AFC4-6F175D3DCCD1}">
              <a14:hiddenFill xmlns:a14="http://schemas.microsoft.com/office/drawing/2010/main">
                <a:noFill/>
              </a14:hiddenFill>
            </a:ext>
          </a:extLst>
        </p:spPr>
      </p:cxnSp>
      <p:pic>
        <p:nvPicPr>
          <p:cNvPr id="604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13" y="2332038"/>
            <a:ext cx="1663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p:cNvSpPr/>
          <p:nvPr/>
        </p:nvSpPr>
        <p:spPr>
          <a:xfrm>
            <a:off x="3548063" y="2517775"/>
            <a:ext cx="266700" cy="46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ja-JP">
              <a:solidFill>
                <a:srgbClr val="FFFFFF"/>
              </a:solidFill>
              <a:latin typeface="HGP創英角ｺﾞｼｯｸUB" pitchFamily="50" charset="-128"/>
              <a:ea typeface="HGP創英角ｺﾞｼｯｸUB" pitchFamily="50" charset="-128"/>
            </a:endParaRPr>
          </a:p>
        </p:txBody>
      </p:sp>
      <p:sp>
        <p:nvSpPr>
          <p:cNvPr id="60425" name="Text Box 57"/>
          <p:cNvSpPr txBox="1">
            <a:spLocks noChangeArrowheads="1"/>
          </p:cNvSpPr>
          <p:nvPr/>
        </p:nvSpPr>
        <p:spPr bwMode="auto">
          <a:xfrm>
            <a:off x="7194550" y="3475038"/>
            <a:ext cx="165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r" eaLnBrk="1" hangingPunct="1">
              <a:spcBef>
                <a:spcPct val="50000"/>
              </a:spcBef>
            </a:pPr>
            <a:r>
              <a:rPr lang="ja-JP" altLang="en-US" sz="1400">
                <a:solidFill>
                  <a:schemeClr val="tx1"/>
                </a:solidFill>
                <a:ea typeface="HGP創英角ｺﾞｼｯｸUB" pitchFamily="50" charset="-128"/>
              </a:rPr>
              <a:t>患者さんへ→</a:t>
            </a:r>
          </a:p>
        </p:txBody>
      </p:sp>
      <p:grpSp>
        <p:nvGrpSpPr>
          <p:cNvPr id="60426" name="Group 43"/>
          <p:cNvGrpSpPr>
            <a:grpSpLocks/>
          </p:cNvGrpSpPr>
          <p:nvPr/>
        </p:nvGrpSpPr>
        <p:grpSpPr bwMode="auto">
          <a:xfrm>
            <a:off x="4445000" y="1223963"/>
            <a:ext cx="1295400" cy="452437"/>
            <a:chOff x="385" y="2478"/>
            <a:chExt cx="816" cy="285"/>
          </a:xfrm>
        </p:grpSpPr>
        <p:sp>
          <p:nvSpPr>
            <p:cNvPr id="60457" name="AutoShape 31"/>
            <p:cNvSpPr>
              <a:spLocks noChangeArrowheads="1"/>
            </p:cNvSpPr>
            <p:nvPr/>
          </p:nvSpPr>
          <p:spPr bwMode="auto">
            <a:xfrm>
              <a:off x="385" y="2478"/>
              <a:ext cx="816" cy="285"/>
            </a:xfrm>
            <a:prstGeom prst="roundRect">
              <a:avLst>
                <a:gd name="adj" fmla="val 16667"/>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a:solidFill>
                  <a:schemeClr val="tx1"/>
                </a:solidFill>
                <a:latin typeface="Arial" pitchFamily="34" charset="0"/>
                <a:ea typeface="HGP創英角ｺﾞｼｯｸUB" pitchFamily="50" charset="-128"/>
              </a:endParaRPr>
            </a:p>
          </p:txBody>
        </p:sp>
        <p:sp>
          <p:nvSpPr>
            <p:cNvPr id="60458" name="正方形/長方形 8"/>
            <p:cNvSpPr>
              <a:spLocks noChangeArrowheads="1"/>
            </p:cNvSpPr>
            <p:nvPr/>
          </p:nvSpPr>
          <p:spPr bwMode="auto">
            <a:xfrm>
              <a:off x="576" y="2530"/>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a:solidFill>
                    <a:schemeClr val="bg1"/>
                  </a:solidFill>
                  <a:latin typeface="Calibri" pitchFamily="34" charset="0"/>
                  <a:ea typeface="HGP創英角ｺﾞｼｯｸUB" pitchFamily="50" charset="-128"/>
                </a:rPr>
                <a:t>吸引器</a:t>
              </a:r>
            </a:p>
          </p:txBody>
        </p:sp>
      </p:grpSp>
      <p:grpSp>
        <p:nvGrpSpPr>
          <p:cNvPr id="60427" name="Group 48"/>
          <p:cNvGrpSpPr>
            <a:grpSpLocks/>
          </p:cNvGrpSpPr>
          <p:nvPr/>
        </p:nvGrpSpPr>
        <p:grpSpPr bwMode="auto">
          <a:xfrm>
            <a:off x="2347913" y="2773363"/>
            <a:ext cx="862012" cy="1120775"/>
            <a:chOff x="1539" y="1843"/>
            <a:chExt cx="408" cy="706"/>
          </a:xfrm>
        </p:grpSpPr>
        <p:sp>
          <p:nvSpPr>
            <p:cNvPr id="60455" name="AutoShape 51"/>
            <p:cNvSpPr>
              <a:spLocks noChangeArrowheads="1"/>
            </p:cNvSpPr>
            <p:nvPr/>
          </p:nvSpPr>
          <p:spPr bwMode="auto">
            <a:xfrm>
              <a:off x="1696" y="1843"/>
              <a:ext cx="91" cy="317"/>
            </a:xfrm>
            <a:prstGeom prst="triangle">
              <a:avLst>
                <a:gd name="adj" fmla="val 50000"/>
              </a:avLst>
            </a:prstGeom>
            <a:solidFill>
              <a:srgbClr val="FF33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ja-JP">
                <a:solidFill>
                  <a:srgbClr val="FF6600"/>
                </a:solidFill>
                <a:ea typeface="HGP創英角ｺﾞｼｯｸUB" pitchFamily="50" charset="-128"/>
              </a:endParaRPr>
            </a:p>
          </p:txBody>
        </p:sp>
        <p:sp>
          <p:nvSpPr>
            <p:cNvPr id="60456" name="AutoShape 54"/>
            <p:cNvSpPr>
              <a:spLocks noChangeArrowheads="1"/>
            </p:cNvSpPr>
            <p:nvPr/>
          </p:nvSpPr>
          <p:spPr bwMode="auto">
            <a:xfrm>
              <a:off x="1539" y="2141"/>
              <a:ext cx="408" cy="408"/>
            </a:xfrm>
            <a:prstGeom prst="roundRect">
              <a:avLst>
                <a:gd name="adj" fmla="val 16667"/>
              </a:avLst>
            </a:prstGeom>
            <a:solidFill>
              <a:srgbClr val="FF33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ja-JP" altLang="ja-JP">
                <a:solidFill>
                  <a:srgbClr val="FF6600"/>
                </a:solidFill>
                <a:ea typeface="HGP創英角ｺﾞｼｯｸUB" pitchFamily="50" charset="-128"/>
              </a:endParaRPr>
            </a:p>
          </p:txBody>
        </p:sp>
      </p:grpSp>
      <p:sp>
        <p:nvSpPr>
          <p:cNvPr id="60428" name="正方形/長方形 7"/>
          <p:cNvSpPr>
            <a:spLocks noChangeArrowheads="1"/>
          </p:cNvSpPr>
          <p:nvPr/>
        </p:nvSpPr>
        <p:spPr bwMode="auto">
          <a:xfrm>
            <a:off x="2328863" y="3246438"/>
            <a:ext cx="869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ja-JP" altLang="en-US">
                <a:solidFill>
                  <a:schemeClr val="bg1"/>
                </a:solidFill>
                <a:ea typeface="HGP創英角ｺﾞｼｯｸUB" pitchFamily="50" charset="-128"/>
              </a:rPr>
              <a:t>②配管</a:t>
            </a:r>
          </a:p>
          <a:p>
            <a:pPr algn="ctr" eaLnBrk="1" hangingPunct="1"/>
            <a:r>
              <a:rPr lang="ja-JP" altLang="en-US">
                <a:solidFill>
                  <a:srgbClr val="FFFF66"/>
                </a:solidFill>
                <a:ea typeface="HGP創英角ｺﾞｼｯｸUB" pitchFamily="50" charset="-128"/>
              </a:rPr>
              <a:t>閉塞</a:t>
            </a:r>
          </a:p>
        </p:txBody>
      </p:sp>
      <p:grpSp>
        <p:nvGrpSpPr>
          <p:cNvPr id="60429" name="Group 57"/>
          <p:cNvGrpSpPr>
            <a:grpSpLocks/>
          </p:cNvGrpSpPr>
          <p:nvPr/>
        </p:nvGrpSpPr>
        <p:grpSpPr bwMode="auto">
          <a:xfrm>
            <a:off x="6189663" y="3354388"/>
            <a:ext cx="1293812" cy="1560512"/>
            <a:chOff x="3899" y="2201"/>
            <a:chExt cx="815" cy="983"/>
          </a:xfrm>
        </p:grpSpPr>
        <p:sp>
          <p:nvSpPr>
            <p:cNvPr id="60453" name="AutoShape 47"/>
            <p:cNvSpPr>
              <a:spLocks noChangeArrowheads="1"/>
            </p:cNvSpPr>
            <p:nvPr/>
          </p:nvSpPr>
          <p:spPr bwMode="auto">
            <a:xfrm>
              <a:off x="3899" y="2548"/>
              <a:ext cx="815" cy="636"/>
            </a:xfrm>
            <a:prstGeom prst="roundRect">
              <a:avLst>
                <a:gd name="adj" fmla="val 16667"/>
              </a:avLst>
            </a:prstGeom>
            <a:solidFill>
              <a:srgbClr val="FF33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sp>
          <p:nvSpPr>
            <p:cNvPr id="60454" name="AutoShape 43"/>
            <p:cNvSpPr>
              <a:spLocks noChangeArrowheads="1"/>
            </p:cNvSpPr>
            <p:nvPr/>
          </p:nvSpPr>
          <p:spPr bwMode="auto">
            <a:xfrm rot="-619339">
              <a:off x="4026" y="2201"/>
              <a:ext cx="134" cy="368"/>
            </a:xfrm>
            <a:prstGeom prst="triangle">
              <a:avLst>
                <a:gd name="adj" fmla="val 50000"/>
              </a:avLst>
            </a:prstGeom>
            <a:solidFill>
              <a:srgbClr val="FF33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grpSp>
      <p:grpSp>
        <p:nvGrpSpPr>
          <p:cNvPr id="60430" name="グループ化 2"/>
          <p:cNvGrpSpPr>
            <a:grpSpLocks/>
          </p:cNvGrpSpPr>
          <p:nvPr/>
        </p:nvGrpSpPr>
        <p:grpSpPr bwMode="auto">
          <a:xfrm>
            <a:off x="785813" y="1516063"/>
            <a:ext cx="1430337" cy="720725"/>
            <a:chOff x="785813" y="1515940"/>
            <a:chExt cx="1303290" cy="720725"/>
          </a:xfrm>
        </p:grpSpPr>
        <p:sp>
          <p:nvSpPr>
            <p:cNvPr id="60451" name="AutoShape 31"/>
            <p:cNvSpPr>
              <a:spLocks noChangeArrowheads="1"/>
            </p:cNvSpPr>
            <p:nvPr/>
          </p:nvSpPr>
          <p:spPr bwMode="auto">
            <a:xfrm>
              <a:off x="785813" y="1515940"/>
              <a:ext cx="1295400" cy="720725"/>
            </a:xfrm>
            <a:prstGeom prst="roundRect">
              <a:avLst>
                <a:gd name="adj" fmla="val 16667"/>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a:solidFill>
                  <a:schemeClr val="tx1"/>
                </a:solidFill>
                <a:latin typeface="Arial" pitchFamily="34" charset="0"/>
                <a:ea typeface="HGP創英角ｺﾞｼｯｸUB" pitchFamily="50" charset="-128"/>
              </a:endParaRPr>
            </a:p>
          </p:txBody>
        </p:sp>
        <p:sp>
          <p:nvSpPr>
            <p:cNvPr id="60452" name="正方形/長方形 8"/>
            <p:cNvSpPr>
              <a:spLocks noChangeArrowheads="1"/>
            </p:cNvSpPr>
            <p:nvPr/>
          </p:nvSpPr>
          <p:spPr bwMode="auto">
            <a:xfrm>
              <a:off x="785861" y="1598490"/>
              <a:ext cx="13032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ja-JP" altLang="en-US">
                  <a:solidFill>
                    <a:schemeClr val="bg1"/>
                  </a:solidFill>
                  <a:ea typeface="HGP創英角ｺﾞｼｯｸUB" pitchFamily="50" charset="-128"/>
                </a:rPr>
                <a:t>①吸引ポンプ</a:t>
              </a:r>
            </a:p>
            <a:p>
              <a:pPr algn="ctr" eaLnBrk="1" hangingPunct="1"/>
              <a:r>
                <a:rPr lang="ja-JP" altLang="en-US">
                  <a:solidFill>
                    <a:srgbClr val="FFFF66"/>
                  </a:solidFill>
                  <a:ea typeface="HGP創英角ｺﾞｼｯｸUB" pitchFamily="50" charset="-128"/>
                </a:rPr>
                <a:t>故　障</a:t>
              </a:r>
            </a:p>
          </p:txBody>
        </p:sp>
      </p:grpSp>
      <p:grpSp>
        <p:nvGrpSpPr>
          <p:cNvPr id="60431" name="Group 64"/>
          <p:cNvGrpSpPr>
            <a:grpSpLocks/>
          </p:cNvGrpSpPr>
          <p:nvPr/>
        </p:nvGrpSpPr>
        <p:grpSpPr bwMode="auto">
          <a:xfrm>
            <a:off x="3522663" y="5362575"/>
            <a:ext cx="5400675" cy="614363"/>
            <a:chOff x="2219" y="3466"/>
            <a:chExt cx="3402" cy="387"/>
          </a:xfrm>
        </p:grpSpPr>
        <p:sp>
          <p:nvSpPr>
            <p:cNvPr id="60449" name="AutoShape 23"/>
            <p:cNvSpPr>
              <a:spLocks noChangeArrowheads="1"/>
            </p:cNvSpPr>
            <p:nvPr/>
          </p:nvSpPr>
          <p:spPr bwMode="auto">
            <a:xfrm>
              <a:off x="2219" y="3466"/>
              <a:ext cx="3402" cy="387"/>
            </a:xfrm>
            <a:prstGeom prst="leftRightArrow">
              <a:avLst>
                <a:gd name="adj1" fmla="val 49685"/>
                <a:gd name="adj2" fmla="val 4672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solidFill>
                  <a:schemeClr val="tx1"/>
                </a:solidFill>
                <a:latin typeface="Arial" pitchFamily="34" charset="0"/>
                <a:ea typeface="HGP創英角ｺﾞｼｯｸUB" pitchFamily="50" charset="-128"/>
              </a:endParaRPr>
            </a:p>
          </p:txBody>
        </p:sp>
        <p:sp>
          <p:nvSpPr>
            <p:cNvPr id="60450" name="テキスト ボックス 20"/>
            <p:cNvSpPr txBox="1">
              <a:spLocks noChangeArrowheads="1"/>
            </p:cNvSpPr>
            <p:nvPr/>
          </p:nvSpPr>
          <p:spPr bwMode="auto">
            <a:xfrm>
              <a:off x="3225" y="3536"/>
              <a:ext cx="15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bg1"/>
                  </a:solidFill>
                  <a:latin typeface="Calibri" pitchFamily="34" charset="0"/>
                  <a:ea typeface="HGP創英角ｺﾞｼｯｸUB" pitchFamily="50" charset="-128"/>
                </a:rPr>
                <a:t>アウトレットから患者まで</a:t>
              </a:r>
            </a:p>
          </p:txBody>
        </p:sp>
      </p:grpSp>
      <p:grpSp>
        <p:nvGrpSpPr>
          <p:cNvPr id="60432" name="Group 67"/>
          <p:cNvGrpSpPr>
            <a:grpSpLocks/>
          </p:cNvGrpSpPr>
          <p:nvPr/>
        </p:nvGrpSpPr>
        <p:grpSpPr bwMode="auto">
          <a:xfrm>
            <a:off x="617538" y="5348288"/>
            <a:ext cx="2592387" cy="614362"/>
            <a:chOff x="389" y="3466"/>
            <a:chExt cx="1633" cy="387"/>
          </a:xfrm>
        </p:grpSpPr>
        <p:sp>
          <p:nvSpPr>
            <p:cNvPr id="130081" name="AutoShape 19"/>
            <p:cNvSpPr>
              <a:spLocks noChangeArrowheads="1"/>
            </p:cNvSpPr>
            <p:nvPr/>
          </p:nvSpPr>
          <p:spPr bwMode="auto">
            <a:xfrm>
              <a:off x="389" y="3466"/>
              <a:ext cx="1633" cy="387"/>
            </a:xfrm>
            <a:prstGeom prst="leftRightArrow">
              <a:avLst>
                <a:gd name="adj1" fmla="val 49685"/>
                <a:gd name="adj2" fmla="val 45224"/>
              </a:avLst>
            </a:prstGeom>
            <a:solidFill>
              <a:schemeClr val="accent2">
                <a:lumMod val="40000"/>
                <a:lumOff val="60000"/>
              </a:schemeClr>
            </a:solidFill>
            <a:ln w="9525">
              <a:noFill/>
              <a:miter lim="800000"/>
              <a:headEnd/>
              <a:tailEnd/>
            </a:ln>
          </p:spPr>
          <p:txBody>
            <a:bodyPr wrap="none" anchor="ctr"/>
            <a:lstStyle/>
            <a:p>
              <a:pPr eaLnBrk="1" hangingPunct="1">
                <a:defRPr/>
              </a:pPr>
              <a:endParaRPr lang="ja-JP" altLang="ja-JP">
                <a:solidFill>
                  <a:schemeClr val="tx1"/>
                </a:solidFill>
                <a:latin typeface="Arial" charset="0"/>
                <a:ea typeface="HGP創英角ｺﾞｼｯｸUB" pitchFamily="50" charset="-128"/>
              </a:endParaRPr>
            </a:p>
          </p:txBody>
        </p:sp>
        <p:sp>
          <p:nvSpPr>
            <p:cNvPr id="60448" name="テキスト ボックス 19"/>
            <p:cNvSpPr txBox="1">
              <a:spLocks noChangeArrowheads="1"/>
            </p:cNvSpPr>
            <p:nvPr/>
          </p:nvSpPr>
          <p:spPr bwMode="auto">
            <a:xfrm>
              <a:off x="501" y="3542"/>
              <a:ext cx="143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a:solidFill>
                    <a:schemeClr val="bg1"/>
                  </a:solidFill>
                  <a:latin typeface="Calibri" pitchFamily="34" charset="0"/>
                  <a:ea typeface="HGP創英角ｺﾞｼｯｸUB" pitchFamily="50" charset="-128"/>
                </a:rPr>
                <a:t>壁から吸引ポンプまで</a:t>
              </a:r>
            </a:p>
          </p:txBody>
        </p:sp>
      </p:grpSp>
      <p:pic>
        <p:nvPicPr>
          <p:cNvPr id="60433"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02113" y="1739900"/>
            <a:ext cx="175895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434" name="直線コネクタ 28"/>
          <p:cNvCxnSpPr>
            <a:cxnSpLocks noChangeShapeType="1"/>
          </p:cNvCxnSpPr>
          <p:nvPr/>
        </p:nvCxnSpPr>
        <p:spPr bwMode="auto">
          <a:xfrm>
            <a:off x="3376613" y="954088"/>
            <a:ext cx="1587" cy="5038725"/>
          </a:xfrm>
          <a:prstGeom prst="line">
            <a:avLst/>
          </a:prstGeom>
          <a:noFill/>
          <a:ln w="254000" algn="ctr">
            <a:solidFill>
              <a:srgbClr val="996633"/>
            </a:solidFill>
            <a:round/>
            <a:headEnd/>
            <a:tailEnd/>
          </a:ln>
          <a:extLst>
            <a:ext uri="{909E8E84-426E-40DD-AFC4-6F175D3DCCD1}">
              <a14:hiddenFill xmlns:a14="http://schemas.microsoft.com/office/drawing/2010/main">
                <a:noFill/>
              </a14:hiddenFill>
            </a:ext>
          </a:extLst>
        </p:spPr>
      </p:cxnSp>
      <p:grpSp>
        <p:nvGrpSpPr>
          <p:cNvPr id="60435" name="Group 54"/>
          <p:cNvGrpSpPr>
            <a:grpSpLocks/>
          </p:cNvGrpSpPr>
          <p:nvPr/>
        </p:nvGrpSpPr>
        <p:grpSpPr bwMode="auto">
          <a:xfrm>
            <a:off x="2984500" y="3008313"/>
            <a:ext cx="1439863" cy="1770062"/>
            <a:chOff x="1880" y="1983"/>
            <a:chExt cx="907" cy="1115"/>
          </a:xfrm>
        </p:grpSpPr>
        <p:sp>
          <p:nvSpPr>
            <p:cNvPr id="60445" name="AutoShape 46"/>
            <p:cNvSpPr>
              <a:spLocks noChangeArrowheads="1"/>
            </p:cNvSpPr>
            <p:nvPr/>
          </p:nvSpPr>
          <p:spPr bwMode="auto">
            <a:xfrm>
              <a:off x="2243" y="1983"/>
              <a:ext cx="136" cy="681"/>
            </a:xfrm>
            <a:prstGeom prst="triangle">
              <a:avLst>
                <a:gd name="adj" fmla="val 50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sp>
          <p:nvSpPr>
            <p:cNvPr id="60446" name="AutoShape 37"/>
            <p:cNvSpPr>
              <a:spLocks noChangeArrowheads="1"/>
            </p:cNvSpPr>
            <p:nvPr/>
          </p:nvSpPr>
          <p:spPr bwMode="auto">
            <a:xfrm>
              <a:off x="1880" y="2644"/>
              <a:ext cx="907" cy="454"/>
            </a:xfrm>
            <a:prstGeom prst="roundRect">
              <a:avLst>
                <a:gd name="adj" fmla="val 16667"/>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grpSp>
      <p:sp>
        <p:nvSpPr>
          <p:cNvPr id="60436" name="正方形/長方形 6"/>
          <p:cNvSpPr>
            <a:spLocks noChangeArrowheads="1"/>
          </p:cNvSpPr>
          <p:nvPr/>
        </p:nvSpPr>
        <p:spPr bwMode="auto">
          <a:xfrm>
            <a:off x="2917825" y="4086225"/>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ja-JP" altLang="en-US">
                <a:solidFill>
                  <a:schemeClr val="bg1"/>
                </a:solidFill>
                <a:ea typeface="HGP創英角ｺﾞｼｯｸUB" pitchFamily="50" charset="-128"/>
              </a:rPr>
              <a:t>③アウトレット</a:t>
            </a:r>
          </a:p>
          <a:p>
            <a:pPr algn="ctr" eaLnBrk="1" hangingPunct="1"/>
            <a:r>
              <a:rPr lang="ja-JP" altLang="en-US">
                <a:solidFill>
                  <a:srgbClr val="FFFF66"/>
                </a:solidFill>
                <a:ea typeface="HGP創英角ｺﾞｼｯｸUB" pitchFamily="50" charset="-128"/>
              </a:rPr>
              <a:t>接続不良</a:t>
            </a:r>
          </a:p>
        </p:txBody>
      </p:sp>
      <p:grpSp>
        <p:nvGrpSpPr>
          <p:cNvPr id="60437" name="Group 53"/>
          <p:cNvGrpSpPr>
            <a:grpSpLocks/>
          </p:cNvGrpSpPr>
          <p:nvPr/>
        </p:nvGrpSpPr>
        <p:grpSpPr bwMode="auto">
          <a:xfrm>
            <a:off x="6186488" y="1530350"/>
            <a:ext cx="2354262" cy="1584325"/>
            <a:chOff x="3897" y="1052"/>
            <a:chExt cx="1483" cy="998"/>
          </a:xfrm>
        </p:grpSpPr>
        <p:sp>
          <p:nvSpPr>
            <p:cNvPr id="60443" name="AutoShape 30"/>
            <p:cNvSpPr>
              <a:spLocks noChangeArrowheads="1"/>
            </p:cNvSpPr>
            <p:nvPr/>
          </p:nvSpPr>
          <p:spPr bwMode="auto">
            <a:xfrm>
              <a:off x="3897" y="1052"/>
              <a:ext cx="1483" cy="998"/>
            </a:xfrm>
            <a:prstGeom prst="roundRect">
              <a:avLst>
                <a:gd name="adj" fmla="val 8819"/>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hangingPunct="1"/>
              <a:endParaRPr lang="ja-JP" altLang="ja-JP">
                <a:solidFill>
                  <a:schemeClr val="tx1"/>
                </a:solidFill>
                <a:ea typeface="HGP創英角ｺﾞｼｯｸUB" pitchFamily="50" charset="-128"/>
              </a:endParaRPr>
            </a:p>
          </p:txBody>
        </p:sp>
        <p:sp>
          <p:nvSpPr>
            <p:cNvPr id="60444" name="正方形/長方形 3"/>
            <p:cNvSpPr>
              <a:spLocks noChangeArrowheads="1"/>
            </p:cNvSpPr>
            <p:nvPr/>
          </p:nvSpPr>
          <p:spPr bwMode="auto">
            <a:xfrm>
              <a:off x="3943" y="1070"/>
              <a:ext cx="140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254125" indent="-1254125" eaLnBrk="1" hangingPunct="1"/>
              <a:r>
                <a:rPr lang="ja-JP" altLang="en-US">
                  <a:solidFill>
                    <a:schemeClr val="bg1"/>
                  </a:solidFill>
                  <a:ea typeface="HGP創英角ｺﾞｼｯｸUB" pitchFamily="50" charset="-128"/>
                </a:rPr>
                <a:t>④パッキン不良</a:t>
              </a:r>
            </a:p>
            <a:p>
              <a:pPr marL="1254125" indent="-1254125" eaLnBrk="1" hangingPunct="1"/>
              <a:r>
                <a:rPr lang="ja-JP" altLang="en-US">
                  <a:solidFill>
                    <a:schemeClr val="bg1"/>
                  </a:solidFill>
                  <a:ea typeface="HGP創英角ｺﾞｼｯｸUB" pitchFamily="50" charset="-128"/>
                </a:rPr>
                <a:t> ・取り付け不良</a:t>
              </a:r>
            </a:p>
            <a:p>
              <a:pPr marL="1254125" indent="-1254125" eaLnBrk="1" hangingPunct="1"/>
              <a:r>
                <a:rPr lang="ja-JP" altLang="en-US">
                  <a:solidFill>
                    <a:schemeClr val="bg1"/>
                  </a:solidFill>
                  <a:ea typeface="HGP創英角ｺﾞｼｯｸUB" pitchFamily="50" charset="-128"/>
                </a:rPr>
                <a:t> ・付け忘れ</a:t>
              </a:r>
            </a:p>
            <a:p>
              <a:pPr marL="1254125" indent="-1254125" eaLnBrk="1" hangingPunct="1"/>
              <a:r>
                <a:rPr lang="ja-JP" altLang="en-US">
                  <a:solidFill>
                    <a:schemeClr val="bg1"/>
                  </a:solidFill>
                  <a:ea typeface="HGP創英角ｺﾞｼｯｸUB" pitchFamily="50" charset="-128"/>
                </a:rPr>
                <a:t> ・損傷、劣化</a:t>
              </a:r>
            </a:p>
            <a:p>
              <a:pPr marL="1254125" indent="-1254125" eaLnBrk="1" hangingPunct="1"/>
              <a:r>
                <a:rPr lang="ja-JP" altLang="en-US">
                  <a:solidFill>
                    <a:schemeClr val="bg1"/>
                  </a:solidFill>
                  <a:ea typeface="HGP創英角ｺﾞｼｯｸUB" pitchFamily="50" charset="-128"/>
                </a:rPr>
                <a:t>吸引圧の設定忘れ</a:t>
              </a:r>
            </a:p>
          </p:txBody>
        </p:sp>
      </p:grpSp>
      <p:sp>
        <p:nvSpPr>
          <p:cNvPr id="60438" name="正方形/長方形 4"/>
          <p:cNvSpPr>
            <a:spLocks noChangeArrowheads="1"/>
          </p:cNvSpPr>
          <p:nvPr/>
        </p:nvSpPr>
        <p:spPr bwMode="auto">
          <a:xfrm>
            <a:off x="6143625" y="3956050"/>
            <a:ext cx="13668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ja-JP" altLang="en-US">
                <a:solidFill>
                  <a:schemeClr val="bg1"/>
                </a:solidFill>
                <a:ea typeface="HGP創英角ｺﾞｼｯｸUB" pitchFamily="50" charset="-128"/>
              </a:rPr>
              <a:t>⑤チューブ、</a:t>
            </a:r>
          </a:p>
          <a:p>
            <a:pPr algn="ctr" eaLnBrk="1" hangingPunct="1"/>
            <a:r>
              <a:rPr lang="ja-JP" altLang="en-US">
                <a:solidFill>
                  <a:schemeClr val="bg1"/>
                </a:solidFill>
                <a:ea typeface="HGP創英角ｺﾞｼｯｸUB" pitchFamily="50" charset="-128"/>
              </a:rPr>
              <a:t>カテーテル</a:t>
            </a:r>
          </a:p>
          <a:p>
            <a:pPr algn="ctr" eaLnBrk="1" hangingPunct="1"/>
            <a:r>
              <a:rPr lang="ja-JP" altLang="en-US">
                <a:solidFill>
                  <a:srgbClr val="FFFF66"/>
                </a:solidFill>
                <a:ea typeface="HGP創英角ｺﾞｼｯｸUB" pitchFamily="50" charset="-128"/>
              </a:rPr>
              <a:t>の閉塞</a:t>
            </a:r>
          </a:p>
        </p:txBody>
      </p:sp>
      <p:sp>
        <p:nvSpPr>
          <p:cNvPr id="4" name="タイトル 3"/>
          <p:cNvSpPr>
            <a:spLocks noGrp="1"/>
          </p:cNvSpPr>
          <p:nvPr>
            <p:ph type="title"/>
          </p:nvPr>
        </p:nvSpPr>
        <p:spPr>
          <a:xfrm>
            <a:off x="0" y="0"/>
            <a:ext cx="9144000" cy="939800"/>
          </a:xfrm>
        </p:spPr>
        <p:txBody>
          <a:bodyPr/>
          <a:lstStyle/>
          <a:p>
            <a:pPr>
              <a:defRPr/>
            </a:pPr>
            <a:r>
              <a:t>どこが原因？</a:t>
            </a:r>
          </a:p>
        </p:txBody>
      </p:sp>
      <p:sp>
        <p:nvSpPr>
          <p:cNvPr id="60440"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ADFC56C7-A231-448E-A0FD-F337BAD3C623}" type="slidenum">
              <a:rPr lang="ja-JP" altLang="en-US" smtClean="0">
                <a:ea typeface="HGP創英角ｺﾞｼｯｸUB" pitchFamily="50" charset="-128"/>
              </a:rPr>
              <a:pPr/>
              <a:t>55</a:t>
            </a:fld>
            <a:endParaRPr lang="ja-JP" altLang="en-US">
              <a:ea typeface="HGP創英角ｺﾞｼｯｸUB" pitchFamily="50" charset="-128"/>
            </a:endParaRPr>
          </a:p>
        </p:txBody>
      </p:sp>
      <p:sp>
        <p:nvSpPr>
          <p:cNvPr id="41" name="テキスト ボックス 40"/>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28600"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：吸引が止まった。どうする？</a:t>
            </a:r>
          </a:p>
        </p:txBody>
      </p:sp>
      <p:sp>
        <p:nvSpPr>
          <p:cNvPr id="61443"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8A7D2184-EC77-4F14-BA90-2C9B8014ECB6}" type="slidenum">
              <a:rPr lang="en-US" altLang="ja-JP" smtClean="0">
                <a:ea typeface="HGP創英角ｺﾞｼｯｸUB" pitchFamily="50" charset="-128"/>
              </a:rPr>
              <a:pPr/>
              <a:t>56</a:t>
            </a:fld>
            <a:endParaRPr lang="en-US" altLang="ja-JP">
              <a:ea typeface="HGP創英角ｺﾞｼｯｸUB" pitchFamily="50" charset="-128"/>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56/70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95313"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1000125" y="1374775"/>
            <a:ext cx="7553325" cy="3683000"/>
          </a:xfrm>
        </p:spPr>
        <p:txBody>
          <a:bodyPr/>
          <a:lstStyle/>
          <a:p>
            <a:pPr marL="360363" indent="-360363">
              <a:defRPr/>
            </a:pPr>
            <a:r>
              <a:rPr lang="en-US" altLang="ja-JP"/>
              <a:t>①</a:t>
            </a:r>
            <a:r>
              <a:t>アウトレットから患者までを確認する。</a:t>
            </a:r>
          </a:p>
          <a:p>
            <a:pPr marL="360363" indent="-360363">
              <a:defRPr/>
            </a:pPr>
            <a:r>
              <a:t>②アウトレットから患者までに問題がない時には、担当部署に連絡する。</a:t>
            </a:r>
          </a:p>
          <a:p>
            <a:pPr marL="360363" indent="-360363">
              <a:defRPr/>
            </a:pPr>
            <a:r>
              <a:t>③他のアウトレットを使用する。</a:t>
            </a:r>
            <a:endParaRPr lang="en-US" altLang="ja-JP"/>
          </a:p>
          <a:p>
            <a:pPr marL="360363" indent="-360363">
              <a:defRPr/>
            </a:pPr>
            <a:r>
              <a:t>④病棟全部のアウトレットが使用できない時には携帯型の吸引器を使用する。</a:t>
            </a:r>
          </a:p>
        </p:txBody>
      </p:sp>
      <p:sp>
        <p:nvSpPr>
          <p:cNvPr id="62467" name="スライド番号プレースホルダー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CEB598A-4D9C-41C9-8D8A-16C258429214}" type="slidenum">
              <a:rPr lang="en-US" altLang="ja-JP" smtClean="0">
                <a:ea typeface="HGP創英角ｺﾞｼｯｸUB" pitchFamily="50" charset="-128"/>
              </a:rPr>
              <a:pPr/>
              <a:t>57</a:t>
            </a:fld>
            <a:endParaRPr lang="en-US" altLang="ja-JP">
              <a:ea typeface="HGP創英角ｺﾞｼｯｸUB" pitchFamily="50" charset="-128"/>
            </a:endParaRPr>
          </a:p>
        </p:txBody>
      </p:sp>
      <p:sp>
        <p:nvSpPr>
          <p:cNvPr id="4" name="タイトル 4"/>
          <p:cNvSpPr>
            <a:spLocks noGrp="1"/>
          </p:cNvSpPr>
          <p:nvPr>
            <p:ph type="title"/>
          </p:nvPr>
        </p:nvSpPr>
        <p:spPr>
          <a:xfrm>
            <a:off x="0" y="0"/>
            <a:ext cx="9144000" cy="1374775"/>
          </a:xfrm>
        </p:spPr>
        <p:txBody>
          <a:bodyPr/>
          <a:lstStyle/>
          <a:p>
            <a:pPr>
              <a:defRPr/>
            </a:pPr>
            <a:r>
              <a:t>吸引が止まったら</a:t>
            </a:r>
          </a:p>
        </p:txBody>
      </p:sp>
      <p:sp>
        <p:nvSpPr>
          <p:cNvPr id="6" name="テキスト ボックス 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DDC71D9F-1239-4883-A142-CFCDBD6DB870}" type="slidenum">
              <a:rPr lang="en-US" altLang="ja-JP" smtClean="0">
                <a:solidFill>
                  <a:srgbClr val="808080"/>
                </a:solidFill>
                <a:ea typeface="HGP創英角ｺﾞｼｯｸUB" pitchFamily="50" charset="-128"/>
              </a:rPr>
              <a:pPr/>
              <a:t>58</a:t>
            </a:fld>
            <a:endParaRPr lang="en-US" altLang="ja-JP">
              <a:solidFill>
                <a:srgbClr val="808080"/>
              </a:solidFill>
              <a:ea typeface="HGP創英角ｺﾞｼｯｸUB" pitchFamily="50" charset="-128"/>
            </a:endParaRPr>
          </a:p>
        </p:txBody>
      </p:sp>
      <p:sp>
        <p:nvSpPr>
          <p:cNvPr id="3" name="タイトル 2"/>
          <p:cNvSpPr>
            <a:spLocks noGrp="1"/>
          </p:cNvSpPr>
          <p:nvPr>
            <p:ph type="title"/>
          </p:nvPr>
        </p:nvSpPr>
        <p:spPr>
          <a:xfrm>
            <a:off x="0" y="1884363"/>
            <a:ext cx="9144000" cy="1309687"/>
          </a:xfrm>
        </p:spPr>
        <p:txBody>
          <a:bodyPr/>
          <a:lstStyle/>
          <a:p>
            <a:pPr>
              <a:defRPr/>
            </a:pPr>
            <a:r>
              <a:rPr lang="zh-TW"/>
              <a:t>在宅酸素療法</a:t>
            </a:r>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58/70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コンテンツ プレースホルダー 2"/>
          <p:cNvSpPr>
            <a:spLocks/>
          </p:cNvSpPr>
          <p:nvPr/>
        </p:nvSpPr>
        <p:spPr bwMode="auto">
          <a:xfrm>
            <a:off x="1706563" y="2009775"/>
            <a:ext cx="66198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spcBef>
                <a:spcPct val="100000"/>
              </a:spcBef>
            </a:pPr>
            <a:r>
              <a:rPr lang="ja-JP" altLang="en-US" sz="3200">
                <a:solidFill>
                  <a:schemeClr val="tx1"/>
                </a:solidFill>
                <a:latin typeface="Arial" pitchFamily="34" charset="0"/>
                <a:ea typeface="HGS創英角ｺﾞｼｯｸUB" pitchFamily="50" charset="-128"/>
              </a:rPr>
              <a:t>在宅酸素療法の概要を理解できる。</a:t>
            </a:r>
          </a:p>
          <a:p>
            <a:pPr eaLnBrk="1" hangingPunct="1">
              <a:spcBef>
                <a:spcPct val="100000"/>
              </a:spcBef>
            </a:pPr>
            <a:r>
              <a:rPr lang="ja-JP" altLang="en-US" sz="3200">
                <a:solidFill>
                  <a:schemeClr val="tx1"/>
                </a:solidFill>
                <a:latin typeface="Arial" pitchFamily="34" charset="0"/>
                <a:ea typeface="HGS創英角ｺﾞｼｯｸUB" pitchFamily="50" charset="-128"/>
              </a:rPr>
              <a:t>酸素の性質である「支燃性」を理解できる。</a:t>
            </a:r>
            <a:endParaRPr lang="en-US" altLang="ja-JP" sz="3200">
              <a:solidFill>
                <a:schemeClr val="tx1"/>
              </a:solidFill>
              <a:latin typeface="Arial" pitchFamily="34" charset="0"/>
              <a:ea typeface="HGS創英角ｺﾞｼｯｸUB" pitchFamily="50" charset="-128"/>
            </a:endParaRPr>
          </a:p>
          <a:p>
            <a:pPr eaLnBrk="1" hangingPunct="1">
              <a:spcBef>
                <a:spcPct val="100000"/>
              </a:spcBef>
            </a:pPr>
            <a:r>
              <a:rPr lang="ja-JP" altLang="en-US" sz="3200">
                <a:solidFill>
                  <a:schemeClr val="tx1"/>
                </a:solidFill>
                <a:latin typeface="Arial" pitchFamily="34" charset="0"/>
                <a:ea typeface="HGS創英角ｺﾞｼｯｸUB" pitchFamily="50" charset="-128"/>
              </a:rPr>
              <a:t>在宅酸素療法での注意事項を説明できる。</a:t>
            </a:r>
          </a:p>
        </p:txBody>
      </p:sp>
      <p:sp>
        <p:nvSpPr>
          <p:cNvPr id="64515" name="Oval 14"/>
          <p:cNvSpPr>
            <a:spLocks noChangeArrowheads="1"/>
          </p:cNvSpPr>
          <p:nvPr/>
        </p:nvSpPr>
        <p:spPr bwMode="auto">
          <a:xfrm>
            <a:off x="1357313" y="2171700"/>
            <a:ext cx="198437"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64516" name="Oval 14"/>
          <p:cNvSpPr>
            <a:spLocks noChangeArrowheads="1"/>
          </p:cNvSpPr>
          <p:nvPr/>
        </p:nvSpPr>
        <p:spPr bwMode="auto">
          <a:xfrm>
            <a:off x="1357313" y="3167063"/>
            <a:ext cx="198437"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3" name="タイトル 2"/>
          <p:cNvSpPr>
            <a:spLocks noGrp="1"/>
          </p:cNvSpPr>
          <p:nvPr>
            <p:ph type="title"/>
          </p:nvPr>
        </p:nvSpPr>
        <p:spPr>
          <a:xfrm>
            <a:off x="0" y="146050"/>
            <a:ext cx="9144000" cy="939800"/>
          </a:xfrm>
        </p:spPr>
        <p:txBody>
          <a:bodyPr/>
          <a:lstStyle/>
          <a:p>
            <a:pPr>
              <a:defRPr/>
            </a:pPr>
            <a:r>
              <a:t>到達目標</a:t>
            </a:r>
          </a:p>
        </p:txBody>
      </p:sp>
      <p:sp>
        <p:nvSpPr>
          <p:cNvPr id="6451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35DEB9A4-82E2-4E49-8EC1-F797B376228C}" type="slidenum">
              <a:rPr lang="en-US" altLang="ja-JP" smtClean="0">
                <a:ea typeface="HGP創英角ｺﾞｼｯｸUB" pitchFamily="50" charset="-128"/>
              </a:rPr>
              <a:pPr/>
              <a:t>59</a:t>
            </a:fld>
            <a:endParaRPr lang="en-US" altLang="ja-JP">
              <a:ea typeface="HGP創英角ｺﾞｼｯｸUB" pitchFamily="50" charset="-128"/>
            </a:endParaRPr>
          </a:p>
        </p:txBody>
      </p:sp>
      <p:sp>
        <p:nvSpPr>
          <p:cNvPr id="64519" name="Oval 14"/>
          <p:cNvSpPr>
            <a:spLocks noChangeArrowheads="1"/>
          </p:cNvSpPr>
          <p:nvPr/>
        </p:nvSpPr>
        <p:spPr bwMode="auto">
          <a:xfrm>
            <a:off x="1357313" y="4651375"/>
            <a:ext cx="198437"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8" name="テキスト ボックス 7"/>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59/70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3667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33" name="Group 165"/>
          <p:cNvGraphicFramePr>
            <a:graphicFrameLocks noGrp="1"/>
          </p:cNvGraphicFramePr>
          <p:nvPr>
            <p:extLst>
              <p:ext uri="{D42A27DB-BD31-4B8C-83A1-F6EECF244321}">
                <p14:modId xmlns:p14="http://schemas.microsoft.com/office/powerpoint/2010/main" val="2418444058"/>
              </p:ext>
            </p:extLst>
          </p:nvPr>
        </p:nvGraphicFramePr>
        <p:xfrm>
          <a:off x="758825" y="858838"/>
          <a:ext cx="8016875" cy="5242161"/>
        </p:xfrm>
        <a:graphic>
          <a:graphicData uri="http://schemas.openxmlformats.org/drawingml/2006/table">
            <a:tbl>
              <a:tblPr/>
              <a:tblGrid>
                <a:gridCol w="1506538">
                  <a:extLst>
                    <a:ext uri="{9D8B030D-6E8A-4147-A177-3AD203B41FA5}">
                      <a16:colId xmlns:a16="http://schemas.microsoft.com/office/drawing/2014/main" val="20000"/>
                    </a:ext>
                  </a:extLst>
                </a:gridCol>
                <a:gridCol w="1084262">
                  <a:extLst>
                    <a:ext uri="{9D8B030D-6E8A-4147-A177-3AD203B41FA5}">
                      <a16:colId xmlns:a16="http://schemas.microsoft.com/office/drawing/2014/main" val="20001"/>
                    </a:ext>
                  </a:extLst>
                </a:gridCol>
                <a:gridCol w="917575">
                  <a:extLst>
                    <a:ext uri="{9D8B030D-6E8A-4147-A177-3AD203B41FA5}">
                      <a16:colId xmlns:a16="http://schemas.microsoft.com/office/drawing/2014/main" val="20002"/>
                    </a:ext>
                  </a:extLst>
                </a:gridCol>
                <a:gridCol w="1196975">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995362">
                  <a:extLst>
                    <a:ext uri="{9D8B030D-6E8A-4147-A177-3AD203B41FA5}">
                      <a16:colId xmlns:a16="http://schemas.microsoft.com/office/drawing/2014/main" val="20005"/>
                    </a:ext>
                  </a:extLst>
                </a:gridCol>
                <a:gridCol w="1174750">
                  <a:extLst>
                    <a:ext uri="{9D8B030D-6E8A-4147-A177-3AD203B41FA5}">
                      <a16:colId xmlns:a16="http://schemas.microsoft.com/office/drawing/2014/main" val="20006"/>
                    </a:ext>
                  </a:extLst>
                </a:gridCol>
              </a:tblGrid>
              <a:tr h="833484">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en-US" altLang="ja-JP" sz="1400" b="0" i="0" u="none" strike="noStrike" cap="none" normalizeH="0" baseline="0" dirty="0">
                          <a:ln>
                            <a:noFill/>
                          </a:ln>
                          <a:solidFill>
                            <a:srgbClr val="FFFF66"/>
                          </a:solidFill>
                          <a:effectLst/>
                          <a:latin typeface="HGP創英角ｺﾞｼｯｸUB" pitchFamily="50" charset="-128"/>
                          <a:ea typeface="HGP創英角ｺﾞｼｯｸUB" pitchFamily="50" charset="-128"/>
                        </a:rPr>
                        <a:t>JIS</a:t>
                      </a:r>
                      <a:r>
                        <a:rPr kumimoji="1" lang="ja-JP" altLang="en-US" sz="1400" b="0" i="0" u="none" strike="noStrike" cap="none" normalizeH="0" baseline="0" dirty="0">
                          <a:ln>
                            <a:noFill/>
                          </a:ln>
                          <a:solidFill>
                            <a:srgbClr val="FFFF66"/>
                          </a:solidFill>
                          <a:effectLst/>
                          <a:latin typeface="HGP創英角ｺﾞｼｯｸUB" pitchFamily="50" charset="-128"/>
                          <a:ea typeface="HGP創英角ｺﾞｼｯｸUB" pitchFamily="50" charset="-128"/>
                        </a:rPr>
                        <a:t>による</a:t>
                      </a:r>
                      <a:endParaRPr kumimoji="1" lang="en-US" altLang="ja-JP" sz="1400" b="0" i="0" u="none" strike="noStrike" cap="none" normalizeH="0" baseline="0" dirty="0">
                        <a:ln>
                          <a:noFill/>
                        </a:ln>
                        <a:solidFill>
                          <a:srgbClr val="FFFF66"/>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dirty="0">
                          <a:ln>
                            <a:noFill/>
                          </a:ln>
                          <a:solidFill>
                            <a:schemeClr val="bg1"/>
                          </a:solidFill>
                          <a:effectLst/>
                          <a:latin typeface="HGP創英角ｺﾞｼｯｸUB" pitchFamily="50" charset="-128"/>
                          <a:ea typeface="HGP創英角ｺﾞｼｯｸUB" pitchFamily="50" charset="-128"/>
                        </a:rPr>
                        <a:t>識別色</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2000" b="0" i="0" u="none" strike="noStrike" cap="none" normalizeH="0" baseline="0">
                          <a:ln>
                            <a:noFill/>
                          </a:ln>
                          <a:solidFill>
                            <a:srgbClr val="00B050"/>
                          </a:solidFill>
                          <a:effectLst/>
                          <a:latin typeface="HGP創英角ｺﾞｼｯｸUB" pitchFamily="50" charset="-128"/>
                          <a:ea typeface="HGP創英角ｺﾞｼｯｸUB" pitchFamily="50" charset="-128"/>
                        </a:rPr>
                        <a:t>酸素</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70C0"/>
                          </a:solidFill>
                          <a:effectLst/>
                          <a:latin typeface="HGP創英角ｺﾞｼｯｸUB" pitchFamily="50" charset="-128"/>
                          <a:ea typeface="HGP創英角ｺﾞｼｯｸUB" pitchFamily="50" charset="-128"/>
                        </a:rPr>
                        <a:t>亜酸化</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70C0"/>
                          </a:solidFill>
                          <a:effectLst/>
                          <a:latin typeface="HGP創英角ｺﾞｼｯｸUB" pitchFamily="50" charset="-128"/>
                          <a:ea typeface="HGP創英角ｺﾞｼｯｸUB" pitchFamily="50" charset="-128"/>
                        </a:rPr>
                        <a:t>窒素</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2000" b="0" i="0" u="none" strike="noStrike" cap="none" normalizeH="0" baseline="0">
                          <a:ln>
                            <a:noFill/>
                          </a:ln>
                          <a:solidFill>
                            <a:srgbClr val="808080"/>
                          </a:solidFill>
                          <a:effectLst/>
                          <a:latin typeface="HGP創英角ｺﾞｼｯｸUB" pitchFamily="50" charset="-128"/>
                          <a:ea typeface="HGP創英角ｺﾞｼｯｸUB" pitchFamily="50" charset="-128"/>
                        </a:rPr>
                        <a:t>窒素</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2000" b="0" i="0" u="none" strike="noStrike" cap="none" normalizeH="0" baseline="0">
                          <a:ln>
                            <a:noFill/>
                          </a:ln>
                          <a:solidFill>
                            <a:srgbClr val="FF6600"/>
                          </a:solidFill>
                          <a:effectLst/>
                          <a:latin typeface="HGP創英角ｺﾞｼｯｸUB" pitchFamily="50" charset="-128"/>
                          <a:ea typeface="HGP創英角ｺﾞｼｯｸUB" pitchFamily="50" charset="-128"/>
                        </a:rPr>
                        <a:t>二酸化</a:t>
                      </a:r>
                    </a:p>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2000" b="0" i="0" u="none" strike="noStrike" cap="none" normalizeH="0" baseline="0">
                          <a:ln>
                            <a:noFill/>
                          </a:ln>
                          <a:solidFill>
                            <a:srgbClr val="FF6600"/>
                          </a:solidFill>
                          <a:effectLst/>
                          <a:latin typeface="HGP創英角ｺﾞｼｯｸUB" pitchFamily="50" charset="-128"/>
                          <a:ea typeface="HGP創英角ｺﾞｼｯｸUB" pitchFamily="50" charset="-128"/>
                        </a:rPr>
                        <a:t>炭素</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a:ln>
                            <a:noFill/>
                          </a:ln>
                          <a:solidFill>
                            <a:srgbClr val="FFCC00"/>
                          </a:solidFill>
                          <a:effectLst/>
                          <a:latin typeface="HGP創英角ｺﾞｼｯｸUB" pitchFamily="50" charset="-128"/>
                          <a:ea typeface="HGP創英角ｺﾞｼｯｸUB" pitchFamily="50" charset="-128"/>
                        </a:rPr>
                        <a:t>空気</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HGP創英角ｺﾞｼｯｸUB" pitchFamily="50" charset="-128"/>
                          <a:ea typeface="HGP創英角ｺﾞｼｯｸUB" pitchFamily="50" charset="-128"/>
                        </a:rPr>
                        <a:t>エチレン</a:t>
                      </a:r>
                      <a:endParaRPr kumimoji="1" lang="en-US" altLang="ja-JP" sz="2000" b="0" i="0" u="none" strike="noStrike" cap="none" normalizeH="0" baseline="0" dirty="0">
                        <a:ln>
                          <a:noFill/>
                        </a:ln>
                        <a:solidFill>
                          <a:srgbClr val="000000"/>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HGP創英角ｺﾞｼｯｸUB" pitchFamily="50" charset="-128"/>
                          <a:ea typeface="HGP創英角ｺﾞｼｯｸUB" pitchFamily="50" charset="-128"/>
                        </a:rPr>
                        <a:t>オキサイド</a:t>
                      </a:r>
                      <a:endParaRPr kumimoji="1" lang="en-US" altLang="ja-JP" sz="2000" b="0" i="0" u="none" strike="noStrike" cap="none" normalizeH="0" baseline="0" dirty="0">
                        <a:ln>
                          <a:noFill/>
                        </a:ln>
                        <a:solidFill>
                          <a:srgbClr val="000000"/>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HGP創英角ｺﾞｼｯｸUB" pitchFamily="50" charset="-128"/>
                          <a:ea typeface="HGP創英角ｺﾞｼｯｸUB" pitchFamily="50" charset="-128"/>
                        </a:rPr>
                        <a:t>ガス</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rgbClr val="DDDDDD"/>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1553063">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dirty="0">
                          <a:ln>
                            <a:noFill/>
                          </a:ln>
                          <a:solidFill>
                            <a:srgbClr val="FFFF66"/>
                          </a:solidFill>
                          <a:effectLst/>
                          <a:latin typeface="HGP創英角ｺﾞｼｯｸUB" pitchFamily="50" charset="-128"/>
                          <a:ea typeface="HGP創英角ｺﾞｼｯｸUB" pitchFamily="50" charset="-128"/>
                        </a:rPr>
                        <a:t>高圧ガス保安法</a:t>
                      </a:r>
                      <a:endParaRPr kumimoji="1" lang="en-US" altLang="ja-JP" sz="1400" b="0" i="0" u="none" strike="noStrike" cap="none" normalizeH="0" baseline="0" dirty="0">
                        <a:ln>
                          <a:noFill/>
                        </a:ln>
                        <a:solidFill>
                          <a:srgbClr val="FFFF66"/>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dirty="0">
                          <a:ln>
                            <a:noFill/>
                          </a:ln>
                          <a:solidFill>
                            <a:srgbClr val="FFFF66"/>
                          </a:solidFill>
                          <a:effectLst/>
                          <a:latin typeface="HGP創英角ｺﾞｼｯｸUB" pitchFamily="50" charset="-128"/>
                          <a:ea typeface="HGP創英角ｺﾞｼｯｸUB" pitchFamily="50" charset="-128"/>
                        </a:rPr>
                        <a:t>による</a:t>
                      </a:r>
                      <a:r>
                        <a:rPr kumimoji="1" lang="ja-JP" altLang="en-US" sz="1400" b="0" i="0" u="none" strike="noStrike" cap="none" normalizeH="0" baseline="0" dirty="0">
                          <a:ln>
                            <a:noFill/>
                          </a:ln>
                          <a:solidFill>
                            <a:schemeClr val="bg1"/>
                          </a:solidFill>
                          <a:effectLst/>
                          <a:latin typeface="HGP創英角ｺﾞｼｯｸUB" pitchFamily="50" charset="-128"/>
                          <a:ea typeface="HGP創英角ｺﾞｼｯｸUB" pitchFamily="50" charset="-128"/>
                        </a:rPr>
                        <a:t>ボンベ色</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1"/>
                  </a:ext>
                </a:extLst>
              </a:tr>
              <a:tr h="536812">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dirty="0">
                          <a:ln>
                            <a:noFill/>
                          </a:ln>
                          <a:solidFill>
                            <a:schemeClr val="bg1"/>
                          </a:solidFill>
                          <a:effectLst/>
                          <a:latin typeface="HGP創英角ｺﾞｼｯｸUB" pitchFamily="50" charset="-128"/>
                          <a:ea typeface="HGP創英角ｺﾞｼｯｸUB" pitchFamily="50" charset="-128"/>
                        </a:rPr>
                        <a:t>特徴</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無色</a:t>
                      </a:r>
                      <a:b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b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無臭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無色</a:t>
                      </a:r>
                      <a:b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b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芳香臭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無色</a:t>
                      </a:r>
                      <a:b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b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無色</a:t>
                      </a:r>
                      <a:b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b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無色</a:t>
                      </a:r>
                      <a:b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b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無臭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エーテル臭</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2"/>
                  </a:ext>
                </a:extLst>
              </a:tr>
              <a:tr h="5368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P創英角ｺﾞｼｯｸUB" pitchFamily="50" charset="-128"/>
                          <a:ea typeface="HGP創英角ｺﾞｼｯｸUB" pitchFamily="50" charset="-128"/>
                        </a:rPr>
                        <a:t>性質</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rgbClr val="0070C0"/>
                          </a:solidFill>
                          <a:effectLst/>
                          <a:latin typeface="HGP創英角ｺﾞｼｯｸUB" pitchFamily="50" charset="-128"/>
                          <a:ea typeface="HGP創英角ｺﾞｼｯｸUB" pitchFamily="50" charset="-128"/>
                        </a:rPr>
                        <a:t>支燃性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rgbClr val="0070C0"/>
                          </a:solidFill>
                          <a:effectLst/>
                          <a:latin typeface="HGP創英角ｺﾞｼｯｸUB" pitchFamily="50" charset="-128"/>
                          <a:ea typeface="HGP創英角ｺﾞｼｯｸUB" pitchFamily="50" charset="-128"/>
                        </a:rPr>
                        <a:t>支燃性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不燃性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不燃性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rgbClr val="0070C0"/>
                          </a:solidFill>
                          <a:effectLst/>
                          <a:latin typeface="HGP創英角ｺﾞｼｯｸUB" pitchFamily="50" charset="-128"/>
                          <a:ea typeface="HGP創英角ｺﾞｼｯｸUB" pitchFamily="50" charset="-128"/>
                        </a:rPr>
                        <a:t>支燃性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rgbClr val="FF0000"/>
                          </a:solidFill>
                          <a:effectLst/>
                          <a:latin typeface="HGP創英角ｺﾞｼｯｸUB" pitchFamily="50" charset="-128"/>
                          <a:ea typeface="HGP創英角ｺﾞｼｯｸUB" pitchFamily="50" charset="-128"/>
                        </a:rPr>
                        <a:t>可燃性</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r h="536812">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400" b="0" i="0" u="none" strike="noStrike" cap="none" normalizeH="0" baseline="0">
                          <a:ln>
                            <a:noFill/>
                          </a:ln>
                          <a:solidFill>
                            <a:schemeClr val="bg1"/>
                          </a:solidFill>
                          <a:effectLst/>
                          <a:latin typeface="HGP創英角ｺﾞｼｯｸUB" pitchFamily="50" charset="-128"/>
                          <a:ea typeface="HGP創英角ｺﾞｼｯｸUB" pitchFamily="50" charset="-128"/>
                        </a:rPr>
                        <a:t>比重</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窒素だけ</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空気より軽い</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4"/>
                  </a:ext>
                </a:extLst>
              </a:tr>
              <a:tr h="109227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pitchFamily="2" charset="2"/>
                        <a:buNone/>
                        <a:tabLst/>
                      </a:pPr>
                      <a:r>
                        <a:rPr kumimoji="1" lang="ja-JP" altLang="en-US" sz="1400" b="0" i="0" u="none" strike="noStrike" cap="none" normalizeH="0" baseline="0">
                          <a:ln>
                            <a:noFill/>
                          </a:ln>
                          <a:solidFill>
                            <a:schemeClr val="bg1"/>
                          </a:solidFill>
                          <a:effectLst/>
                          <a:latin typeface="HGP創英角ｺﾞｼｯｸUB" pitchFamily="50" charset="-128"/>
                          <a:ea typeface="HGP創英角ｺﾞｼｯｸUB" pitchFamily="50" charset="-128"/>
                        </a:rPr>
                        <a:t>用途</a:t>
                      </a:r>
                    </a:p>
                  </a:txBody>
                  <a:tcPr marL="36000" marR="36000" marT="35996" marB="35996" anchor="ctr" horzOverflow="overflow">
                    <a:lnL w="28575" cap="flat" cmpd="sng" algn="ctr">
                      <a:solidFill>
                        <a:srgbClr val="DDDDDD"/>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吸入治療</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麻酔</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人工呼吸</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高気圧酸素</a:t>
                      </a:r>
                      <a:endPar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麻酔</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鎮痛</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手術器械</a:t>
                      </a:r>
                      <a:endPar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駆動用</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冷凍手術用</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rPr>
                        <a:t>液体窒素</a:t>
                      </a:r>
                      <a:endParaRPr kumimoji="1" lang="ja-JP" altLang="en-US" sz="14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吸入</a:t>
                      </a:r>
                      <a:endParaRPr kumimoji="1" lang="en-US" altLang="ja-JP" sz="10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腹腔鏡下手術</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人工呼吸</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高気圧酸素</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手術器械</a:t>
                      </a:r>
                      <a:endPar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駆動用</a:t>
                      </a:r>
                      <a:endPar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手術機器等</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P創英角ｺﾞｼｯｸUB" pitchFamily="50" charset="-128"/>
                          <a:ea typeface="HGP創英角ｺﾞｼｯｸUB" pitchFamily="50" charset="-128"/>
                        </a:rPr>
                        <a:t>の滅菌</a:t>
                      </a:r>
                    </a:p>
                  </a:txBody>
                  <a:tcPr marL="36000" marR="36000" marT="35996" marB="35996" anchor="ctr" horzOverflow="overflow">
                    <a:lnL w="28575" cap="flat" cmpd="sng" algn="ctr">
                      <a:solidFill>
                        <a:schemeClr val="bg1"/>
                      </a:solidFill>
                      <a:prstDash val="solid"/>
                      <a:round/>
                      <a:headEnd type="none" w="med" len="med"/>
                      <a:tailEnd type="none" w="med" len="med"/>
                    </a:lnL>
                    <a:lnR w="28575" cap="flat" cmpd="sng" algn="ctr">
                      <a:solidFill>
                        <a:srgbClr val="DDDDDD"/>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DDDDDD"/>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5"/>
                  </a:ext>
                </a:extLst>
              </a:tr>
            </a:tbl>
          </a:graphicData>
        </a:graphic>
      </p:graphicFrame>
      <p:sp>
        <p:nvSpPr>
          <p:cNvPr id="3074" name="Rectangle 2"/>
          <p:cNvSpPr>
            <a:spLocks noChangeArrowheads="1"/>
          </p:cNvSpPr>
          <p:nvPr/>
        </p:nvSpPr>
        <p:spPr bwMode="auto">
          <a:xfrm>
            <a:off x="0" y="0"/>
            <a:ext cx="9144000" cy="939800"/>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nchor="ctr"/>
          <a:lstStyle/>
          <a:p>
            <a:pPr algn="ctr">
              <a:defRPr/>
            </a:pPr>
            <a:r>
              <a:rPr lang="ja-JP" altLang="en-US" sz="3800" dirty="0">
                <a:solidFill>
                  <a:srgbClr val="EE6123"/>
                </a:solidFill>
                <a:latin typeface="Arial Black" pitchFamily="34" charset="0"/>
                <a:ea typeface="HGP創英角ｺﾞｼｯｸUB" pitchFamily="50" charset="-128"/>
              </a:rPr>
              <a:t>主な医療ガスの種類</a:t>
            </a:r>
          </a:p>
        </p:txBody>
      </p:sp>
      <p:pic>
        <p:nvPicPr>
          <p:cNvPr id="3075" name="Picture 7"/>
          <p:cNvPicPr>
            <a:picLocks noChangeAspect="1" noChangeArrowheads="1"/>
          </p:cNvPicPr>
          <p:nvPr/>
        </p:nvPicPr>
        <p:blipFill>
          <a:blip r:embed="rId5">
            <a:extLst>
              <a:ext uri="{28A0092B-C50C-407E-A947-70E740481C1C}">
                <a14:useLocalDpi xmlns:a14="http://schemas.microsoft.com/office/drawing/2010/main" val="0"/>
              </a:ext>
            </a:extLst>
          </a:blip>
          <a:srcRect t="17537"/>
          <a:stretch>
            <a:fillRect/>
          </a:stretch>
        </p:blipFill>
        <p:spPr bwMode="auto">
          <a:xfrm>
            <a:off x="-22225" y="3175"/>
            <a:ext cx="728663"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5" name="Text Box 1551"/>
          <p:cNvSpPr txBox="1">
            <a:spLocks noChangeArrowheads="1"/>
          </p:cNvSpPr>
          <p:nvPr/>
        </p:nvSpPr>
        <p:spPr bwMode="auto">
          <a:xfrm>
            <a:off x="8778875" y="0"/>
            <a:ext cx="365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eaLnBrk="1" hangingPunct="1">
              <a:spcBef>
                <a:spcPct val="50000"/>
              </a:spcBef>
            </a:pPr>
            <a:r>
              <a:rPr lang="en-US" altLang="ja-JP" sz="900">
                <a:solidFill>
                  <a:schemeClr val="bg2"/>
                </a:solidFill>
              </a:rPr>
              <a:t>06</a:t>
            </a:r>
          </a:p>
        </p:txBody>
      </p:sp>
      <p:grpSp>
        <p:nvGrpSpPr>
          <p:cNvPr id="3136" name="Group 154"/>
          <p:cNvGrpSpPr>
            <a:grpSpLocks/>
          </p:cNvGrpSpPr>
          <p:nvPr/>
        </p:nvGrpSpPr>
        <p:grpSpPr bwMode="auto">
          <a:xfrm>
            <a:off x="2514600" y="2032000"/>
            <a:ext cx="666750" cy="1228725"/>
            <a:chOff x="1494" y="1264"/>
            <a:chExt cx="420" cy="774"/>
          </a:xfrm>
        </p:grpSpPr>
        <p:grpSp>
          <p:nvGrpSpPr>
            <p:cNvPr id="3175" name="Group 120"/>
            <p:cNvGrpSpPr>
              <a:grpSpLocks/>
            </p:cNvGrpSpPr>
            <p:nvPr/>
          </p:nvGrpSpPr>
          <p:grpSpPr bwMode="auto">
            <a:xfrm>
              <a:off x="1494" y="1264"/>
              <a:ext cx="390" cy="774"/>
              <a:chOff x="1494" y="1264"/>
              <a:chExt cx="390" cy="774"/>
            </a:xfrm>
          </p:grpSpPr>
          <p:sp>
            <p:nvSpPr>
              <p:cNvPr id="3177" name="Oval 71"/>
              <p:cNvSpPr>
                <a:spLocks noChangeAspect="1" noChangeArrowheads="1"/>
              </p:cNvSpPr>
              <p:nvPr/>
            </p:nvSpPr>
            <p:spPr bwMode="auto">
              <a:xfrm>
                <a:off x="1611" y="1264"/>
                <a:ext cx="156" cy="21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78" name="Rectangle 72"/>
              <p:cNvSpPr>
                <a:spLocks noChangeAspect="1" noChangeArrowheads="1"/>
              </p:cNvSpPr>
              <p:nvPr/>
            </p:nvSpPr>
            <p:spPr bwMode="auto">
              <a:xfrm>
                <a:off x="1611" y="1371"/>
                <a:ext cx="156"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79" name="Oval 73"/>
              <p:cNvSpPr>
                <a:spLocks noChangeAspect="1" noChangeArrowheads="1"/>
              </p:cNvSpPr>
              <p:nvPr/>
            </p:nvSpPr>
            <p:spPr bwMode="auto">
              <a:xfrm>
                <a:off x="1494" y="1442"/>
                <a:ext cx="390" cy="36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80" name="Rectangle 74"/>
              <p:cNvSpPr>
                <a:spLocks noChangeAspect="1" noChangeArrowheads="1"/>
              </p:cNvSpPr>
              <p:nvPr/>
            </p:nvSpPr>
            <p:spPr bwMode="auto">
              <a:xfrm>
                <a:off x="1494" y="1634"/>
                <a:ext cx="390" cy="4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grpSp>
        <p:sp>
          <p:nvSpPr>
            <p:cNvPr id="3176" name="Text Box 69"/>
            <p:cNvSpPr txBox="1">
              <a:spLocks noChangeAspect="1" noChangeArrowheads="1"/>
            </p:cNvSpPr>
            <p:nvPr/>
          </p:nvSpPr>
          <p:spPr bwMode="auto">
            <a:xfrm>
              <a:off x="1521" y="1655"/>
              <a:ext cx="39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en-US" sz="1000" b="1">
                  <a:solidFill>
                    <a:srgbClr val="FFFFFF"/>
                  </a:solidFill>
                  <a:ea typeface="HGP創英角ｺﾞｼｯｸUB" pitchFamily="50" charset="-128"/>
                </a:rPr>
                <a:t>Ｏ</a:t>
              </a:r>
              <a:r>
                <a:rPr lang="en-US" altLang="ja-JP" sz="1000" b="1" baseline="-25000">
                  <a:solidFill>
                    <a:srgbClr val="FFFFFF"/>
                  </a:solidFill>
                  <a:ea typeface="HGP創英角ｺﾞｼｯｸUB" pitchFamily="50" charset="-128"/>
                </a:rPr>
                <a:t>2</a:t>
              </a:r>
            </a:p>
          </p:txBody>
        </p:sp>
      </p:grpSp>
      <p:grpSp>
        <p:nvGrpSpPr>
          <p:cNvPr id="3137" name="Group 155"/>
          <p:cNvGrpSpPr>
            <a:grpSpLocks/>
          </p:cNvGrpSpPr>
          <p:nvPr/>
        </p:nvGrpSpPr>
        <p:grpSpPr bwMode="auto">
          <a:xfrm>
            <a:off x="3502025" y="2032000"/>
            <a:ext cx="619125" cy="1228725"/>
            <a:chOff x="2146" y="1264"/>
            <a:chExt cx="390" cy="774"/>
          </a:xfrm>
        </p:grpSpPr>
        <p:grpSp>
          <p:nvGrpSpPr>
            <p:cNvPr id="3169" name="Group 115"/>
            <p:cNvGrpSpPr>
              <a:grpSpLocks/>
            </p:cNvGrpSpPr>
            <p:nvPr/>
          </p:nvGrpSpPr>
          <p:grpSpPr bwMode="auto">
            <a:xfrm>
              <a:off x="2146" y="1264"/>
              <a:ext cx="390" cy="774"/>
              <a:chOff x="2146" y="1264"/>
              <a:chExt cx="390" cy="774"/>
            </a:xfrm>
          </p:grpSpPr>
          <p:sp>
            <p:nvSpPr>
              <p:cNvPr id="3171" name="Oval 71"/>
              <p:cNvSpPr>
                <a:spLocks noChangeAspect="1" noChangeArrowheads="1"/>
              </p:cNvSpPr>
              <p:nvPr/>
            </p:nvSpPr>
            <p:spPr bwMode="auto">
              <a:xfrm>
                <a:off x="2263" y="1264"/>
                <a:ext cx="156" cy="214"/>
              </a:xfrm>
              <a:prstGeom prst="ellipse">
                <a:avLst/>
              </a:prstGeom>
              <a:solidFill>
                <a:srgbClr val="0066FF"/>
              </a:solidFill>
              <a:ln w="9525">
                <a:solidFill>
                  <a:srgbClr val="0066FF"/>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72" name="Rectangle 72"/>
              <p:cNvSpPr>
                <a:spLocks noChangeAspect="1" noChangeArrowheads="1"/>
              </p:cNvSpPr>
              <p:nvPr/>
            </p:nvSpPr>
            <p:spPr bwMode="auto">
              <a:xfrm>
                <a:off x="2263" y="1371"/>
                <a:ext cx="156" cy="107"/>
              </a:xfrm>
              <a:prstGeom prst="rect">
                <a:avLst/>
              </a:prstGeom>
              <a:solidFill>
                <a:srgbClr val="0066FF"/>
              </a:solidFill>
              <a:ln w="9525">
                <a:solidFill>
                  <a:srgbClr val="0066FF"/>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73" name="Oval 73"/>
              <p:cNvSpPr>
                <a:spLocks noChangeAspect="1" noChangeArrowheads="1"/>
              </p:cNvSpPr>
              <p:nvPr/>
            </p:nvSpPr>
            <p:spPr bwMode="auto">
              <a:xfrm>
                <a:off x="2146" y="1442"/>
                <a:ext cx="390" cy="360"/>
              </a:xfrm>
              <a:prstGeom prst="ellipse">
                <a:avLst/>
              </a:prstGeom>
              <a:solidFill>
                <a:srgbClr val="0066FF"/>
              </a:solidFill>
              <a:ln w="9525">
                <a:solidFill>
                  <a:srgbClr val="0066FF"/>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74" name="Rectangle 74"/>
              <p:cNvSpPr>
                <a:spLocks noChangeAspect="1" noChangeArrowheads="1"/>
              </p:cNvSpPr>
              <p:nvPr/>
            </p:nvSpPr>
            <p:spPr bwMode="auto">
              <a:xfrm>
                <a:off x="2146" y="1634"/>
                <a:ext cx="390" cy="404"/>
              </a:xfrm>
              <a:prstGeom prst="rect">
                <a:avLst/>
              </a:prstGeom>
              <a:solidFill>
                <a:srgbClr val="969696"/>
              </a:solidFill>
              <a:ln w="9525">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grpSp>
        <p:sp>
          <p:nvSpPr>
            <p:cNvPr id="3170" name="Text Box 75"/>
            <p:cNvSpPr txBox="1">
              <a:spLocks noChangeAspect="1" noChangeArrowheads="1"/>
            </p:cNvSpPr>
            <p:nvPr/>
          </p:nvSpPr>
          <p:spPr bwMode="auto">
            <a:xfrm>
              <a:off x="2153" y="1655"/>
              <a:ext cx="3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en-US" sz="1000" b="1">
                  <a:solidFill>
                    <a:srgbClr val="FFFFFF"/>
                  </a:solidFill>
                  <a:ea typeface="HGP創英角ｺﾞｼｯｸUB" pitchFamily="50" charset="-128"/>
                </a:rPr>
                <a:t>Ｎ</a:t>
              </a:r>
              <a:r>
                <a:rPr lang="en-US" altLang="ja-JP" sz="1000" b="1" baseline="-25000">
                  <a:solidFill>
                    <a:srgbClr val="FFFFFF"/>
                  </a:solidFill>
                  <a:ea typeface="HGP創英角ｺﾞｼｯｸUB" pitchFamily="50" charset="-128"/>
                </a:rPr>
                <a:t>2</a:t>
              </a:r>
              <a:r>
                <a:rPr lang="ja-JP" altLang="en-US" sz="1000" b="1">
                  <a:solidFill>
                    <a:srgbClr val="FFFFFF"/>
                  </a:solidFill>
                  <a:ea typeface="HGP創英角ｺﾞｼｯｸUB" pitchFamily="50" charset="-128"/>
                </a:rPr>
                <a:t>Ｏ</a:t>
              </a:r>
              <a:endParaRPr lang="ja-JP" altLang="en-US" sz="1000" b="1" baseline="-25000">
                <a:solidFill>
                  <a:srgbClr val="FFFFFF"/>
                </a:solidFill>
                <a:ea typeface="HGP創英角ｺﾞｼｯｸUB" pitchFamily="50" charset="-128"/>
              </a:endParaRPr>
            </a:p>
          </p:txBody>
        </p:sp>
      </p:grpSp>
      <p:grpSp>
        <p:nvGrpSpPr>
          <p:cNvPr id="3138" name="Group 158"/>
          <p:cNvGrpSpPr>
            <a:grpSpLocks/>
          </p:cNvGrpSpPr>
          <p:nvPr/>
        </p:nvGrpSpPr>
        <p:grpSpPr bwMode="auto">
          <a:xfrm>
            <a:off x="6794500" y="2032000"/>
            <a:ext cx="628650" cy="1228725"/>
            <a:chOff x="4280" y="1264"/>
            <a:chExt cx="396" cy="774"/>
          </a:xfrm>
        </p:grpSpPr>
        <p:grpSp>
          <p:nvGrpSpPr>
            <p:cNvPr id="3163" name="Group 135"/>
            <p:cNvGrpSpPr>
              <a:grpSpLocks/>
            </p:cNvGrpSpPr>
            <p:nvPr/>
          </p:nvGrpSpPr>
          <p:grpSpPr bwMode="auto">
            <a:xfrm>
              <a:off x="4281" y="1264"/>
              <a:ext cx="390" cy="774"/>
              <a:chOff x="2146" y="1264"/>
              <a:chExt cx="390" cy="774"/>
            </a:xfrm>
          </p:grpSpPr>
          <p:sp>
            <p:nvSpPr>
              <p:cNvPr id="3165" name="Oval 71"/>
              <p:cNvSpPr>
                <a:spLocks noChangeAspect="1" noChangeArrowheads="1"/>
              </p:cNvSpPr>
              <p:nvPr/>
            </p:nvSpPr>
            <p:spPr bwMode="auto">
              <a:xfrm>
                <a:off x="2263" y="1264"/>
                <a:ext cx="156" cy="214"/>
              </a:xfrm>
              <a:prstGeom prst="ellipse">
                <a:avLst/>
              </a:prstGeom>
              <a:solidFill>
                <a:srgbClr val="969696"/>
              </a:solidFill>
              <a:ln w="9525" algn="ctr">
                <a:solidFill>
                  <a:srgbClr val="969696"/>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66" name="Rectangle 72"/>
              <p:cNvSpPr>
                <a:spLocks noChangeAspect="1" noChangeArrowheads="1"/>
              </p:cNvSpPr>
              <p:nvPr/>
            </p:nvSpPr>
            <p:spPr bwMode="auto">
              <a:xfrm>
                <a:off x="2263" y="1371"/>
                <a:ext cx="156" cy="107"/>
              </a:xfrm>
              <a:prstGeom prst="rect">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67" name="Oval 73"/>
              <p:cNvSpPr>
                <a:spLocks noChangeAspect="1" noChangeArrowheads="1"/>
              </p:cNvSpPr>
              <p:nvPr/>
            </p:nvSpPr>
            <p:spPr bwMode="auto">
              <a:xfrm>
                <a:off x="2146" y="1442"/>
                <a:ext cx="390" cy="360"/>
              </a:xfrm>
              <a:prstGeom prst="ellipse">
                <a:avLst/>
              </a:prstGeom>
              <a:solidFill>
                <a:srgbClr val="969696"/>
              </a:solidFill>
              <a:ln w="9525" algn="ctr">
                <a:solidFill>
                  <a:srgbClr val="969696"/>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68" name="Rectangle 74"/>
              <p:cNvSpPr>
                <a:spLocks noChangeAspect="1" noChangeArrowheads="1"/>
              </p:cNvSpPr>
              <p:nvPr/>
            </p:nvSpPr>
            <p:spPr bwMode="auto">
              <a:xfrm>
                <a:off x="2146" y="1634"/>
                <a:ext cx="390" cy="404"/>
              </a:xfrm>
              <a:prstGeom prst="rect">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grpSp>
        <p:sp>
          <p:nvSpPr>
            <p:cNvPr id="3164" name="Text Box 81"/>
            <p:cNvSpPr txBox="1">
              <a:spLocks noChangeAspect="1" noChangeArrowheads="1"/>
            </p:cNvSpPr>
            <p:nvPr/>
          </p:nvSpPr>
          <p:spPr bwMode="auto">
            <a:xfrm>
              <a:off x="4280" y="1655"/>
              <a:ext cx="39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en-US" altLang="ja-JP" sz="1000" b="1">
                  <a:solidFill>
                    <a:srgbClr val="FFFFFF"/>
                  </a:solidFill>
                  <a:ea typeface="HGP創英角ｺﾞｼｯｸUB" pitchFamily="50" charset="-128"/>
                </a:rPr>
                <a:t>Air</a:t>
              </a:r>
            </a:p>
          </p:txBody>
        </p:sp>
      </p:grpSp>
      <p:grpSp>
        <p:nvGrpSpPr>
          <p:cNvPr id="3139" name="Group 157"/>
          <p:cNvGrpSpPr>
            <a:grpSpLocks/>
          </p:cNvGrpSpPr>
          <p:nvPr/>
        </p:nvGrpSpPr>
        <p:grpSpPr bwMode="auto">
          <a:xfrm>
            <a:off x="5762625" y="2032000"/>
            <a:ext cx="693738" cy="1228725"/>
            <a:chOff x="3630" y="1264"/>
            <a:chExt cx="437" cy="774"/>
          </a:xfrm>
        </p:grpSpPr>
        <p:grpSp>
          <p:nvGrpSpPr>
            <p:cNvPr id="3157" name="Group 130"/>
            <p:cNvGrpSpPr>
              <a:grpSpLocks/>
            </p:cNvGrpSpPr>
            <p:nvPr/>
          </p:nvGrpSpPr>
          <p:grpSpPr bwMode="auto">
            <a:xfrm>
              <a:off x="3630" y="1264"/>
              <a:ext cx="390" cy="774"/>
              <a:chOff x="1494" y="1264"/>
              <a:chExt cx="390" cy="774"/>
            </a:xfrm>
          </p:grpSpPr>
          <p:sp>
            <p:nvSpPr>
              <p:cNvPr id="3159" name="Oval 71"/>
              <p:cNvSpPr>
                <a:spLocks noChangeAspect="1" noChangeArrowheads="1"/>
              </p:cNvSpPr>
              <p:nvPr/>
            </p:nvSpPr>
            <p:spPr bwMode="auto">
              <a:xfrm>
                <a:off x="1611" y="1264"/>
                <a:ext cx="156" cy="214"/>
              </a:xfrm>
              <a:prstGeom prst="ellipse">
                <a:avLst/>
              </a:prstGeom>
              <a:solidFill>
                <a:srgbClr val="008000"/>
              </a:solidFill>
              <a:ln w="9525" algn="ctr">
                <a:solidFill>
                  <a:srgbClr val="008000"/>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2000">
                  <a:latin typeface="Times New Roman" pitchFamily="18" charset="0"/>
                  <a:ea typeface="HGP創英角ﾎﾟｯﾌﾟ体" pitchFamily="50" charset="-128"/>
                </a:endParaRPr>
              </a:p>
            </p:txBody>
          </p:sp>
          <p:sp>
            <p:nvSpPr>
              <p:cNvPr id="3160" name="Rectangle 72"/>
              <p:cNvSpPr>
                <a:spLocks noChangeAspect="1" noChangeArrowheads="1"/>
              </p:cNvSpPr>
              <p:nvPr/>
            </p:nvSpPr>
            <p:spPr bwMode="auto">
              <a:xfrm>
                <a:off x="1611" y="1371"/>
                <a:ext cx="156" cy="107"/>
              </a:xfrm>
              <a:prstGeom prst="rect">
                <a:avLst/>
              </a:prstGeom>
              <a:solidFill>
                <a:srgbClr val="008000"/>
              </a:solidFill>
              <a:ln w="9525" algn="ctr">
                <a:solidFill>
                  <a:srgbClr val="008000"/>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2000">
                  <a:latin typeface="Times New Roman" pitchFamily="18" charset="0"/>
                  <a:ea typeface="HGP創英角ﾎﾟｯﾌﾟ体" pitchFamily="50" charset="-128"/>
                </a:endParaRPr>
              </a:p>
            </p:txBody>
          </p:sp>
          <p:sp>
            <p:nvSpPr>
              <p:cNvPr id="3161" name="Oval 73"/>
              <p:cNvSpPr>
                <a:spLocks noChangeAspect="1" noChangeArrowheads="1"/>
              </p:cNvSpPr>
              <p:nvPr/>
            </p:nvSpPr>
            <p:spPr bwMode="auto">
              <a:xfrm>
                <a:off x="1494" y="1442"/>
                <a:ext cx="390" cy="360"/>
              </a:xfrm>
              <a:prstGeom prst="ellipse">
                <a:avLst/>
              </a:prstGeom>
              <a:solidFill>
                <a:srgbClr val="008000"/>
              </a:solidFill>
              <a:ln w="9525" algn="ctr">
                <a:solidFill>
                  <a:srgbClr val="008000"/>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2000">
                  <a:latin typeface="Times New Roman" pitchFamily="18" charset="0"/>
                  <a:ea typeface="HGP創英角ﾎﾟｯﾌﾟ体" pitchFamily="50" charset="-128"/>
                </a:endParaRPr>
              </a:p>
            </p:txBody>
          </p:sp>
          <p:sp>
            <p:nvSpPr>
              <p:cNvPr id="3162" name="Rectangle 74"/>
              <p:cNvSpPr>
                <a:spLocks noChangeAspect="1" noChangeArrowheads="1"/>
              </p:cNvSpPr>
              <p:nvPr/>
            </p:nvSpPr>
            <p:spPr bwMode="auto">
              <a:xfrm>
                <a:off x="1494" y="1634"/>
                <a:ext cx="390" cy="404"/>
              </a:xfrm>
              <a:prstGeom prst="rect">
                <a:avLst/>
              </a:prstGeom>
              <a:solidFill>
                <a:srgbClr val="008000"/>
              </a:solidFill>
              <a:ln w="9525" algn="ctr">
                <a:solidFill>
                  <a:srgbClr val="008000"/>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2000">
                  <a:latin typeface="Times New Roman" pitchFamily="18" charset="0"/>
                  <a:ea typeface="HGP創英角ﾎﾟｯﾌﾟ体" pitchFamily="50" charset="-128"/>
                </a:endParaRPr>
              </a:p>
            </p:txBody>
          </p:sp>
        </p:grpSp>
        <p:sp>
          <p:nvSpPr>
            <p:cNvPr id="3158" name="Text Box 96"/>
            <p:cNvSpPr txBox="1">
              <a:spLocks noChangeAspect="1" noChangeArrowheads="1"/>
            </p:cNvSpPr>
            <p:nvPr/>
          </p:nvSpPr>
          <p:spPr bwMode="auto">
            <a:xfrm>
              <a:off x="3634" y="1655"/>
              <a:ext cx="43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en-US" sz="1000" b="1">
                  <a:solidFill>
                    <a:srgbClr val="FFFFFF"/>
                  </a:solidFill>
                  <a:ea typeface="HGP創英角ｺﾞｼｯｸUB" pitchFamily="50" charset="-128"/>
                </a:rPr>
                <a:t>ＣＯ</a:t>
              </a:r>
              <a:r>
                <a:rPr lang="en-US" altLang="ja-JP" sz="1000" b="1" baseline="-25000">
                  <a:solidFill>
                    <a:srgbClr val="FFFFFF"/>
                  </a:solidFill>
                  <a:ea typeface="HGP創英角ｺﾞｼｯｸUB" pitchFamily="50" charset="-128"/>
                </a:rPr>
                <a:t>2</a:t>
              </a:r>
            </a:p>
          </p:txBody>
        </p:sp>
      </p:grpSp>
      <p:grpSp>
        <p:nvGrpSpPr>
          <p:cNvPr id="3140" name="Group 156"/>
          <p:cNvGrpSpPr>
            <a:grpSpLocks/>
          </p:cNvGrpSpPr>
          <p:nvPr/>
        </p:nvGrpSpPr>
        <p:grpSpPr bwMode="auto">
          <a:xfrm>
            <a:off x="4541838" y="2032000"/>
            <a:ext cx="619125" cy="1228725"/>
            <a:chOff x="2861" y="1264"/>
            <a:chExt cx="390" cy="774"/>
          </a:xfrm>
        </p:grpSpPr>
        <p:grpSp>
          <p:nvGrpSpPr>
            <p:cNvPr id="3151" name="Group 125"/>
            <p:cNvGrpSpPr>
              <a:grpSpLocks/>
            </p:cNvGrpSpPr>
            <p:nvPr/>
          </p:nvGrpSpPr>
          <p:grpSpPr bwMode="auto">
            <a:xfrm>
              <a:off x="2861" y="1264"/>
              <a:ext cx="390" cy="774"/>
              <a:chOff x="2146" y="1264"/>
              <a:chExt cx="390" cy="774"/>
            </a:xfrm>
          </p:grpSpPr>
          <p:sp>
            <p:nvSpPr>
              <p:cNvPr id="3153" name="Oval 71"/>
              <p:cNvSpPr>
                <a:spLocks noChangeAspect="1" noChangeArrowheads="1"/>
              </p:cNvSpPr>
              <p:nvPr/>
            </p:nvSpPr>
            <p:spPr bwMode="auto">
              <a:xfrm>
                <a:off x="2263" y="1264"/>
                <a:ext cx="156" cy="214"/>
              </a:xfrm>
              <a:prstGeom prst="ellipse">
                <a:avLst/>
              </a:prstGeom>
              <a:solidFill>
                <a:srgbClr val="969696"/>
              </a:solidFill>
              <a:ln w="9525" algn="ctr">
                <a:solidFill>
                  <a:srgbClr val="969696"/>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54" name="Rectangle 72"/>
              <p:cNvSpPr>
                <a:spLocks noChangeAspect="1" noChangeArrowheads="1"/>
              </p:cNvSpPr>
              <p:nvPr/>
            </p:nvSpPr>
            <p:spPr bwMode="auto">
              <a:xfrm>
                <a:off x="2263" y="1371"/>
                <a:ext cx="156" cy="107"/>
              </a:xfrm>
              <a:prstGeom prst="rect">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55" name="Oval 73"/>
              <p:cNvSpPr>
                <a:spLocks noChangeAspect="1" noChangeArrowheads="1"/>
              </p:cNvSpPr>
              <p:nvPr/>
            </p:nvSpPr>
            <p:spPr bwMode="auto">
              <a:xfrm>
                <a:off x="2146" y="1442"/>
                <a:ext cx="390" cy="360"/>
              </a:xfrm>
              <a:prstGeom prst="ellipse">
                <a:avLst/>
              </a:prstGeom>
              <a:solidFill>
                <a:srgbClr val="969696"/>
              </a:solidFill>
              <a:ln w="9525" algn="ctr">
                <a:solidFill>
                  <a:srgbClr val="969696"/>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56" name="Rectangle 74"/>
              <p:cNvSpPr>
                <a:spLocks noChangeAspect="1" noChangeArrowheads="1"/>
              </p:cNvSpPr>
              <p:nvPr/>
            </p:nvSpPr>
            <p:spPr bwMode="auto">
              <a:xfrm>
                <a:off x="2146" y="1634"/>
                <a:ext cx="390" cy="404"/>
              </a:xfrm>
              <a:prstGeom prst="rect">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grpSp>
        <p:sp>
          <p:nvSpPr>
            <p:cNvPr id="3152" name="Text Box 102"/>
            <p:cNvSpPr txBox="1">
              <a:spLocks noChangeAspect="1" noChangeArrowheads="1"/>
            </p:cNvSpPr>
            <p:nvPr/>
          </p:nvSpPr>
          <p:spPr bwMode="auto">
            <a:xfrm>
              <a:off x="2883" y="1655"/>
              <a:ext cx="363"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en-US" sz="1000" b="1">
                  <a:solidFill>
                    <a:srgbClr val="FFFFFF"/>
                  </a:solidFill>
                  <a:ea typeface="HGP創英角ｺﾞｼｯｸUB" pitchFamily="50" charset="-128"/>
                </a:rPr>
                <a:t>Ｎ</a:t>
              </a:r>
              <a:r>
                <a:rPr lang="en-US" altLang="ja-JP" sz="1000" b="1" baseline="-25000">
                  <a:solidFill>
                    <a:srgbClr val="FFFFFF"/>
                  </a:solidFill>
                  <a:ea typeface="HGP創英角ｺﾞｼｯｸUB" pitchFamily="50" charset="-128"/>
                </a:rPr>
                <a:t>2</a:t>
              </a:r>
            </a:p>
          </p:txBody>
        </p:sp>
      </p:grpSp>
      <p:grpSp>
        <p:nvGrpSpPr>
          <p:cNvPr id="3141" name="Group 159"/>
          <p:cNvGrpSpPr>
            <a:grpSpLocks/>
          </p:cNvGrpSpPr>
          <p:nvPr/>
        </p:nvGrpSpPr>
        <p:grpSpPr bwMode="auto">
          <a:xfrm>
            <a:off x="7881938" y="2095500"/>
            <a:ext cx="636587" cy="1165225"/>
            <a:chOff x="4965" y="1304"/>
            <a:chExt cx="401" cy="734"/>
          </a:xfrm>
        </p:grpSpPr>
        <p:grpSp>
          <p:nvGrpSpPr>
            <p:cNvPr id="3142" name="Group 140"/>
            <p:cNvGrpSpPr>
              <a:grpSpLocks/>
            </p:cNvGrpSpPr>
            <p:nvPr/>
          </p:nvGrpSpPr>
          <p:grpSpPr bwMode="auto">
            <a:xfrm>
              <a:off x="4970" y="1304"/>
              <a:ext cx="390" cy="734"/>
              <a:chOff x="4970" y="1304"/>
              <a:chExt cx="390" cy="734"/>
            </a:xfrm>
          </p:grpSpPr>
          <p:sp>
            <p:nvSpPr>
              <p:cNvPr id="3148" name="Oval 73"/>
              <p:cNvSpPr>
                <a:spLocks noChangeAspect="1" noChangeArrowheads="1"/>
              </p:cNvSpPr>
              <p:nvPr/>
            </p:nvSpPr>
            <p:spPr bwMode="auto">
              <a:xfrm>
                <a:off x="4970" y="1442"/>
                <a:ext cx="390" cy="360"/>
              </a:xfrm>
              <a:prstGeom prst="ellipse">
                <a:avLst/>
              </a:prstGeom>
              <a:solidFill>
                <a:srgbClr val="969696"/>
              </a:solidFill>
              <a:ln w="9525" algn="ctr">
                <a:solidFill>
                  <a:srgbClr val="969696"/>
                </a:solidFill>
                <a:round/>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49" name="Rectangle 74"/>
              <p:cNvSpPr>
                <a:spLocks noChangeAspect="1" noChangeArrowheads="1"/>
              </p:cNvSpPr>
              <p:nvPr/>
            </p:nvSpPr>
            <p:spPr bwMode="auto">
              <a:xfrm>
                <a:off x="4970" y="1634"/>
                <a:ext cx="390" cy="404"/>
              </a:xfrm>
              <a:prstGeom prst="rect">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sp>
            <p:nvSpPr>
              <p:cNvPr id="3150" name="AutoShape 86"/>
              <p:cNvSpPr>
                <a:spLocks noChangeAspect="1" noChangeArrowheads="1"/>
              </p:cNvSpPr>
              <p:nvPr/>
            </p:nvSpPr>
            <p:spPr bwMode="auto">
              <a:xfrm>
                <a:off x="5064" y="1304"/>
                <a:ext cx="201" cy="156"/>
              </a:xfrm>
              <a:prstGeom prst="flowChartManualOperation">
                <a:avLst/>
              </a:prstGeom>
              <a:solidFill>
                <a:srgbClr val="969696"/>
              </a:solidFill>
              <a:ln w="9525" algn="ctr">
                <a:solidFill>
                  <a:srgbClr val="969696"/>
                </a:solidFill>
                <a:miter lim="800000"/>
                <a:headEnd/>
                <a:tailEnd/>
              </a:ln>
            </p:spPr>
            <p:txBody>
              <a:bodyPr wrap="none" anchor="ctr"/>
              <a:lstStyle/>
              <a:p>
                <a:pPr eaLnBrk="1" hangingPunct="1">
                  <a:spcBef>
                    <a:spcPct val="20000"/>
                  </a:spcBef>
                  <a:buClr>
                    <a:schemeClr val="folHlink"/>
                  </a:buClr>
                  <a:buSzPct val="60000"/>
                  <a:buFont typeface="Wingdings" pitchFamily="2" charset="2"/>
                  <a:buNone/>
                </a:pPr>
                <a:endParaRPr lang="ja-JP" altLang="en-US" sz="1000" b="1">
                  <a:latin typeface="Arial" charset="0"/>
                </a:endParaRPr>
              </a:p>
            </p:txBody>
          </p:sp>
        </p:grpSp>
        <p:grpSp>
          <p:nvGrpSpPr>
            <p:cNvPr id="3143" name="Group 149"/>
            <p:cNvGrpSpPr>
              <a:grpSpLocks/>
            </p:cNvGrpSpPr>
            <p:nvPr/>
          </p:nvGrpSpPr>
          <p:grpSpPr bwMode="auto">
            <a:xfrm>
              <a:off x="4965" y="1577"/>
              <a:ext cx="401" cy="388"/>
              <a:chOff x="4971" y="1577"/>
              <a:chExt cx="401" cy="388"/>
            </a:xfrm>
          </p:grpSpPr>
          <p:sp>
            <p:nvSpPr>
              <p:cNvPr id="3144" name="Text Box 87"/>
              <p:cNvSpPr txBox="1">
                <a:spLocks noChangeAspect="1" noChangeArrowheads="1"/>
              </p:cNvSpPr>
              <p:nvPr/>
            </p:nvSpPr>
            <p:spPr bwMode="auto">
              <a:xfrm>
                <a:off x="4983" y="1577"/>
                <a:ext cx="3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en-US" altLang="ja-JP" sz="1000" b="1">
                    <a:solidFill>
                      <a:srgbClr val="FFFFFF"/>
                    </a:solidFill>
                    <a:ea typeface="HGP創英角ｺﾞｼｯｸUB" pitchFamily="50" charset="-128"/>
                  </a:rPr>
                  <a:t>C</a:t>
                </a:r>
                <a:r>
                  <a:rPr lang="en-US" altLang="ja-JP" sz="1000" b="1" baseline="-25000">
                    <a:solidFill>
                      <a:srgbClr val="FFFFFF"/>
                    </a:solidFill>
                    <a:ea typeface="HGP創英角ｺﾞｼｯｸUB" pitchFamily="50" charset="-128"/>
                  </a:rPr>
                  <a:t>2</a:t>
                </a:r>
                <a:r>
                  <a:rPr lang="en-US" altLang="ja-JP" sz="1000" b="1">
                    <a:solidFill>
                      <a:srgbClr val="FFFFFF"/>
                    </a:solidFill>
                    <a:ea typeface="HGP創英角ｺﾞｼｯｸUB" pitchFamily="50" charset="-128"/>
                  </a:rPr>
                  <a:t>H</a:t>
                </a:r>
                <a:r>
                  <a:rPr lang="en-US" altLang="ja-JP" sz="1000" b="1" baseline="-25000">
                    <a:solidFill>
                      <a:srgbClr val="FFFFFF"/>
                    </a:solidFill>
                    <a:ea typeface="HGP創英角ｺﾞｼｯｸUB" pitchFamily="50" charset="-128"/>
                  </a:rPr>
                  <a:t>4</a:t>
                </a:r>
                <a:r>
                  <a:rPr lang="en-US" altLang="ja-JP" sz="1000" b="1">
                    <a:solidFill>
                      <a:srgbClr val="FFFFFF"/>
                    </a:solidFill>
                    <a:ea typeface="HGP創英角ｺﾞｼｯｸUB" pitchFamily="50" charset="-128"/>
                  </a:rPr>
                  <a:t>O</a:t>
                </a:r>
              </a:p>
            </p:txBody>
          </p:sp>
          <p:sp>
            <p:nvSpPr>
              <p:cNvPr id="3145" name="Text Box 88"/>
              <p:cNvSpPr txBox="1">
                <a:spLocks noChangeAspect="1" noChangeArrowheads="1"/>
              </p:cNvSpPr>
              <p:nvPr/>
            </p:nvSpPr>
            <p:spPr bwMode="auto">
              <a:xfrm>
                <a:off x="4984" y="1676"/>
                <a:ext cx="3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ja-JP" sz="1000" b="1">
                    <a:solidFill>
                      <a:srgbClr val="FFFFFF"/>
                    </a:solidFill>
                    <a:ea typeface="HGP創英角ｺﾞｼｯｸUB" pitchFamily="50" charset="-128"/>
                  </a:rPr>
                  <a:t>(20%)</a:t>
                </a:r>
              </a:p>
            </p:txBody>
          </p:sp>
          <p:sp>
            <p:nvSpPr>
              <p:cNvPr id="3146" name="Text Box 90"/>
              <p:cNvSpPr txBox="1">
                <a:spLocks noChangeAspect="1" noChangeArrowheads="1"/>
              </p:cNvSpPr>
              <p:nvPr/>
            </p:nvSpPr>
            <p:spPr bwMode="auto">
              <a:xfrm>
                <a:off x="4993" y="1811"/>
                <a:ext cx="3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en-US" sz="1000" b="1">
                    <a:solidFill>
                      <a:srgbClr val="FFFFFF"/>
                    </a:solidFill>
                    <a:ea typeface="HGP創英角ｺﾞｼｯｸUB" pitchFamily="50" charset="-128"/>
                  </a:rPr>
                  <a:t>ＣＯ</a:t>
                </a:r>
                <a:r>
                  <a:rPr lang="en-US" altLang="ja-JP" sz="1000" b="1" baseline="-25000">
                    <a:solidFill>
                      <a:srgbClr val="FFFFFF"/>
                    </a:solidFill>
                    <a:ea typeface="HGP創英角ｺﾞｼｯｸUB" pitchFamily="50" charset="-128"/>
                  </a:rPr>
                  <a:t>2</a:t>
                </a:r>
              </a:p>
            </p:txBody>
          </p:sp>
          <p:sp>
            <p:nvSpPr>
              <p:cNvPr id="3147" name="Text Box 89"/>
              <p:cNvSpPr txBox="1">
                <a:spLocks noChangeAspect="1" noChangeArrowheads="1"/>
              </p:cNvSpPr>
              <p:nvPr/>
            </p:nvSpPr>
            <p:spPr bwMode="auto">
              <a:xfrm>
                <a:off x="4971" y="1742"/>
                <a:ext cx="38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Ｐゴシック" charset="-128"/>
                  </a:defRPr>
                </a:lvl1pPr>
                <a:lvl2pPr>
                  <a:defRPr kumimoji="1" sz="28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000">
                    <a:solidFill>
                      <a:schemeClr val="tx1"/>
                    </a:solidFill>
                    <a:latin typeface="Arial" charset="0"/>
                    <a:ea typeface="ＭＳ Ｐゴシック" charset="-128"/>
                  </a:defRPr>
                </a:lvl4pPr>
                <a:lvl5pPr>
                  <a:defRPr kumimoji="1" sz="2000">
                    <a:solidFill>
                      <a:schemeClr val="tx1"/>
                    </a:solidFill>
                    <a:latin typeface="Arial" charset="0"/>
                    <a:ea typeface="ＭＳ Ｐゴシック" charset="-128"/>
                  </a:defRPr>
                </a:lvl5pPr>
                <a:lvl6pPr eaLnBrk="0" hangingPunct="0">
                  <a:defRPr kumimoji="1" sz="2000">
                    <a:solidFill>
                      <a:schemeClr val="tx1"/>
                    </a:solidFill>
                    <a:latin typeface="Arial" charset="0"/>
                    <a:ea typeface="ＭＳ Ｐゴシック" charset="-128"/>
                  </a:defRPr>
                </a:lvl6pPr>
                <a:lvl7pPr eaLnBrk="0" hangingPunct="0">
                  <a:defRPr kumimoji="1" sz="2000">
                    <a:solidFill>
                      <a:schemeClr val="tx1"/>
                    </a:solidFill>
                    <a:latin typeface="Arial" charset="0"/>
                    <a:ea typeface="ＭＳ Ｐゴシック" charset="-128"/>
                  </a:defRPr>
                </a:lvl7pPr>
                <a:lvl8pPr eaLnBrk="0" hangingPunct="0">
                  <a:defRPr kumimoji="1" sz="2000">
                    <a:solidFill>
                      <a:schemeClr val="tx1"/>
                    </a:solidFill>
                    <a:latin typeface="Arial" charset="0"/>
                    <a:ea typeface="ＭＳ Ｐゴシック" charset="-128"/>
                  </a:defRPr>
                </a:lvl8pPr>
                <a:lvl9pPr eaLnBrk="0" hangingPunct="0">
                  <a:defRPr kumimoji="1" sz="2000">
                    <a:solidFill>
                      <a:schemeClr val="tx1"/>
                    </a:solidFill>
                    <a:latin typeface="Arial" charset="0"/>
                    <a:ea typeface="ＭＳ Ｐゴシック" charset="-128"/>
                  </a:defRPr>
                </a:lvl9pPr>
              </a:lstStyle>
              <a:p>
                <a:pPr algn="ctr" eaLnBrk="1" hangingPunct="1">
                  <a:spcBef>
                    <a:spcPct val="50000"/>
                  </a:spcBef>
                </a:pPr>
                <a:r>
                  <a:rPr lang="ja-JP" altLang="ja-JP" sz="1000" b="1">
                    <a:solidFill>
                      <a:srgbClr val="FFFFFF"/>
                    </a:solidFill>
                    <a:ea typeface="HGP創英角ｺﾞｼｯｸUB" pitchFamily="50" charset="-128"/>
                  </a:rPr>
                  <a:t>+</a:t>
                </a:r>
              </a:p>
            </p:txBody>
          </p:sp>
        </p:grpSp>
      </p:grpSp>
      <p:pic>
        <p:nvPicPr>
          <p:cNvPr id="51" name="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82638" y="4905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0"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：在宅酸素療法とは、どんな治療？</a:t>
            </a:r>
          </a:p>
        </p:txBody>
      </p:sp>
      <p:sp>
        <p:nvSpPr>
          <p:cNvPr id="65539"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C821E52-491E-48C8-9A19-B0E525F469A4}" type="slidenum">
              <a:rPr lang="en-US" altLang="ja-JP" smtClean="0">
                <a:ea typeface="HGP創英角ｺﾞｼｯｸUB" pitchFamily="50" charset="-128"/>
              </a:rPr>
              <a:pPr/>
              <a:t>60</a:t>
            </a:fld>
            <a:endParaRPr lang="en-US" altLang="ja-JP">
              <a:ea typeface="HGP創英角ｺﾞｼｯｸUB" pitchFamily="50" charset="-128"/>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4762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5EBE31D-3B7C-4AFB-91AB-634E5AA579A4}" type="slidenum">
              <a:rPr lang="en-US" altLang="ja-JP" smtClean="0">
                <a:ea typeface="HGP創英角ｺﾞｼｯｸUB" pitchFamily="50" charset="-128"/>
              </a:rPr>
              <a:pPr/>
              <a:t>61</a:t>
            </a:fld>
            <a:endParaRPr lang="en-US" altLang="ja-JP">
              <a:ea typeface="HGP創英角ｺﾞｼｯｸUB" pitchFamily="50" charset="-128"/>
            </a:endParaRPr>
          </a:p>
        </p:txBody>
      </p:sp>
      <p:pic>
        <p:nvPicPr>
          <p:cNvPr id="6656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3532188"/>
            <a:ext cx="1920875" cy="205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1944688" y="674688"/>
            <a:ext cx="5905500" cy="584200"/>
          </a:xfrm>
          <a:prstGeom prst="rect">
            <a:avLst/>
          </a:prstGeom>
        </p:spPr>
        <p:txBody>
          <a:bodyPr>
            <a:spAutoFit/>
          </a:bodyPr>
          <a:lstStyle/>
          <a:p>
            <a:pPr eaLnBrk="1" hangingPunct="1">
              <a:defRPr/>
            </a:pPr>
            <a:r>
              <a:rPr lang="en-US" altLang="ja-JP" sz="3200" b="1" u="sng" dirty="0">
                <a:solidFill>
                  <a:srgbClr val="0000CC"/>
                </a:solidFill>
                <a:effectLst>
                  <a:outerShdw blurRad="38100" dist="38100" dir="2700000" algn="tl">
                    <a:srgbClr val="C0C0C0"/>
                  </a:outerShdw>
                </a:effectLst>
                <a:latin typeface="+mj-ea"/>
                <a:ea typeface="+mj-ea"/>
              </a:rPr>
              <a:t>H</a:t>
            </a:r>
            <a:r>
              <a:rPr lang="en-US" altLang="ja-JP" sz="3200" b="1" dirty="0">
                <a:solidFill>
                  <a:srgbClr val="002060"/>
                </a:solidFill>
                <a:latin typeface="+mj-ea"/>
                <a:ea typeface="+mj-ea"/>
              </a:rPr>
              <a:t>ome </a:t>
            </a:r>
            <a:r>
              <a:rPr lang="en-US" altLang="ja-JP" sz="3200" b="1" u="sng" dirty="0">
                <a:solidFill>
                  <a:srgbClr val="0000CC"/>
                </a:solidFill>
                <a:effectLst>
                  <a:outerShdw blurRad="38100" dist="38100" dir="2700000" algn="tl">
                    <a:srgbClr val="C0C0C0"/>
                  </a:outerShdw>
                </a:effectLst>
                <a:latin typeface="+mj-ea"/>
                <a:ea typeface="+mj-ea"/>
              </a:rPr>
              <a:t>O</a:t>
            </a:r>
            <a:r>
              <a:rPr lang="en-US" altLang="ja-JP" sz="3200" b="1" dirty="0">
                <a:solidFill>
                  <a:srgbClr val="002060"/>
                </a:solidFill>
                <a:latin typeface="+mj-ea"/>
                <a:ea typeface="+mj-ea"/>
              </a:rPr>
              <a:t>xygen </a:t>
            </a:r>
            <a:r>
              <a:rPr lang="en-US" altLang="ja-JP" sz="3200" b="1" u="sng" dirty="0">
                <a:solidFill>
                  <a:srgbClr val="0000CC"/>
                </a:solidFill>
                <a:effectLst>
                  <a:outerShdw blurRad="38100" dist="38100" dir="2700000" algn="tl">
                    <a:srgbClr val="C0C0C0"/>
                  </a:outerShdw>
                </a:effectLst>
                <a:latin typeface="+mj-ea"/>
                <a:ea typeface="+mj-ea"/>
              </a:rPr>
              <a:t>T</a:t>
            </a:r>
            <a:r>
              <a:rPr lang="en-US" altLang="ja-JP" sz="3200" b="1" dirty="0">
                <a:solidFill>
                  <a:srgbClr val="002060"/>
                </a:solidFill>
                <a:latin typeface="+mj-ea"/>
                <a:ea typeface="+mj-ea"/>
              </a:rPr>
              <a:t>herapy </a:t>
            </a:r>
            <a:r>
              <a:rPr lang="en-US" altLang="ja-JP" sz="3200" b="1" dirty="0">
                <a:solidFill>
                  <a:srgbClr val="002060"/>
                </a:solidFill>
                <a:latin typeface="+mj-ea"/>
                <a:ea typeface="+mj-ea"/>
                <a:sym typeface="Wingdings" panose="05000000000000000000" pitchFamily="2" charset="2"/>
              </a:rPr>
              <a:t></a:t>
            </a:r>
            <a:r>
              <a:rPr lang="ja-JP" altLang="en-US" sz="3200" b="1" dirty="0">
                <a:solidFill>
                  <a:srgbClr val="002060"/>
                </a:solidFill>
                <a:latin typeface="+mj-ea"/>
                <a:ea typeface="+mj-ea"/>
              </a:rPr>
              <a:t> </a:t>
            </a:r>
            <a:r>
              <a:rPr lang="en-US" altLang="ja-JP" sz="3200" b="1" dirty="0">
                <a:solidFill>
                  <a:srgbClr val="002060"/>
                </a:solidFill>
                <a:latin typeface="+mj-ea"/>
                <a:ea typeface="+mj-ea"/>
              </a:rPr>
              <a:t>HOT</a:t>
            </a:r>
            <a:r>
              <a:rPr lang="en-US" altLang="ja-JP" sz="3200" b="1" dirty="0">
                <a:solidFill>
                  <a:srgbClr val="002060"/>
                </a:solidFill>
                <a:latin typeface="Arial" charset="0"/>
              </a:rPr>
              <a:t> </a:t>
            </a:r>
            <a:endParaRPr lang="ja-JP" altLang="en-US" sz="3200" dirty="0">
              <a:solidFill>
                <a:srgbClr val="002060"/>
              </a:solidFill>
              <a:latin typeface="Arial" charset="0"/>
            </a:endParaRPr>
          </a:p>
        </p:txBody>
      </p:sp>
      <p:sp>
        <p:nvSpPr>
          <p:cNvPr id="9" name="タイトル 3"/>
          <p:cNvSpPr txBox="1">
            <a:spLocks/>
          </p:cNvSpPr>
          <p:nvPr/>
        </p:nvSpPr>
        <p:spPr>
          <a:xfrm>
            <a:off x="0" y="101600"/>
            <a:ext cx="9144000" cy="881063"/>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在宅酸素療法とは</a:t>
            </a:r>
          </a:p>
        </p:txBody>
      </p:sp>
      <p:pic>
        <p:nvPicPr>
          <p:cNvPr id="66566" name="Picture 10"/>
          <p:cNvPicPr>
            <a:picLocks noChangeAspect="1" noChangeArrowheads="1"/>
          </p:cNvPicPr>
          <p:nvPr/>
        </p:nvPicPr>
        <p:blipFill>
          <a:blip r:embed="rId6">
            <a:extLst>
              <a:ext uri="{28A0092B-C50C-407E-A947-70E740481C1C}">
                <a14:useLocalDpi xmlns:a14="http://schemas.microsoft.com/office/drawing/2010/main" val="0"/>
              </a:ext>
            </a:extLst>
          </a:blip>
          <a:srcRect l="12155"/>
          <a:stretch>
            <a:fillRect/>
          </a:stretch>
        </p:blipFill>
        <p:spPr bwMode="auto">
          <a:xfrm>
            <a:off x="7850188" y="3922713"/>
            <a:ext cx="12509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テキスト ボックス 6"/>
          <p:cNvSpPr txBox="1">
            <a:spLocks noChangeArrowheads="1"/>
          </p:cNvSpPr>
          <p:nvPr/>
        </p:nvSpPr>
        <p:spPr bwMode="auto">
          <a:xfrm>
            <a:off x="1323975" y="6053138"/>
            <a:ext cx="442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a:solidFill>
                  <a:schemeClr val="tx1"/>
                </a:solidFill>
              </a:rPr>
              <a:t>子　機</a:t>
            </a:r>
          </a:p>
        </p:txBody>
      </p:sp>
      <p:sp>
        <p:nvSpPr>
          <p:cNvPr id="18" name="円/楕円 17"/>
          <p:cNvSpPr/>
          <p:nvPr/>
        </p:nvSpPr>
        <p:spPr>
          <a:xfrm>
            <a:off x="377825" y="1863725"/>
            <a:ext cx="2901950" cy="515938"/>
          </a:xfrm>
          <a:prstGeom prst="ellipse">
            <a:avLst/>
          </a:prstGeom>
          <a:solidFill>
            <a:srgbClr val="FFCC99"/>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液体酸素装置</a:t>
            </a:r>
          </a:p>
        </p:txBody>
      </p:sp>
      <p:sp>
        <p:nvSpPr>
          <p:cNvPr id="4" name="角丸四角形 3"/>
          <p:cNvSpPr/>
          <p:nvPr/>
        </p:nvSpPr>
        <p:spPr>
          <a:xfrm>
            <a:off x="555625" y="1366838"/>
            <a:ext cx="1831975" cy="415925"/>
          </a:xfrm>
          <a:prstGeom prst="roundRect">
            <a:avLst>
              <a:gd name="adj" fmla="val 30058"/>
            </a:avLst>
          </a:prstGeom>
          <a:solidFill>
            <a:srgbClr val="FFCC99"/>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居宅では、</a:t>
            </a:r>
          </a:p>
        </p:txBody>
      </p:sp>
      <p:sp>
        <p:nvSpPr>
          <p:cNvPr id="20" name="角丸四角形 19"/>
          <p:cNvSpPr/>
          <p:nvPr/>
        </p:nvSpPr>
        <p:spPr>
          <a:xfrm>
            <a:off x="4994275" y="1360488"/>
            <a:ext cx="1831975" cy="415925"/>
          </a:xfrm>
          <a:prstGeom prst="roundRect">
            <a:avLst>
              <a:gd name="adj" fmla="val 354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外出時は、</a:t>
            </a:r>
          </a:p>
        </p:txBody>
      </p:sp>
      <p:sp>
        <p:nvSpPr>
          <p:cNvPr id="22" name="円/楕円 21"/>
          <p:cNvSpPr/>
          <p:nvPr/>
        </p:nvSpPr>
        <p:spPr>
          <a:xfrm>
            <a:off x="5610225" y="2913063"/>
            <a:ext cx="3309938"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液体酸素の子機</a:t>
            </a:r>
          </a:p>
        </p:txBody>
      </p:sp>
      <p:sp>
        <p:nvSpPr>
          <p:cNvPr id="66572" name="テキスト ボックス 6"/>
          <p:cNvSpPr txBox="1">
            <a:spLocks noChangeArrowheads="1"/>
          </p:cNvSpPr>
          <p:nvPr/>
        </p:nvSpPr>
        <p:spPr bwMode="auto">
          <a:xfrm>
            <a:off x="714375" y="6072188"/>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a:solidFill>
                  <a:schemeClr val="tx1"/>
                </a:solidFill>
              </a:rPr>
              <a:t>親　機</a:t>
            </a:r>
          </a:p>
        </p:txBody>
      </p:sp>
      <p:cxnSp>
        <p:nvCxnSpPr>
          <p:cNvPr id="8" name="直線矢印コネクタ 7"/>
          <p:cNvCxnSpPr/>
          <p:nvPr/>
        </p:nvCxnSpPr>
        <p:spPr>
          <a:xfrm flipH="1">
            <a:off x="2063750" y="2743200"/>
            <a:ext cx="409575" cy="788988"/>
          </a:xfrm>
          <a:prstGeom prst="straightConnector1">
            <a:avLst/>
          </a:prstGeom>
          <a:ln w="3810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2995613" y="1938338"/>
            <a:ext cx="936625" cy="404812"/>
          </a:xfrm>
          <a:prstGeom prst="ellipse">
            <a:avLst/>
          </a:prstGeom>
          <a:solidFill>
            <a:srgbClr val="FFCC99"/>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又は</a:t>
            </a:r>
          </a:p>
        </p:txBody>
      </p:sp>
      <p:sp>
        <p:nvSpPr>
          <p:cNvPr id="34" name="円/楕円 33"/>
          <p:cNvSpPr/>
          <p:nvPr/>
        </p:nvSpPr>
        <p:spPr>
          <a:xfrm>
            <a:off x="6472238" y="2498725"/>
            <a:ext cx="1022350" cy="423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又は</a:t>
            </a:r>
          </a:p>
        </p:txBody>
      </p:sp>
      <p:pic>
        <p:nvPicPr>
          <p:cNvPr id="66576" name="Picture 24" descr="\\TPMSVR1\tpmwork\各部自由\在宅医療学術部\2_学術企画G\2_製品別\HOT\9_資材関連\画像データ\濃縮器\α\ハイサンソ ポータブル α.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5725" y="990600"/>
            <a:ext cx="12144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円/楕円 20"/>
          <p:cNvSpPr/>
          <p:nvPr/>
        </p:nvSpPr>
        <p:spPr>
          <a:xfrm>
            <a:off x="6483350" y="1863725"/>
            <a:ext cx="2597150" cy="714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HGP創英角ｺﾞｼｯｸUB" panose="020B0900000000000000" pitchFamily="50" charset="-128"/>
                <a:ea typeface="HGP創英角ｺﾞｼｯｸUB" panose="020B0900000000000000" pitchFamily="50" charset="-128"/>
              </a:rPr>
              <a:t>携帯型</a:t>
            </a:r>
            <a:endParaRPr lang="en-US" altLang="ja-JP" sz="2000" dirty="0">
              <a:solidFill>
                <a:schemeClr val="tx1"/>
              </a:solidFill>
              <a:latin typeface="HGP創英角ｺﾞｼｯｸUB" panose="020B0900000000000000" pitchFamily="50" charset="-128"/>
              <a:ea typeface="HGP創英角ｺﾞｼｯｸUB" panose="020B0900000000000000" pitchFamily="50" charset="-128"/>
            </a:endParaRPr>
          </a:p>
          <a:p>
            <a:pPr algn="ctr">
              <a:defRPr/>
            </a:pPr>
            <a:r>
              <a:rPr lang="ja-JP" altLang="en-US" sz="2000" dirty="0">
                <a:solidFill>
                  <a:schemeClr val="tx1"/>
                </a:solidFill>
                <a:latin typeface="HGP創英角ｺﾞｼｯｸUB" panose="020B0900000000000000" pitchFamily="50" charset="-128"/>
                <a:ea typeface="HGP創英角ｺﾞｼｯｸUB" panose="020B0900000000000000" pitchFamily="50" charset="-128"/>
              </a:rPr>
              <a:t>酸素濃縮装置</a:t>
            </a:r>
          </a:p>
        </p:txBody>
      </p:sp>
      <p:cxnSp>
        <p:nvCxnSpPr>
          <p:cNvPr id="25" name="直線矢印コネクタ 24"/>
          <p:cNvCxnSpPr/>
          <p:nvPr/>
        </p:nvCxnSpPr>
        <p:spPr>
          <a:xfrm flipV="1">
            <a:off x="7705725" y="1776413"/>
            <a:ext cx="506413" cy="87312"/>
          </a:xfrm>
          <a:prstGeom prst="straightConnector1">
            <a:avLst/>
          </a:prstGeom>
          <a:ln w="3810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4449763" y="1887538"/>
            <a:ext cx="2439987" cy="517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酸素ボンベ</a:t>
            </a:r>
          </a:p>
        </p:txBody>
      </p:sp>
      <p:grpSp>
        <p:nvGrpSpPr>
          <p:cNvPr id="66580" name="グループ化 13"/>
          <p:cNvGrpSpPr>
            <a:grpSpLocks/>
          </p:cNvGrpSpPr>
          <p:nvPr/>
        </p:nvGrpSpPr>
        <p:grpSpPr bwMode="auto">
          <a:xfrm>
            <a:off x="723900" y="2454275"/>
            <a:ext cx="4481513" cy="3697288"/>
            <a:chOff x="723900" y="2454275"/>
            <a:chExt cx="4481513" cy="3697288"/>
          </a:xfrm>
        </p:grpSpPr>
        <p:pic>
          <p:nvPicPr>
            <p:cNvPr id="66590" name="Picture 25" descr="C:\Users\nsz00534\Desktop\0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 y="2454275"/>
              <a:ext cx="448151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平行四辺形 4"/>
            <p:cNvSpPr/>
            <p:nvPr/>
          </p:nvSpPr>
          <p:spPr>
            <a:xfrm rot="18095400">
              <a:off x="4206875" y="4581526"/>
              <a:ext cx="485775" cy="876300"/>
            </a:xfrm>
            <a:prstGeom prst="parallelogram">
              <a:avLst>
                <a:gd name="adj" fmla="val 32893"/>
              </a:avLst>
            </a:prstGeom>
            <a:solidFill>
              <a:srgbClr val="FBE4CD"/>
            </a:solidFill>
            <a:ln>
              <a:solidFill>
                <a:srgbClr val="FFE6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平行四辺形 27"/>
            <p:cNvSpPr/>
            <p:nvPr/>
          </p:nvSpPr>
          <p:spPr>
            <a:xfrm rot="18388301">
              <a:off x="4452938" y="4338638"/>
              <a:ext cx="287337" cy="877887"/>
            </a:xfrm>
            <a:prstGeom prst="parallelogram">
              <a:avLst>
                <a:gd name="adj" fmla="val 32893"/>
              </a:avLst>
            </a:prstGeom>
            <a:solidFill>
              <a:srgbClr val="FFFFD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0" name="直線コネクタ 9"/>
          <p:cNvCxnSpPr/>
          <p:nvPr/>
        </p:nvCxnSpPr>
        <p:spPr>
          <a:xfrm>
            <a:off x="4159250" y="4510088"/>
            <a:ext cx="835025" cy="7651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6582" name="図 4" descr="ph_001_00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741863"/>
            <a:ext cx="8016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コンテンツ プレースホルダ 3" descr="ph_001_00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4450" y="5083175"/>
            <a:ext cx="5143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上カーブ矢印 1"/>
          <p:cNvSpPr/>
          <p:nvPr/>
        </p:nvSpPr>
        <p:spPr>
          <a:xfrm rot="21411411">
            <a:off x="1554163" y="5683250"/>
            <a:ext cx="5668962" cy="620713"/>
          </a:xfrm>
          <a:prstGeom prst="curved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26" name="直線矢印コネクタ 25"/>
          <p:cNvCxnSpPr>
            <a:endCxn id="66582" idx="0"/>
          </p:cNvCxnSpPr>
          <p:nvPr/>
        </p:nvCxnSpPr>
        <p:spPr>
          <a:xfrm>
            <a:off x="623888" y="2257425"/>
            <a:ext cx="317500" cy="2484438"/>
          </a:xfrm>
          <a:prstGeom prst="straightConnector1">
            <a:avLst/>
          </a:prstGeom>
          <a:ln w="3810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円/楕円 2"/>
          <p:cNvSpPr/>
          <p:nvPr/>
        </p:nvSpPr>
        <p:spPr>
          <a:xfrm>
            <a:off x="1766888" y="2309813"/>
            <a:ext cx="2944812" cy="515937"/>
          </a:xfrm>
          <a:prstGeom prst="ellipse">
            <a:avLst/>
          </a:prstGeom>
          <a:solidFill>
            <a:srgbClr val="FFCC99"/>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酸素濃縮装置</a:t>
            </a:r>
          </a:p>
        </p:txBody>
      </p:sp>
      <p:cxnSp>
        <p:nvCxnSpPr>
          <p:cNvPr id="35" name="直線矢印コネクタ 34"/>
          <p:cNvCxnSpPr>
            <a:stCxn id="3" idx="3"/>
          </p:cNvCxnSpPr>
          <p:nvPr/>
        </p:nvCxnSpPr>
        <p:spPr>
          <a:xfrm flipH="1">
            <a:off x="2049463" y="2749550"/>
            <a:ext cx="149225" cy="782638"/>
          </a:xfrm>
          <a:prstGeom prst="straightConnector1">
            <a:avLst/>
          </a:prstGeom>
          <a:ln w="3810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61/70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7" name="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782638" y="3952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928688"/>
          </a:xfrm>
        </p:spPr>
        <p:txBody>
          <a:bodyPr/>
          <a:lstStyle/>
          <a:p>
            <a:pPr>
              <a:defRPr/>
            </a:pPr>
            <a:r>
              <a:rPr lang="en-US" altLang="ja-JP" b="1"/>
              <a:t>Q</a:t>
            </a:r>
            <a:r>
              <a:t>：酸素の支燃性とは？</a:t>
            </a:r>
          </a:p>
        </p:txBody>
      </p:sp>
      <p:sp>
        <p:nvSpPr>
          <p:cNvPr id="6758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CBB3653D-5C4D-4E98-A12B-E27DB823DCCF}" type="slidenum">
              <a:rPr lang="en-US" altLang="ja-JP" smtClean="0">
                <a:ea typeface="HGP創英角ｺﾞｼｯｸUB" pitchFamily="50" charset="-128"/>
              </a:rPr>
              <a:pPr/>
              <a:t>62</a:t>
            </a:fld>
            <a:endParaRPr lang="en-US" altLang="ja-JP">
              <a:ea typeface="HGP創英角ｺﾞｼｯｸUB" pitchFamily="50" charset="-128"/>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62/70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95313" y="5175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0BFAA50-FA65-4FE2-8C79-E23925BE4874}" type="slidenum">
              <a:rPr lang="en-US" altLang="ja-JP" smtClean="0">
                <a:ea typeface="HGP創英角ｺﾞｼｯｸUB" pitchFamily="50" charset="-128"/>
              </a:rPr>
              <a:pPr/>
              <a:t>63</a:t>
            </a:fld>
            <a:endParaRPr lang="en-US" altLang="ja-JP">
              <a:ea typeface="HGP創英角ｺﾞｼｯｸUB" pitchFamily="50" charset="-128"/>
            </a:endParaRPr>
          </a:p>
        </p:txBody>
      </p:sp>
      <p:sp>
        <p:nvSpPr>
          <p:cNvPr id="68611" name="テキスト ボックス 3"/>
          <p:cNvSpPr txBox="1">
            <a:spLocks noChangeArrowheads="1"/>
          </p:cNvSpPr>
          <p:nvPr/>
        </p:nvSpPr>
        <p:spPr bwMode="auto">
          <a:xfrm>
            <a:off x="439738" y="892175"/>
            <a:ext cx="87042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800">
                <a:solidFill>
                  <a:schemeClr val="tx1"/>
                </a:solidFill>
                <a:latin typeface="Arial" pitchFamily="34" charset="0"/>
                <a:ea typeface="HGS創英角ｺﾞｼｯｸUB" pitchFamily="50" charset="-128"/>
              </a:rPr>
              <a:t>酸素は、</a:t>
            </a:r>
            <a:r>
              <a:rPr lang="ja-JP" altLang="en-US" sz="2800">
                <a:solidFill>
                  <a:srgbClr val="FF6600"/>
                </a:solidFill>
                <a:latin typeface="Arial" pitchFamily="34" charset="0"/>
                <a:ea typeface="HGS創英角ｺﾞｼｯｸUB" pitchFamily="50" charset="-128"/>
              </a:rPr>
              <a:t>燃焼を助ける性質</a:t>
            </a:r>
            <a:r>
              <a:rPr lang="ja-JP" altLang="en-US" sz="2800">
                <a:solidFill>
                  <a:schemeClr val="tx1"/>
                </a:solidFill>
                <a:latin typeface="Arial" pitchFamily="34" charset="0"/>
                <a:ea typeface="HGS創英角ｺﾞｼｯｸUB" pitchFamily="50" charset="-128"/>
              </a:rPr>
              <a:t>が強いガスです。</a:t>
            </a:r>
            <a:endParaRPr lang="en-US" altLang="ja-JP" sz="2800">
              <a:solidFill>
                <a:schemeClr val="tx1"/>
              </a:solidFill>
              <a:latin typeface="Arial" pitchFamily="34" charset="0"/>
              <a:ea typeface="HGS創英角ｺﾞｼｯｸUB" pitchFamily="50" charset="-128"/>
            </a:endParaRPr>
          </a:p>
          <a:p>
            <a:pPr eaLnBrk="1" hangingPunct="1"/>
            <a:r>
              <a:rPr lang="ja-JP" altLang="en-US" sz="2800">
                <a:solidFill>
                  <a:schemeClr val="tx1"/>
                </a:solidFill>
                <a:latin typeface="Arial" pitchFamily="34" charset="0"/>
                <a:ea typeface="HGS創英角ｺﾞｼｯｸUB" pitchFamily="50" charset="-128"/>
              </a:rPr>
              <a:t>この性質を</a:t>
            </a:r>
            <a:r>
              <a:rPr lang="ja-JP" altLang="en-US" sz="2800">
                <a:solidFill>
                  <a:srgbClr val="FF6600"/>
                </a:solidFill>
                <a:latin typeface="Arial" pitchFamily="34" charset="0"/>
                <a:ea typeface="HGS創英角ｺﾞｼｯｸUB" pitchFamily="50" charset="-128"/>
              </a:rPr>
              <a:t>支燃性</a:t>
            </a:r>
            <a:r>
              <a:rPr lang="ja-JP" altLang="en-US" sz="2800">
                <a:solidFill>
                  <a:schemeClr val="tx1"/>
                </a:solidFill>
                <a:latin typeface="Arial" pitchFamily="34" charset="0"/>
                <a:ea typeface="HGS創英角ｺﾞｼｯｸUB" pitchFamily="50" charset="-128"/>
              </a:rPr>
              <a:t>と言います。</a:t>
            </a:r>
            <a:endParaRPr lang="ja-JP" altLang="en-US" sz="2800"/>
          </a:p>
        </p:txBody>
      </p:sp>
      <p:pic>
        <p:nvPicPr>
          <p:cNvPr id="68612" name="図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663" y="3138488"/>
            <a:ext cx="14890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3138488"/>
            <a:ext cx="17430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テキスト ボックス 3"/>
          <p:cNvSpPr txBox="1">
            <a:spLocks noChangeArrowheads="1"/>
          </p:cNvSpPr>
          <p:nvPr/>
        </p:nvSpPr>
        <p:spPr bwMode="auto">
          <a:xfrm>
            <a:off x="439738" y="1984375"/>
            <a:ext cx="8664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000">
                <a:solidFill>
                  <a:schemeClr val="tx1"/>
                </a:solidFill>
                <a:latin typeface="Arial" pitchFamily="34" charset="0"/>
                <a:ea typeface="HGS創英角ｺﾞｼｯｸUB" pitchFamily="50" charset="-128"/>
              </a:rPr>
              <a:t>①通常のビーカーの中に火の点いた蚊取線香を入れても変化はないが、</a:t>
            </a:r>
            <a:endParaRPr lang="en-US" altLang="ja-JP" sz="2000">
              <a:solidFill>
                <a:schemeClr val="tx1"/>
              </a:solidFill>
              <a:latin typeface="Arial" pitchFamily="34" charset="0"/>
              <a:ea typeface="HGS創英角ｺﾞｼｯｸUB" pitchFamily="50" charset="-128"/>
            </a:endParaRPr>
          </a:p>
          <a:p>
            <a:pPr eaLnBrk="1" hangingPunct="1"/>
            <a:r>
              <a:rPr lang="ja-JP" altLang="en-US" sz="2000">
                <a:solidFill>
                  <a:schemeClr val="tx1"/>
                </a:solidFill>
                <a:latin typeface="Arial" pitchFamily="34" charset="0"/>
                <a:ea typeface="HGS創英角ｺﾞｼｯｸUB" pitchFamily="50" charset="-128"/>
              </a:rPr>
              <a:t>②ビーカーの中に酸素濃縮装置からカニューラを通して酸素を充満させ、</a:t>
            </a:r>
            <a:endParaRPr lang="en-US" altLang="ja-JP" sz="2000">
              <a:solidFill>
                <a:schemeClr val="tx1"/>
              </a:solidFill>
              <a:latin typeface="Arial" pitchFamily="34" charset="0"/>
              <a:ea typeface="HGS創英角ｺﾞｼｯｸUB" pitchFamily="50" charset="-128"/>
            </a:endParaRPr>
          </a:p>
          <a:p>
            <a:pPr eaLnBrk="1" hangingPunct="1"/>
            <a:r>
              <a:rPr lang="ja-JP" altLang="en-US" sz="2000">
                <a:solidFill>
                  <a:schemeClr val="tx1"/>
                </a:solidFill>
                <a:latin typeface="Arial" pitchFamily="34" charset="0"/>
                <a:ea typeface="HGS創英角ｺﾞｼｯｸUB" pitchFamily="50" charset="-128"/>
              </a:rPr>
              <a:t>③酸素が充満したビーカーに、蚊取線香を入れると激しく燃える。</a:t>
            </a:r>
            <a:endParaRPr lang="ja-JP" altLang="en-US" sz="2000"/>
          </a:p>
        </p:txBody>
      </p:sp>
      <p:sp>
        <p:nvSpPr>
          <p:cNvPr id="9" name="タイトル 3"/>
          <p:cNvSpPr txBox="1">
            <a:spLocks/>
          </p:cNvSpPr>
          <p:nvPr/>
        </p:nvSpPr>
        <p:spPr>
          <a:xfrm>
            <a:off x="0" y="101600"/>
            <a:ext cx="9144000" cy="881063"/>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酸素の支燃性</a:t>
            </a:r>
          </a:p>
        </p:txBody>
      </p:sp>
      <p:sp>
        <p:nvSpPr>
          <p:cNvPr id="68616" name="テキスト ボックス 4"/>
          <p:cNvSpPr txBox="1">
            <a:spLocks noChangeArrowheads="1"/>
          </p:cNvSpPr>
          <p:nvPr/>
        </p:nvSpPr>
        <p:spPr bwMode="auto">
          <a:xfrm>
            <a:off x="1519238" y="5861050"/>
            <a:ext cx="49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2400">
                <a:solidFill>
                  <a:schemeClr val="tx1"/>
                </a:solidFill>
                <a:latin typeface="HG創英角ｺﾞｼｯｸUB" pitchFamily="49" charset="-128"/>
                <a:ea typeface="HG創英角ｺﾞｼｯｸUB" pitchFamily="49" charset="-128"/>
              </a:rPr>
              <a:t>①</a:t>
            </a:r>
          </a:p>
        </p:txBody>
      </p:sp>
      <p:sp>
        <p:nvSpPr>
          <p:cNvPr id="68617" name="テキスト ボックス 10"/>
          <p:cNvSpPr txBox="1">
            <a:spLocks noChangeArrowheads="1"/>
          </p:cNvSpPr>
          <p:nvPr/>
        </p:nvSpPr>
        <p:spPr bwMode="auto">
          <a:xfrm>
            <a:off x="4440238" y="5818188"/>
            <a:ext cx="49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2400">
                <a:solidFill>
                  <a:schemeClr val="tx1"/>
                </a:solidFill>
                <a:latin typeface="HG創英角ｺﾞｼｯｸUB" pitchFamily="49" charset="-128"/>
                <a:ea typeface="HG創英角ｺﾞｼｯｸUB" pitchFamily="49" charset="-128"/>
              </a:rPr>
              <a:t>②</a:t>
            </a:r>
          </a:p>
        </p:txBody>
      </p:sp>
      <p:sp>
        <p:nvSpPr>
          <p:cNvPr id="68618" name="テキスト ボックス 11"/>
          <p:cNvSpPr txBox="1">
            <a:spLocks noChangeArrowheads="1"/>
          </p:cNvSpPr>
          <p:nvPr/>
        </p:nvSpPr>
        <p:spPr bwMode="auto">
          <a:xfrm>
            <a:off x="7285038" y="5105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2400">
                <a:solidFill>
                  <a:schemeClr val="tx1"/>
                </a:solidFill>
                <a:latin typeface="HG創英角ｺﾞｼｯｸUB" pitchFamily="49" charset="-128"/>
                <a:ea typeface="HG創英角ｺﾞｼｯｸUB" pitchFamily="49" charset="-128"/>
              </a:rPr>
              <a:t>③</a:t>
            </a:r>
          </a:p>
        </p:txBody>
      </p:sp>
      <p:grpSp>
        <p:nvGrpSpPr>
          <p:cNvPr id="68619" name="グループ化 3"/>
          <p:cNvGrpSpPr>
            <a:grpSpLocks/>
          </p:cNvGrpSpPr>
          <p:nvPr/>
        </p:nvGrpSpPr>
        <p:grpSpPr bwMode="auto">
          <a:xfrm>
            <a:off x="3348038" y="3138488"/>
            <a:ext cx="2679700" cy="2679700"/>
            <a:chOff x="3348038" y="3138488"/>
            <a:chExt cx="2679700" cy="2679700"/>
          </a:xfrm>
        </p:grpSpPr>
        <p:pic>
          <p:nvPicPr>
            <p:cNvPr id="68622"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8038" y="3138488"/>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927475" y="4464050"/>
              <a:ext cx="188913" cy="46038"/>
            </a:xfrm>
            <a:prstGeom prst="rect">
              <a:avLst/>
            </a:prstGeom>
            <a:solidFill>
              <a:srgbClr val="FFFFFF"/>
            </a:solidFill>
            <a:ln w="3175">
              <a:solidFill>
                <a:srgbClr val="FFFFD9"/>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14" name="正方形/長方形 13"/>
            <p:cNvSpPr/>
            <p:nvPr/>
          </p:nvSpPr>
          <p:spPr>
            <a:xfrm>
              <a:off x="3783013" y="3940175"/>
              <a:ext cx="198437" cy="53975"/>
            </a:xfrm>
            <a:prstGeom prst="rect">
              <a:avLst/>
            </a:prstGeom>
            <a:solidFill>
              <a:srgbClr val="FBFBE7"/>
            </a:solidFill>
            <a:ln w="3175">
              <a:solidFill>
                <a:srgbClr val="FFFFD9"/>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15" name="正方形/長方形 14"/>
            <p:cNvSpPr/>
            <p:nvPr/>
          </p:nvSpPr>
          <p:spPr>
            <a:xfrm flipV="1">
              <a:off x="3887788" y="4503738"/>
              <a:ext cx="134937" cy="46037"/>
            </a:xfrm>
            <a:prstGeom prst="rect">
              <a:avLst/>
            </a:prstGeom>
            <a:solidFill>
              <a:srgbClr val="FBFBE7"/>
            </a:solidFill>
            <a:ln w="3175">
              <a:solidFill>
                <a:srgbClr val="FFFFD9"/>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grpSp>
      <p:sp>
        <p:nvSpPr>
          <p:cNvPr id="16" name="テキスト ボックス 1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63/70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730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286000"/>
            <a:ext cx="9144000" cy="1052513"/>
          </a:xfrm>
        </p:spPr>
        <p:txBody>
          <a:bodyPr/>
          <a:lstStyle/>
          <a:p>
            <a:pPr>
              <a:defRPr/>
            </a:pPr>
            <a:r>
              <a:rPr lang="en-US" altLang="ja-JP" b="1"/>
              <a:t>Q</a:t>
            </a:r>
            <a:r>
              <a:t>：</a:t>
            </a:r>
            <a:r>
              <a:rPr altLang="ja-JP"/>
              <a:t>在宅</a:t>
            </a:r>
            <a:r>
              <a:t>酸素療法</a:t>
            </a:r>
            <a:r>
              <a:rPr altLang="ja-JP"/>
              <a:t>で起こりやすい</a:t>
            </a:r>
            <a:br>
              <a:rPr lang="en-US" altLang="ja-JP"/>
            </a:br>
            <a:r>
              <a:rPr altLang="ja-JP"/>
              <a:t>事故はなんですか？</a:t>
            </a:r>
            <a:endParaRPr/>
          </a:p>
        </p:txBody>
      </p:sp>
      <p:sp>
        <p:nvSpPr>
          <p:cNvPr id="69635"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6D8D596-7C89-42FC-9744-5688846AAC93}" type="slidenum">
              <a:rPr lang="en-US" altLang="ja-JP" smtClean="0">
                <a:ea typeface="HGP創英角ｺﾞｼｯｸUB" pitchFamily="50" charset="-128"/>
              </a:rPr>
              <a:pPr/>
              <a:t>64</a:t>
            </a:fld>
            <a:endParaRPr lang="en-US" altLang="ja-JP">
              <a:ea typeface="HGP創英角ｺﾞｼｯｸUB" pitchFamily="50" charset="-128"/>
            </a:endParaRPr>
          </a:p>
        </p:txBody>
      </p:sp>
      <p:sp>
        <p:nvSpPr>
          <p:cNvPr id="4" name="テキスト ボックス 3"/>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64/70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23888" y="4905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983AE35A-8F58-42BD-A7DC-3E4C458F0785}" type="slidenum">
              <a:rPr lang="en-US" altLang="ja-JP" smtClean="0">
                <a:ea typeface="HGP創英角ｺﾞｼｯｸUB" pitchFamily="50" charset="-128"/>
              </a:rPr>
              <a:pPr/>
              <a:t>65</a:t>
            </a:fld>
            <a:endParaRPr lang="en-US" altLang="ja-JP">
              <a:ea typeface="HGP創英角ｺﾞｼｯｸUB" pitchFamily="50" charset="-128"/>
            </a:endParaRPr>
          </a:p>
        </p:txBody>
      </p:sp>
      <p:sp>
        <p:nvSpPr>
          <p:cNvPr id="70659" name="Text Box 4"/>
          <p:cNvSpPr txBox="1">
            <a:spLocks noChangeArrowheads="1"/>
          </p:cNvSpPr>
          <p:nvPr/>
        </p:nvSpPr>
        <p:spPr bwMode="auto">
          <a:xfrm>
            <a:off x="912813" y="1239838"/>
            <a:ext cx="7896225"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ts val="2300"/>
              </a:lnSpc>
              <a:spcBef>
                <a:spcPts val="600"/>
              </a:spcBef>
            </a:pPr>
            <a:r>
              <a:rPr lang="ja-JP" altLang="en-US" sz="2400">
                <a:solidFill>
                  <a:schemeClr val="tx1"/>
                </a:solidFill>
                <a:ea typeface="HGP創英角ｺﾞｼｯｸUB" pitchFamily="50" charset="-128"/>
              </a:rPr>
              <a:t>酸素を吸入しながら喫煙。タバコの先がカニューラに接触・延焼した。</a:t>
            </a:r>
            <a:endParaRPr lang="en-US" altLang="ja-JP" sz="2400">
              <a:solidFill>
                <a:schemeClr val="tx1"/>
              </a:solidFill>
              <a:ea typeface="HGP創英角ｺﾞｼｯｸUB" pitchFamily="50" charset="-128"/>
            </a:endParaRPr>
          </a:p>
          <a:p>
            <a:pPr eaLnBrk="1" hangingPunct="1">
              <a:spcBef>
                <a:spcPts val="600"/>
              </a:spcBef>
            </a:pPr>
            <a:r>
              <a:rPr lang="ja-JP" altLang="en-US" sz="2400">
                <a:solidFill>
                  <a:schemeClr val="tx1"/>
                </a:solidFill>
                <a:ea typeface="HGP創英角ｺﾞｼｯｸUB" pitchFamily="50" charset="-128"/>
              </a:rPr>
              <a:t>家族や周囲の人が患者のそばで喫煙した。</a:t>
            </a:r>
            <a:endParaRPr lang="en-US" altLang="ja-JP" sz="2400">
              <a:solidFill>
                <a:schemeClr val="tx1"/>
              </a:solidFill>
              <a:ea typeface="HGP創英角ｺﾞｼｯｸUB" pitchFamily="50" charset="-128"/>
            </a:endParaRPr>
          </a:p>
          <a:p>
            <a:pPr eaLnBrk="1" hangingPunct="1">
              <a:spcBef>
                <a:spcPts val="600"/>
              </a:spcBef>
            </a:pPr>
            <a:r>
              <a:rPr lang="ja-JP" altLang="en-US" sz="2400">
                <a:solidFill>
                  <a:schemeClr val="tx1"/>
                </a:solidFill>
                <a:ea typeface="HGP創英角ｺﾞｼｯｸUB" pitchFamily="50" charset="-128"/>
              </a:rPr>
              <a:t>長時間コタツの中に入っていた延長チューブが破裂した。</a:t>
            </a:r>
            <a:endParaRPr lang="en-US" altLang="ja-JP" sz="2400">
              <a:solidFill>
                <a:schemeClr val="tx1"/>
              </a:solidFill>
              <a:ea typeface="HGP創英角ｺﾞｼｯｸUB" pitchFamily="50" charset="-128"/>
            </a:endParaRPr>
          </a:p>
          <a:p>
            <a:pPr eaLnBrk="1" hangingPunct="1">
              <a:spcBef>
                <a:spcPts val="1200"/>
              </a:spcBef>
            </a:pPr>
            <a:r>
              <a:rPr lang="ja-JP" altLang="en-US" sz="2400">
                <a:solidFill>
                  <a:schemeClr val="tx1"/>
                </a:solidFill>
                <a:ea typeface="HGP創英角ｺﾞｼｯｸUB" pitchFamily="50" charset="-128"/>
              </a:rPr>
              <a:t>延長チューブがストーブに触れ、火災になった。</a:t>
            </a:r>
            <a:endParaRPr lang="en-US" altLang="ja-JP" sz="2400">
              <a:solidFill>
                <a:schemeClr val="tx1"/>
              </a:solidFill>
              <a:ea typeface="HGP創英角ｺﾞｼｯｸUB" pitchFamily="50" charset="-128"/>
            </a:endParaRPr>
          </a:p>
          <a:p>
            <a:pPr eaLnBrk="1" hangingPunct="1">
              <a:spcBef>
                <a:spcPts val="1200"/>
              </a:spcBef>
            </a:pPr>
            <a:r>
              <a:rPr lang="ja-JP" altLang="en-US" sz="2400">
                <a:solidFill>
                  <a:schemeClr val="tx1"/>
                </a:solidFill>
                <a:ea typeface="HGP創英角ｺﾞｼｯｸUB" pitchFamily="50" charset="-128"/>
              </a:rPr>
              <a:t>ベッドの下の蚊取線香に延長チューブが接触し、火が燃え移った。</a:t>
            </a:r>
            <a:endParaRPr lang="en-US" altLang="ja-JP" sz="2400">
              <a:solidFill>
                <a:schemeClr val="tx1"/>
              </a:solidFill>
              <a:ea typeface="HGP創英角ｺﾞｼｯｸUB" pitchFamily="50" charset="-128"/>
            </a:endParaRPr>
          </a:p>
          <a:p>
            <a:pPr eaLnBrk="1" hangingPunct="1">
              <a:spcBef>
                <a:spcPts val="1200"/>
              </a:spcBef>
            </a:pPr>
            <a:r>
              <a:rPr lang="ja-JP" altLang="en-US" sz="2400">
                <a:solidFill>
                  <a:schemeClr val="tx1"/>
                </a:solidFill>
                <a:ea typeface="HGP創英角ｺﾞｼｯｸUB" pitchFamily="50" charset="-128"/>
              </a:rPr>
              <a:t>酸素を吸入しながら、卓上コンロで焼き肉をするため、電子ライターで着火した（鼻と上唇に軽い火傷）。</a:t>
            </a:r>
          </a:p>
          <a:p>
            <a:pPr eaLnBrk="1" hangingPunct="1">
              <a:spcBef>
                <a:spcPts val="1200"/>
              </a:spcBef>
            </a:pPr>
            <a:r>
              <a:rPr lang="ja-JP" altLang="en-US" sz="2400">
                <a:solidFill>
                  <a:schemeClr val="tx1"/>
                </a:solidFill>
                <a:ea typeface="HGP創英角ｺﾞｼｯｸUB" pitchFamily="50" charset="-128"/>
              </a:rPr>
              <a:t>酸素を吸入しながら、仏壇のロウソクやお線香に着火した。</a:t>
            </a:r>
          </a:p>
          <a:p>
            <a:pPr eaLnBrk="1" hangingPunct="1">
              <a:spcBef>
                <a:spcPts val="1200"/>
              </a:spcBef>
            </a:pPr>
            <a:r>
              <a:rPr lang="ja-JP" altLang="en-US" sz="2400">
                <a:solidFill>
                  <a:schemeClr val="tx1"/>
                </a:solidFill>
                <a:ea typeface="HGP創英角ｺﾞｼｯｸUB" pitchFamily="50" charset="-128"/>
              </a:rPr>
              <a:t>酸素を吸入しながら、誕生日にケーキのろうそくの火を消した。</a:t>
            </a:r>
            <a:endParaRPr lang="en-US" altLang="ja-JP" sz="2400">
              <a:solidFill>
                <a:schemeClr val="tx1"/>
              </a:solidFill>
              <a:ea typeface="HGP創英角ｺﾞｼｯｸUB" pitchFamily="50" charset="-128"/>
            </a:endParaRPr>
          </a:p>
        </p:txBody>
      </p:sp>
      <p:sp>
        <p:nvSpPr>
          <p:cNvPr id="4" name="タイトル 3"/>
          <p:cNvSpPr txBox="1">
            <a:spLocks/>
          </p:cNvSpPr>
          <p:nvPr/>
        </p:nvSpPr>
        <p:spPr>
          <a:xfrm>
            <a:off x="0" y="101600"/>
            <a:ext cx="9144000" cy="881063"/>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火気の取扱いに関するヒヤリハット事例</a:t>
            </a:r>
          </a:p>
        </p:txBody>
      </p:sp>
      <p:sp>
        <p:nvSpPr>
          <p:cNvPr id="70661" name="Oval 14"/>
          <p:cNvSpPr>
            <a:spLocks noChangeArrowheads="1"/>
          </p:cNvSpPr>
          <p:nvPr/>
        </p:nvSpPr>
        <p:spPr bwMode="auto">
          <a:xfrm>
            <a:off x="682625" y="130333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2" name="Oval 14"/>
          <p:cNvSpPr>
            <a:spLocks noChangeArrowheads="1"/>
          </p:cNvSpPr>
          <p:nvPr/>
        </p:nvSpPr>
        <p:spPr bwMode="auto">
          <a:xfrm>
            <a:off x="692150" y="204787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3" name="Oval 14"/>
          <p:cNvSpPr>
            <a:spLocks noChangeArrowheads="1"/>
          </p:cNvSpPr>
          <p:nvPr/>
        </p:nvSpPr>
        <p:spPr bwMode="auto">
          <a:xfrm>
            <a:off x="709613" y="2484438"/>
            <a:ext cx="198437"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4" name="Oval 14"/>
          <p:cNvSpPr>
            <a:spLocks noChangeArrowheads="1"/>
          </p:cNvSpPr>
          <p:nvPr/>
        </p:nvSpPr>
        <p:spPr bwMode="auto">
          <a:xfrm>
            <a:off x="709613" y="2995613"/>
            <a:ext cx="198437"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5" name="Oval 14"/>
          <p:cNvSpPr>
            <a:spLocks noChangeArrowheads="1"/>
          </p:cNvSpPr>
          <p:nvPr/>
        </p:nvSpPr>
        <p:spPr bwMode="auto">
          <a:xfrm>
            <a:off x="714375" y="3525838"/>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6" name="Oval 14"/>
          <p:cNvSpPr>
            <a:spLocks noChangeArrowheads="1"/>
          </p:cNvSpPr>
          <p:nvPr/>
        </p:nvSpPr>
        <p:spPr bwMode="auto">
          <a:xfrm>
            <a:off x="723900" y="4405313"/>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7" name="Oval 14"/>
          <p:cNvSpPr>
            <a:spLocks noChangeArrowheads="1"/>
          </p:cNvSpPr>
          <p:nvPr/>
        </p:nvSpPr>
        <p:spPr bwMode="auto">
          <a:xfrm>
            <a:off x="723900" y="5280025"/>
            <a:ext cx="198438" cy="198438"/>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70668" name="Oval 14"/>
          <p:cNvSpPr>
            <a:spLocks noChangeArrowheads="1"/>
          </p:cNvSpPr>
          <p:nvPr/>
        </p:nvSpPr>
        <p:spPr bwMode="auto">
          <a:xfrm>
            <a:off x="711200" y="5815013"/>
            <a:ext cx="198438" cy="198437"/>
          </a:xfrm>
          <a:prstGeom prst="ellipse">
            <a:avLst/>
          </a:prstGeom>
          <a:gradFill rotWithShape="1">
            <a:gsLst>
              <a:gs pos="0">
                <a:srgbClr val="63B5BA"/>
              </a:gs>
              <a:gs pos="100000">
                <a:srgbClr val="2E5456"/>
              </a:gs>
            </a:gsLst>
            <a:lin ang="27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en-US">
              <a:solidFill>
                <a:schemeClr val="tx1"/>
              </a:solidFill>
              <a:latin typeface="Arial" pitchFamily="34" charset="0"/>
            </a:endParaRPr>
          </a:p>
        </p:txBody>
      </p:sp>
      <p:sp>
        <p:nvSpPr>
          <p:cNvPr id="13" name="テキスト ボックス 12"/>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65/70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BF737D63-30C3-4B3A-B952-6617D804653D}" type="slidenum">
              <a:rPr lang="en-US" altLang="ja-JP" smtClean="0">
                <a:ea typeface="HGP創英角ｺﾞｼｯｸUB" pitchFamily="50" charset="-128"/>
              </a:rPr>
              <a:pPr/>
              <a:t>66</a:t>
            </a:fld>
            <a:endParaRPr lang="en-US" altLang="ja-JP">
              <a:ea typeface="HGP創英角ｺﾞｼｯｸUB" pitchFamily="50" charset="-128"/>
            </a:endParaRPr>
          </a:p>
        </p:txBody>
      </p:sp>
      <p:sp>
        <p:nvSpPr>
          <p:cNvPr id="9" name="タイトル 3"/>
          <p:cNvSpPr txBox="1">
            <a:spLocks/>
          </p:cNvSpPr>
          <p:nvPr/>
        </p:nvSpPr>
        <p:spPr>
          <a:xfrm>
            <a:off x="0" y="101600"/>
            <a:ext cx="9144000" cy="681038"/>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火災発生の要因と注意事項</a:t>
            </a:r>
          </a:p>
        </p:txBody>
      </p:sp>
      <p:pic>
        <p:nvPicPr>
          <p:cNvPr id="71684"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8213" y="3444875"/>
            <a:ext cx="4286250" cy="265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表 9"/>
          <p:cNvGraphicFramePr>
            <a:graphicFrameLocks noGrp="1"/>
          </p:cNvGraphicFramePr>
          <p:nvPr/>
        </p:nvGraphicFramePr>
        <p:xfrm>
          <a:off x="434975" y="3432175"/>
          <a:ext cx="4206875" cy="2687640"/>
        </p:xfrm>
        <a:graphic>
          <a:graphicData uri="http://schemas.openxmlformats.org/drawingml/2006/table">
            <a:tbl>
              <a:tblPr firstRow="1" bandRow="1">
                <a:tableStyleId>{21E4AEA4-8DFA-4A89-87EB-49C32662AFE0}</a:tableStyleId>
              </a:tblPr>
              <a:tblGrid>
                <a:gridCol w="3448157">
                  <a:extLst>
                    <a:ext uri="{9D8B030D-6E8A-4147-A177-3AD203B41FA5}">
                      <a16:colId xmlns:a16="http://schemas.microsoft.com/office/drawing/2014/main" val="20000"/>
                    </a:ext>
                  </a:extLst>
                </a:gridCol>
                <a:gridCol w="758718">
                  <a:extLst>
                    <a:ext uri="{9D8B030D-6E8A-4147-A177-3AD203B41FA5}">
                      <a16:colId xmlns:a16="http://schemas.microsoft.com/office/drawing/2014/main" val="20001"/>
                    </a:ext>
                  </a:extLst>
                </a:gridCol>
              </a:tblGrid>
              <a:tr h="396224">
                <a:tc gridSpan="2">
                  <a:txBody>
                    <a:bodyPr/>
                    <a:lstStyle/>
                    <a:p>
                      <a:pPr algn="ctr"/>
                      <a:r>
                        <a:rPr kumimoji="1" lang="ja-JP" altLang="en-US" sz="2000" dirty="0"/>
                        <a:t>火災発生の主な要因</a:t>
                      </a:r>
                      <a:endParaRPr kumimoji="1" lang="ja-JP" altLang="en-US" sz="2000" dirty="0">
                        <a:latin typeface="HG丸ｺﾞｼｯｸM-PRO" panose="020F0600000000000000" pitchFamily="50" charset="-128"/>
                        <a:ea typeface="HG丸ｺﾞｼｯｸM-PRO" panose="020F0600000000000000" pitchFamily="50" charset="-128"/>
                      </a:endParaRPr>
                    </a:p>
                  </a:txBody>
                  <a:tcPr marL="91465" marR="91465" marT="45712" marB="45712"/>
                </a:tc>
                <a:tc hMerge="1">
                  <a:txBody>
                    <a:bodyPr/>
                    <a:lstStyle/>
                    <a:p>
                      <a:endParaRPr kumimoji="1" lang="ja-JP" altLang="en-US"/>
                    </a:p>
                  </a:txBody>
                  <a:tcPr/>
                </a:tc>
                <a:extLst>
                  <a:ext uri="{0D108BD9-81ED-4DB2-BD59-A6C34878D82A}">
                    <a16:rowId xmlns:a16="http://schemas.microsoft.com/office/drawing/2014/main" val="10000"/>
                  </a:ext>
                </a:extLst>
              </a:tr>
              <a:tr h="444684">
                <a:tc>
                  <a:txBody>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喫　煙</a:t>
                      </a:r>
                      <a:endParaRPr kumimoji="1" lang="ja-JP" altLang="en-US" sz="20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tc>
                  <a:txBody>
                    <a:bodyPr/>
                    <a:lstStyle/>
                    <a:p>
                      <a:pPr algn="r"/>
                      <a:r>
                        <a:rPr kumimoji="1" lang="en-US" altLang="ja-JP" sz="1800" dirty="0">
                          <a:latin typeface="HGP創英角ｺﾞｼｯｸUB" panose="020B0900000000000000" pitchFamily="50" charset="-128"/>
                          <a:ea typeface="HGP創英角ｺﾞｼｯｸUB" panose="020B0900000000000000" pitchFamily="50" charset="-128"/>
                        </a:rPr>
                        <a:t>42</a:t>
                      </a:r>
                      <a:r>
                        <a:rPr kumimoji="1" lang="ja-JP" altLang="en-US" sz="1800" dirty="0">
                          <a:latin typeface="HGP創英角ｺﾞｼｯｸUB" panose="020B0900000000000000" pitchFamily="50" charset="-128"/>
                          <a:ea typeface="HGP創英角ｺﾞｼｯｸUB" panose="020B0900000000000000" pitchFamily="50" charset="-128"/>
                        </a:rPr>
                        <a:t>％</a:t>
                      </a:r>
                      <a:endParaRPr kumimoji="1" lang="ja-JP" altLang="en-US" sz="18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extLst>
                  <a:ext uri="{0D108BD9-81ED-4DB2-BD59-A6C34878D82A}">
                    <a16:rowId xmlns:a16="http://schemas.microsoft.com/office/drawing/2014/main" val="10001"/>
                  </a:ext>
                </a:extLst>
              </a:tr>
              <a:tr h="444684">
                <a:tc>
                  <a:txBody>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漏　電</a:t>
                      </a:r>
                      <a:endParaRPr kumimoji="1" lang="ja-JP" altLang="en-US" sz="20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tc>
                  <a:txBody>
                    <a:bodyPr/>
                    <a:lstStyle/>
                    <a:p>
                      <a:pPr algn="r"/>
                      <a:r>
                        <a:rPr kumimoji="1" lang="en-US" altLang="ja-JP" sz="1800" dirty="0">
                          <a:latin typeface="HGP創英角ｺﾞｼｯｸUB" panose="020B0900000000000000" pitchFamily="50" charset="-128"/>
                          <a:ea typeface="HGP創英角ｺﾞｼｯｸUB" panose="020B0900000000000000" pitchFamily="50" charset="-128"/>
                        </a:rPr>
                        <a:t> 9</a:t>
                      </a:r>
                      <a:r>
                        <a:rPr kumimoji="1" lang="ja-JP" altLang="en-US" sz="1800" dirty="0">
                          <a:latin typeface="HGP創英角ｺﾞｼｯｸUB" panose="020B0900000000000000" pitchFamily="50" charset="-128"/>
                          <a:ea typeface="HGP創英角ｺﾞｼｯｸUB" panose="020B0900000000000000" pitchFamily="50" charset="-128"/>
                        </a:rPr>
                        <a:t>％</a:t>
                      </a:r>
                      <a:endParaRPr kumimoji="1" lang="ja-JP" altLang="en-US" sz="18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extLst>
                  <a:ext uri="{0D108BD9-81ED-4DB2-BD59-A6C34878D82A}">
                    <a16:rowId xmlns:a16="http://schemas.microsoft.com/office/drawing/2014/main" val="10002"/>
                  </a:ext>
                </a:extLst>
              </a:tr>
              <a:tr h="701023">
                <a:tc>
                  <a:txBody>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その他</a:t>
                      </a:r>
                      <a:endParaRPr kumimoji="1" lang="en-US" altLang="ja-JP" sz="2000" dirty="0">
                        <a:latin typeface="HGP創英角ｺﾞｼｯｸUB" panose="020B0900000000000000" pitchFamily="50" charset="-128"/>
                        <a:ea typeface="HGP創英角ｺﾞｼｯｸUB" panose="020B0900000000000000" pitchFamily="50" charset="-128"/>
                      </a:endParaRPr>
                    </a:p>
                    <a:p>
                      <a:pPr algn="ctr"/>
                      <a:r>
                        <a:rPr kumimoji="1" lang="ja-JP" altLang="en-US" sz="2000" dirty="0">
                          <a:latin typeface="HGP創英角ｺﾞｼｯｸUB" panose="020B0900000000000000" pitchFamily="50" charset="-128"/>
                          <a:ea typeface="HGP創英角ｺﾞｼｯｸUB" panose="020B0900000000000000" pitchFamily="50" charset="-128"/>
                        </a:rPr>
                        <a:t>（ストーブ、線香、ろうそく等）</a:t>
                      </a:r>
                      <a:endParaRPr kumimoji="1" lang="ja-JP" altLang="en-US" sz="20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tc>
                  <a:txBody>
                    <a:bodyPr/>
                    <a:lstStyle/>
                    <a:p>
                      <a:pPr algn="r"/>
                      <a:r>
                        <a:rPr kumimoji="1" lang="en-US" altLang="ja-JP" sz="1800" dirty="0">
                          <a:latin typeface="HGP創英角ｺﾞｼｯｸUB" panose="020B0900000000000000" pitchFamily="50" charset="-128"/>
                          <a:ea typeface="HGP創英角ｺﾞｼｯｸUB" panose="020B0900000000000000" pitchFamily="50" charset="-128"/>
                        </a:rPr>
                        <a:t>15</a:t>
                      </a:r>
                      <a:r>
                        <a:rPr kumimoji="1" lang="ja-JP" altLang="en-US" sz="1800" dirty="0">
                          <a:latin typeface="HGP創英角ｺﾞｼｯｸUB" panose="020B0900000000000000" pitchFamily="50" charset="-128"/>
                          <a:ea typeface="HGP創英角ｺﾞｼｯｸUB" panose="020B0900000000000000" pitchFamily="50" charset="-128"/>
                        </a:rPr>
                        <a:t>％</a:t>
                      </a:r>
                      <a:endParaRPr kumimoji="1" lang="ja-JP" altLang="en-US" sz="18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extLst>
                  <a:ext uri="{0D108BD9-81ED-4DB2-BD59-A6C34878D82A}">
                    <a16:rowId xmlns:a16="http://schemas.microsoft.com/office/drawing/2014/main" val="10003"/>
                  </a:ext>
                </a:extLst>
              </a:tr>
              <a:tr h="701023">
                <a:tc>
                  <a:txBody>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不明</a:t>
                      </a:r>
                      <a:endParaRPr kumimoji="1" lang="en-US" altLang="ja-JP" sz="2000" dirty="0">
                        <a:latin typeface="HGP創英角ｺﾞｼｯｸUB" panose="020B0900000000000000" pitchFamily="50" charset="-128"/>
                        <a:ea typeface="HGP創英角ｺﾞｼｯｸUB" panose="020B0900000000000000" pitchFamily="50" charset="-128"/>
                      </a:endParaRPr>
                    </a:p>
                    <a:p>
                      <a:pPr algn="ctr"/>
                      <a:r>
                        <a:rPr kumimoji="1" lang="ja-JP" altLang="en-US" sz="2000" dirty="0">
                          <a:latin typeface="HGP創英角ｺﾞｼｯｸUB" panose="020B0900000000000000" pitchFamily="50" charset="-128"/>
                          <a:ea typeface="HGP創英角ｺﾞｼｯｸUB" panose="020B0900000000000000" pitchFamily="50" charset="-128"/>
                        </a:rPr>
                        <a:t>（出火場所不明も含む）</a:t>
                      </a:r>
                      <a:endParaRPr kumimoji="1" lang="ja-JP" altLang="en-US" sz="20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tc>
                  <a:txBody>
                    <a:bodyPr/>
                    <a:lstStyle/>
                    <a:p>
                      <a:pPr algn="r"/>
                      <a:r>
                        <a:rPr kumimoji="1" lang="en-US" altLang="ja-JP" sz="1800" dirty="0">
                          <a:latin typeface="HGP創英角ｺﾞｼｯｸUB" panose="020B0900000000000000" pitchFamily="50" charset="-128"/>
                          <a:ea typeface="HGP創英角ｺﾞｼｯｸUB" panose="020B0900000000000000" pitchFamily="50" charset="-128"/>
                        </a:rPr>
                        <a:t>34</a:t>
                      </a:r>
                      <a:r>
                        <a:rPr kumimoji="1" lang="ja-JP" altLang="en-US" sz="1800" dirty="0">
                          <a:latin typeface="HGP創英角ｺﾞｼｯｸUB" panose="020B0900000000000000" pitchFamily="50" charset="-128"/>
                          <a:ea typeface="HGP創英角ｺﾞｼｯｸUB" panose="020B0900000000000000" pitchFamily="50" charset="-128"/>
                        </a:rPr>
                        <a:t>％</a:t>
                      </a:r>
                      <a:endParaRPr kumimoji="1" lang="ja-JP" altLang="en-US" sz="1800" b="1" dirty="0">
                        <a:latin typeface="HGP創英角ｺﾞｼｯｸUB" panose="020B0900000000000000" pitchFamily="50" charset="-128"/>
                        <a:ea typeface="HGP創英角ｺﾞｼｯｸUB" panose="020B0900000000000000" pitchFamily="50" charset="-128"/>
                      </a:endParaRPr>
                    </a:p>
                  </a:txBody>
                  <a:tcPr marL="91465" marR="91465" marT="45712" marB="45712" anchor="ctr"/>
                </a:tc>
                <a:extLst>
                  <a:ext uri="{0D108BD9-81ED-4DB2-BD59-A6C34878D82A}">
                    <a16:rowId xmlns:a16="http://schemas.microsoft.com/office/drawing/2014/main" val="10004"/>
                  </a:ext>
                </a:extLst>
              </a:tr>
            </a:tbl>
          </a:graphicData>
        </a:graphic>
      </p:graphicFrame>
      <p:pic>
        <p:nvPicPr>
          <p:cNvPr id="71704"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4313" y="792163"/>
            <a:ext cx="640238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4781550" y="3540125"/>
            <a:ext cx="2000250" cy="274638"/>
          </a:xfrm>
          <a:prstGeom prst="roundRect">
            <a:avLst>
              <a:gd name="adj" fmla="val 36901"/>
            </a:avLst>
          </a:prstGeom>
          <a:solidFill>
            <a:srgbClr val="C949A2"/>
          </a:solidFill>
          <a:ln>
            <a:solidFill>
              <a:srgbClr val="C94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HGP創英角ｺﾞｼｯｸUB" panose="020B0900000000000000" pitchFamily="50" charset="-128"/>
                <a:ea typeface="HGP創英角ｺﾞｼｯｸUB" panose="020B0900000000000000" pitchFamily="50" charset="-128"/>
              </a:rPr>
              <a:t>周辺での喫煙・火気は厳禁</a:t>
            </a:r>
          </a:p>
        </p:txBody>
      </p:sp>
      <p:sp>
        <p:nvSpPr>
          <p:cNvPr id="71706" name="テキスト ボックス 10"/>
          <p:cNvSpPr txBox="1">
            <a:spLocks noChangeArrowheads="1"/>
          </p:cNvSpPr>
          <p:nvPr/>
        </p:nvSpPr>
        <p:spPr bwMode="auto">
          <a:xfrm>
            <a:off x="401638" y="6070600"/>
            <a:ext cx="43037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1100">
                <a:solidFill>
                  <a:schemeClr val="tx1"/>
                </a:solidFill>
              </a:rPr>
              <a:t>日本産業・医療ガス協会医療ガス部門まとめ（平成</a:t>
            </a:r>
            <a:r>
              <a:rPr lang="en-US" altLang="ja-JP" sz="1100">
                <a:solidFill>
                  <a:schemeClr val="tx1"/>
                </a:solidFill>
              </a:rPr>
              <a:t>29</a:t>
            </a:r>
            <a:r>
              <a:rPr lang="ja-JP" altLang="en-US" sz="1100">
                <a:solidFill>
                  <a:schemeClr val="tx1"/>
                </a:solidFill>
              </a:rPr>
              <a:t>年</a:t>
            </a:r>
            <a:r>
              <a:rPr lang="en-US" altLang="ja-JP" sz="1100">
                <a:solidFill>
                  <a:schemeClr val="tx1"/>
                </a:solidFill>
              </a:rPr>
              <a:t>11</a:t>
            </a:r>
            <a:r>
              <a:rPr lang="ja-JP" altLang="en-US" sz="1100">
                <a:solidFill>
                  <a:schemeClr val="tx1"/>
                </a:solidFill>
              </a:rPr>
              <a:t>月末時点）</a:t>
            </a:r>
          </a:p>
        </p:txBody>
      </p:sp>
      <p:sp>
        <p:nvSpPr>
          <p:cNvPr id="71707" name="テキスト ボックス 14"/>
          <p:cNvSpPr txBox="1">
            <a:spLocks noChangeArrowheads="1"/>
          </p:cNvSpPr>
          <p:nvPr/>
        </p:nvSpPr>
        <p:spPr bwMode="auto">
          <a:xfrm>
            <a:off x="7029450" y="5832475"/>
            <a:ext cx="2047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en-US" altLang="ja-JP" sz="1100">
                <a:solidFill>
                  <a:schemeClr val="tx1"/>
                </a:solidFill>
              </a:rPr>
              <a:t>2008</a:t>
            </a:r>
            <a:r>
              <a:rPr lang="ja-JP" altLang="en-US" sz="1100">
                <a:solidFill>
                  <a:schemeClr val="tx1"/>
                </a:solidFill>
              </a:rPr>
              <a:t>年</a:t>
            </a:r>
            <a:r>
              <a:rPr lang="en-US" altLang="ja-JP" sz="1100">
                <a:solidFill>
                  <a:schemeClr val="tx1"/>
                </a:solidFill>
              </a:rPr>
              <a:t>6</a:t>
            </a:r>
            <a:r>
              <a:rPr lang="ja-JP" altLang="en-US" sz="1100">
                <a:solidFill>
                  <a:schemeClr val="tx1"/>
                </a:solidFill>
              </a:rPr>
              <a:t>月</a:t>
            </a:r>
            <a:r>
              <a:rPr lang="en-US" altLang="ja-JP" sz="1100">
                <a:solidFill>
                  <a:schemeClr val="tx1"/>
                </a:solidFill>
              </a:rPr>
              <a:t>PMDA</a:t>
            </a:r>
            <a:r>
              <a:rPr lang="ja-JP" altLang="en-US" sz="1100">
                <a:solidFill>
                  <a:schemeClr val="tx1"/>
                </a:solidFill>
              </a:rPr>
              <a:t>安全情報№</a:t>
            </a:r>
            <a:r>
              <a:rPr lang="en-US" altLang="ja-JP" sz="1100">
                <a:solidFill>
                  <a:schemeClr val="tx1"/>
                </a:solidFill>
              </a:rPr>
              <a:t>4</a:t>
            </a:r>
            <a:endParaRPr lang="ja-JP" altLang="en-US" sz="1100">
              <a:solidFill>
                <a:schemeClr val="tx1"/>
              </a:solidFill>
            </a:endParaRPr>
          </a:p>
        </p:txBody>
      </p:sp>
      <p:sp>
        <p:nvSpPr>
          <p:cNvPr id="11" name="テキスト ボックス 10"/>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66/70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77838" y="4079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4AFD6D1A-8B8E-40CD-9F60-DAFD83C44A65}" type="slidenum">
              <a:rPr lang="en-US" altLang="ja-JP" smtClean="0">
                <a:ea typeface="HGP創英角ｺﾞｼｯｸUB" pitchFamily="50" charset="-128"/>
              </a:rPr>
              <a:pPr/>
              <a:t>67</a:t>
            </a:fld>
            <a:endParaRPr lang="en-US" altLang="ja-JP">
              <a:ea typeface="HGP創英角ｺﾞｼｯｸUB" pitchFamily="50" charset="-128"/>
            </a:endParaRPr>
          </a:p>
        </p:txBody>
      </p:sp>
      <p:sp>
        <p:nvSpPr>
          <p:cNvPr id="72707" name="テキスト ボックス 2"/>
          <p:cNvSpPr txBox="1">
            <a:spLocks noChangeArrowheads="1"/>
          </p:cNvSpPr>
          <p:nvPr/>
        </p:nvSpPr>
        <p:spPr bwMode="auto">
          <a:xfrm>
            <a:off x="490538" y="982663"/>
            <a:ext cx="849471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800">
                <a:solidFill>
                  <a:schemeClr val="tx1"/>
                </a:solidFill>
                <a:ea typeface="HGP創英角ｺﾞｼｯｸUB" pitchFamily="50" charset="-128"/>
              </a:rPr>
              <a:t>１．高濃度の酸素を吸入中に、</a:t>
            </a:r>
            <a:r>
              <a:rPr lang="ja-JP" altLang="en-US" sz="2800">
                <a:solidFill>
                  <a:srgbClr val="FF6600"/>
                </a:solidFill>
                <a:ea typeface="HGP創英角ｺﾞｼｯｸUB" pitchFamily="50" charset="-128"/>
              </a:rPr>
              <a:t>たばこ等の火気を近づけるとチューブや衣服等に引火</a:t>
            </a:r>
            <a:r>
              <a:rPr lang="ja-JP" altLang="en-US" sz="2800">
                <a:solidFill>
                  <a:schemeClr val="tx1"/>
                </a:solidFill>
                <a:ea typeface="HGP創英角ｺﾞｼｯｸUB" pitchFamily="50" charset="-128"/>
              </a:rPr>
              <a:t>し、重度の火傷や住宅の火災の原因となること。 </a:t>
            </a:r>
            <a:endParaRPr lang="en-US" altLang="ja-JP" sz="2800">
              <a:solidFill>
                <a:schemeClr val="tx1"/>
              </a:solidFill>
              <a:ea typeface="HGP創英角ｺﾞｼｯｸUB" pitchFamily="50" charset="-128"/>
            </a:endParaRPr>
          </a:p>
          <a:p>
            <a:pPr eaLnBrk="1" hangingPunct="1"/>
            <a:endParaRPr lang="en-US" altLang="ja-JP" sz="1100">
              <a:solidFill>
                <a:schemeClr val="tx1"/>
              </a:solidFill>
              <a:ea typeface="HGP創英角ｺﾞｼｯｸUB" pitchFamily="50" charset="-128"/>
            </a:endParaRPr>
          </a:p>
          <a:p>
            <a:pPr eaLnBrk="1" hangingPunct="1"/>
            <a:r>
              <a:rPr lang="ja-JP" altLang="en-US" sz="2800">
                <a:solidFill>
                  <a:schemeClr val="tx1"/>
                </a:solidFill>
                <a:ea typeface="HGP創英角ｺﾞｼｯｸUB" pitchFamily="50" charset="-128"/>
              </a:rPr>
              <a:t>２．酸素濃縮装置等の使用中は、</a:t>
            </a:r>
            <a:r>
              <a:rPr lang="ja-JP" altLang="en-US" sz="2800">
                <a:solidFill>
                  <a:srgbClr val="FF6600"/>
                </a:solidFill>
                <a:ea typeface="HGP創英角ｺﾞｼｯｸUB" pitchFamily="50" charset="-128"/>
              </a:rPr>
              <a:t>装置の周囲２ｍ以内には、火気を置かない</a:t>
            </a:r>
            <a:r>
              <a:rPr lang="ja-JP" altLang="en-US" sz="2800">
                <a:solidFill>
                  <a:schemeClr val="tx1"/>
                </a:solidFill>
                <a:ea typeface="HGP創英角ｺﾞｼｯｸUB" pitchFamily="50" charset="-128"/>
              </a:rPr>
              <a:t>こと。特に</a:t>
            </a:r>
            <a:r>
              <a:rPr lang="ja-JP" altLang="en-US" sz="2800">
                <a:solidFill>
                  <a:srgbClr val="FF6600"/>
                </a:solidFill>
                <a:ea typeface="HGP創英角ｺﾞｼｯｸUB" pitchFamily="50" charset="-128"/>
              </a:rPr>
              <a:t>酸素吸入中には、たばこを絶対に吸わない</a:t>
            </a:r>
            <a:r>
              <a:rPr lang="ja-JP" altLang="en-US" sz="2800">
                <a:solidFill>
                  <a:schemeClr val="tx1"/>
                </a:solidFill>
                <a:ea typeface="HGP創英角ｺﾞｼｯｸUB" pitchFamily="50" charset="-128"/>
              </a:rPr>
              <a:t>こと。</a:t>
            </a:r>
            <a:endParaRPr lang="en-US" altLang="ja-JP" sz="2800">
              <a:solidFill>
                <a:schemeClr val="tx1"/>
              </a:solidFill>
              <a:ea typeface="HGP創英角ｺﾞｼｯｸUB" pitchFamily="50" charset="-128"/>
            </a:endParaRPr>
          </a:p>
          <a:p>
            <a:pPr eaLnBrk="1" hangingPunct="1"/>
            <a:endParaRPr lang="en-US" altLang="ja-JP" sz="1100">
              <a:solidFill>
                <a:schemeClr val="tx1"/>
              </a:solidFill>
              <a:ea typeface="HGP創英角ｺﾞｼｯｸUB" pitchFamily="50" charset="-128"/>
            </a:endParaRPr>
          </a:p>
          <a:p>
            <a:pPr eaLnBrk="1" hangingPunct="1"/>
            <a:r>
              <a:rPr lang="ja-JP" altLang="en-US" sz="2800">
                <a:solidFill>
                  <a:schemeClr val="tx1"/>
                </a:solidFill>
                <a:ea typeface="HGP創英角ｺﾞｼｯｸUB" pitchFamily="50" charset="-128"/>
              </a:rPr>
              <a:t>３．火気の取扱いに注意し、取扱説明書どおりに正しく使用すれば、酸素が原因でチューブや衣服等が燃えたり、火災になることはないので、</a:t>
            </a:r>
            <a:r>
              <a:rPr lang="ja-JP" altLang="en-US" sz="2800">
                <a:solidFill>
                  <a:srgbClr val="FF6600"/>
                </a:solidFill>
                <a:ea typeface="HGP創英角ｺﾞｼｯｸUB" pitchFamily="50" charset="-128"/>
              </a:rPr>
              <a:t>過度に恐れることなく、 医師の指示どおりに酸素を吸入する</a:t>
            </a:r>
            <a:r>
              <a:rPr lang="ja-JP" altLang="en-US" sz="2800">
                <a:solidFill>
                  <a:schemeClr val="tx1"/>
                </a:solidFill>
                <a:ea typeface="HGP創英角ｺﾞｼｯｸUB" pitchFamily="50" charset="-128"/>
              </a:rPr>
              <a:t>こと。</a:t>
            </a:r>
          </a:p>
        </p:txBody>
      </p:sp>
      <p:sp>
        <p:nvSpPr>
          <p:cNvPr id="4" name="タイトル 3"/>
          <p:cNvSpPr txBox="1">
            <a:spLocks/>
          </p:cNvSpPr>
          <p:nvPr/>
        </p:nvSpPr>
        <p:spPr>
          <a:xfrm>
            <a:off x="0" y="101600"/>
            <a:ext cx="9144000" cy="881063"/>
          </a:xfrm>
          <a:prstGeom prst="rect">
            <a:avLst/>
          </a:prstGeom>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3800" kern="0" dirty="0">
                <a:solidFill>
                  <a:srgbClr val="FF6600"/>
                </a:solidFill>
                <a:effectLst>
                  <a:outerShdw blurRad="38100" dist="38100" dir="2700000" algn="tl">
                    <a:srgbClr val="000000">
                      <a:alpha val="43137"/>
                    </a:srgbClr>
                  </a:outerShdw>
                </a:effectLst>
              </a:rPr>
              <a:t>患者や家族等への注意喚起</a:t>
            </a:r>
          </a:p>
        </p:txBody>
      </p:sp>
      <p:sp>
        <p:nvSpPr>
          <p:cNvPr id="2" name="テキスト ボックス 1"/>
          <p:cNvSpPr txBox="1"/>
          <p:nvPr/>
        </p:nvSpPr>
        <p:spPr>
          <a:xfrm>
            <a:off x="490538" y="5800725"/>
            <a:ext cx="8480425" cy="292100"/>
          </a:xfrm>
          <a:prstGeom prst="rect">
            <a:avLst/>
          </a:prstGeom>
          <a:noFill/>
        </p:spPr>
        <p:txBody>
          <a:bodyPr wrap="none">
            <a:spAutoFit/>
          </a:bodyPr>
          <a:lstStyle/>
          <a:p>
            <a:pPr>
              <a:defRPr/>
            </a:pPr>
            <a:r>
              <a:rPr lang="ja-JP" altLang="en-US" sz="1300" b="1" dirty="0">
                <a:solidFill>
                  <a:schemeClr val="tx1"/>
                </a:solidFill>
                <a:latin typeface="+mj-ea"/>
                <a:ea typeface="+mj-ea"/>
              </a:rPr>
              <a:t>平成</a:t>
            </a:r>
            <a:r>
              <a:rPr lang="en-US" altLang="ja-JP" sz="1300" b="1" dirty="0">
                <a:solidFill>
                  <a:schemeClr val="tx1"/>
                </a:solidFill>
                <a:latin typeface="+mj-ea"/>
                <a:ea typeface="+mj-ea"/>
              </a:rPr>
              <a:t>22</a:t>
            </a:r>
            <a:r>
              <a:rPr lang="ja-JP" altLang="en-US" sz="1300" b="1" dirty="0">
                <a:solidFill>
                  <a:schemeClr val="tx1"/>
                </a:solidFill>
                <a:latin typeface="+mj-ea"/>
                <a:ea typeface="+mj-ea"/>
              </a:rPr>
              <a:t>年</a:t>
            </a:r>
            <a:r>
              <a:rPr lang="en-US" altLang="ja-JP" sz="1300" b="1" dirty="0">
                <a:solidFill>
                  <a:schemeClr val="tx1"/>
                </a:solidFill>
                <a:latin typeface="+mj-ea"/>
                <a:ea typeface="+mj-ea"/>
              </a:rPr>
              <a:t>1</a:t>
            </a:r>
            <a:r>
              <a:rPr lang="ja-JP" altLang="en-US" sz="1300" b="1" dirty="0">
                <a:solidFill>
                  <a:schemeClr val="tx1"/>
                </a:solidFill>
                <a:latin typeface="+mj-ea"/>
                <a:ea typeface="+mj-ea"/>
              </a:rPr>
              <a:t>月</a:t>
            </a:r>
            <a:r>
              <a:rPr lang="en-US" altLang="ja-JP" sz="1300" b="1" dirty="0">
                <a:solidFill>
                  <a:schemeClr val="tx1"/>
                </a:solidFill>
                <a:latin typeface="+mj-ea"/>
                <a:ea typeface="+mj-ea"/>
              </a:rPr>
              <a:t>15</a:t>
            </a:r>
            <a:r>
              <a:rPr lang="ja-JP" altLang="en-US" sz="1300" b="1" dirty="0">
                <a:solidFill>
                  <a:schemeClr val="tx1"/>
                </a:solidFill>
                <a:latin typeface="+mj-ea"/>
                <a:ea typeface="+mj-ea"/>
              </a:rPr>
              <a:t>日厚生労働省課長通知「在宅酸素療法における火気の取扱いについて（注意喚起及び周知依頼）」 より</a:t>
            </a:r>
          </a:p>
        </p:txBody>
      </p:sp>
      <p:sp>
        <p:nvSpPr>
          <p:cNvPr id="6" name="テキスト ボックス 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6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77838" y="381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781050"/>
            <a:ext cx="9144000" cy="790575"/>
          </a:xfrm>
          <a:effectLst/>
        </p:spPr>
        <p:txBody>
          <a:bodyPr/>
          <a:lstStyle/>
          <a:p>
            <a:pPr eaLnBrk="1" hangingPunct="1">
              <a:defRPr/>
            </a:pPr>
            <a:r>
              <a:rPr sz="2400">
                <a:solidFill>
                  <a:srgbClr val="63B5BA"/>
                </a:solidFill>
              </a:rPr>
              <a:t>制作</a:t>
            </a:r>
          </a:p>
        </p:txBody>
      </p:sp>
      <p:sp>
        <p:nvSpPr>
          <p:cNvPr id="73731"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688119CC-0BAE-4D8E-BDDA-9D0D4A6EC2BD}" type="slidenum">
              <a:rPr lang="en-US" altLang="ja-JP" smtClean="0">
                <a:ea typeface="HGP創英角ｺﾞｼｯｸUB" pitchFamily="50" charset="-128"/>
              </a:rPr>
              <a:pPr/>
              <a:t>68</a:t>
            </a:fld>
            <a:endParaRPr lang="en-US" altLang="ja-JP">
              <a:ea typeface="HGP創英角ｺﾞｼｯｸUB" pitchFamily="50" charset="-128"/>
            </a:endParaRPr>
          </a:p>
        </p:txBody>
      </p:sp>
      <p:grpSp>
        <p:nvGrpSpPr>
          <p:cNvPr id="73732" name="グループ化 1"/>
          <p:cNvGrpSpPr>
            <a:grpSpLocks/>
          </p:cNvGrpSpPr>
          <p:nvPr/>
        </p:nvGrpSpPr>
        <p:grpSpPr bwMode="auto">
          <a:xfrm>
            <a:off x="1111250" y="1728788"/>
            <a:ext cx="6985000" cy="1408112"/>
            <a:chOff x="1111720" y="1595438"/>
            <a:chExt cx="6984530" cy="1408112"/>
          </a:xfrm>
        </p:grpSpPr>
        <p:sp>
          <p:nvSpPr>
            <p:cNvPr id="73736" name="Text Box 6"/>
            <p:cNvSpPr txBox="1">
              <a:spLocks noChangeArrowheads="1"/>
            </p:cNvSpPr>
            <p:nvPr/>
          </p:nvSpPr>
          <p:spPr bwMode="auto">
            <a:xfrm>
              <a:off x="3838575" y="1595438"/>
              <a:ext cx="425767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nchor="ctr">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ts val="1000"/>
                </a:spcBef>
              </a:pPr>
              <a:r>
                <a:rPr lang="zh-TW" altLang="en-US" sz="2000">
                  <a:solidFill>
                    <a:schemeClr val="tx1"/>
                  </a:solidFill>
                  <a:ea typeface="HGP創英角ｺﾞｼｯｸUB" pitchFamily="50" charset="-128"/>
                </a:rPr>
                <a:t>武田　純三　　　　　小板橋　俊哉</a:t>
              </a:r>
            </a:p>
            <a:p>
              <a:pPr eaLnBrk="1" hangingPunct="1">
                <a:lnSpc>
                  <a:spcPct val="120000"/>
                </a:lnSpc>
                <a:spcBef>
                  <a:spcPts val="1000"/>
                </a:spcBef>
              </a:pPr>
              <a:r>
                <a:rPr lang="zh-TW" altLang="en-US" sz="2000">
                  <a:solidFill>
                    <a:schemeClr val="tx1"/>
                  </a:solidFill>
                  <a:ea typeface="HGP創英角ｺﾞｼｯｸUB" pitchFamily="50" charset="-128"/>
                </a:rPr>
                <a:t>斉藤　繁　　　　</a:t>
              </a:r>
              <a:r>
                <a:rPr lang="ja-JP" altLang="en-US" sz="2000">
                  <a:solidFill>
                    <a:schemeClr val="tx1"/>
                  </a:solidFill>
                  <a:ea typeface="HGP創英角ｺﾞｼｯｸUB" pitchFamily="50" charset="-128"/>
                </a:rPr>
                <a:t>　　　</a:t>
              </a:r>
              <a:r>
                <a:rPr lang="zh-TW" altLang="en-US" sz="2000">
                  <a:solidFill>
                    <a:schemeClr val="tx1"/>
                  </a:solidFill>
                  <a:ea typeface="HGP創英角ｺﾞｼｯｸUB" pitchFamily="50" charset="-128"/>
                </a:rPr>
                <a:t>西野　京子</a:t>
              </a:r>
            </a:p>
            <a:p>
              <a:pPr eaLnBrk="1" hangingPunct="1">
                <a:lnSpc>
                  <a:spcPct val="120000"/>
                </a:lnSpc>
                <a:spcBef>
                  <a:spcPts val="1000"/>
                </a:spcBef>
              </a:pPr>
              <a:r>
                <a:rPr lang="zh-TW" altLang="en-US" sz="2000">
                  <a:solidFill>
                    <a:schemeClr val="tx1"/>
                  </a:solidFill>
                  <a:ea typeface="HGP創英角ｺﾞｼｯｸUB" pitchFamily="50" charset="-128"/>
                </a:rPr>
                <a:t>加藤　尚嗣</a:t>
              </a:r>
              <a:endParaRPr lang="ja-JP" altLang="en-US" sz="2000">
                <a:solidFill>
                  <a:schemeClr val="tx1"/>
                </a:solidFill>
                <a:ea typeface="HGP創英角ｺﾞｼｯｸUB" pitchFamily="50" charset="-128"/>
              </a:endParaRPr>
            </a:p>
          </p:txBody>
        </p:sp>
        <p:sp>
          <p:nvSpPr>
            <p:cNvPr id="73737" name="Text Box 6"/>
            <p:cNvSpPr txBox="1">
              <a:spLocks noChangeArrowheads="1"/>
            </p:cNvSpPr>
            <p:nvPr/>
          </p:nvSpPr>
          <p:spPr bwMode="auto">
            <a:xfrm>
              <a:off x="1111720" y="1595438"/>
              <a:ext cx="3271838" cy="47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60000"/>
                </a:spcBef>
              </a:pPr>
              <a:r>
                <a:rPr lang="ja-JP" altLang="en-US" sz="2400">
                  <a:solidFill>
                    <a:schemeClr val="tx1"/>
                  </a:solidFill>
                  <a:ea typeface="HGP創英角ｺﾞｼｯｸUB" pitchFamily="50" charset="-128"/>
                </a:rPr>
                <a:t>日本医療ガス学会</a:t>
              </a:r>
            </a:p>
          </p:txBody>
        </p:sp>
      </p:grpSp>
      <p:sp>
        <p:nvSpPr>
          <p:cNvPr id="73733" name="タイトル 2"/>
          <p:cNvSpPr txBox="1">
            <a:spLocks/>
          </p:cNvSpPr>
          <p:nvPr/>
        </p:nvSpPr>
        <p:spPr bwMode="auto">
          <a:xfrm>
            <a:off x="0" y="36131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r>
              <a:rPr lang="ja-JP" altLang="en-US" sz="2400">
                <a:solidFill>
                  <a:srgbClr val="63B5BA"/>
                </a:solidFill>
                <a:latin typeface="Arial Black" pitchFamily="34" charset="0"/>
                <a:ea typeface="HGP創英角ｺﾞｼｯｸUB" pitchFamily="50" charset="-128"/>
              </a:rPr>
              <a:t>協力</a:t>
            </a:r>
          </a:p>
        </p:txBody>
      </p:sp>
      <p:sp>
        <p:nvSpPr>
          <p:cNvPr id="73734" name="Text Box 6"/>
          <p:cNvSpPr txBox="1">
            <a:spLocks noChangeArrowheads="1"/>
          </p:cNvSpPr>
          <p:nvPr/>
        </p:nvSpPr>
        <p:spPr bwMode="auto">
          <a:xfrm>
            <a:off x="1300163" y="4562475"/>
            <a:ext cx="65436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marL="360363" indent="-360363">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lnSpc>
                <a:spcPct val="120000"/>
              </a:lnSpc>
              <a:spcBef>
                <a:spcPct val="60000"/>
              </a:spcBef>
            </a:pPr>
            <a:r>
              <a:rPr lang="ja-JP" altLang="en-US" sz="2400">
                <a:solidFill>
                  <a:schemeClr val="tx1"/>
                </a:solidFill>
                <a:ea typeface="HGP創英角ｺﾞｼｯｸUB" pitchFamily="50" charset="-128"/>
              </a:rPr>
              <a:t>日本麻酔科学会　　日本産業・医療ガス協会</a:t>
            </a:r>
          </a:p>
        </p:txBody>
      </p:sp>
      <p:sp>
        <p:nvSpPr>
          <p:cNvPr id="9" name="テキスト ボックス 8"/>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68/70</a:t>
            </a:r>
            <a:endParaRPr lang="ja-JP" altLang="en-US" sz="1600" b="1">
              <a:solidFill>
                <a:schemeClr val="bg1"/>
              </a:solidFill>
              <a:latin typeface="Meiryo UI" panose="020B0604030504040204" pitchFamily="34" charset="-128"/>
              <a:ea typeface="Meiryo UI" panose="020B0604030504040204" pitchFamily="34" charset="-128"/>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9"/>
          <p:cNvSpPr>
            <a:spLocks noChangeArrowheads="1"/>
          </p:cNvSpPr>
          <p:nvPr/>
        </p:nvSpPr>
        <p:spPr bwMode="auto">
          <a:xfrm>
            <a:off x="2790825" y="1211263"/>
            <a:ext cx="3563938" cy="49847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747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463" y="1239838"/>
            <a:ext cx="35179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4"/>
          <p:cNvSpPr>
            <a:spLocks noGrp="1"/>
          </p:cNvSpPr>
          <p:nvPr>
            <p:ph type="title"/>
          </p:nvPr>
        </p:nvSpPr>
        <p:spPr>
          <a:xfrm>
            <a:off x="0" y="0"/>
            <a:ext cx="9144000" cy="1374775"/>
          </a:xfrm>
        </p:spPr>
        <p:txBody>
          <a:bodyPr/>
          <a:lstStyle/>
          <a:p>
            <a:pPr>
              <a:defRPr/>
            </a:pPr>
            <a:r>
              <a:t>もっと勉強したい方は</a:t>
            </a:r>
            <a:r>
              <a:rPr lang="en-US" altLang="ja-JP"/>
              <a:t>…</a:t>
            </a:r>
            <a:endParaRPr/>
          </a:p>
        </p:txBody>
      </p:sp>
      <p:sp>
        <p:nvSpPr>
          <p:cNvPr id="74757"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F342C6D6-193E-44B3-8436-F85D2B6F74FB}" type="slidenum">
              <a:rPr lang="en-US" altLang="ja-JP" smtClean="0">
                <a:ea typeface="HGP創英角ｺﾞｼｯｸUB" pitchFamily="50" charset="-128"/>
              </a:rPr>
              <a:pPr/>
              <a:t>69</a:t>
            </a:fld>
            <a:endParaRPr lang="en-US" altLang="ja-JP">
              <a:ea typeface="HGP創英角ｺﾞｼｯｸUB" pitchFamily="50" charset="-128"/>
            </a:endParaRPr>
          </a:p>
        </p:txBody>
      </p:sp>
      <p:sp>
        <p:nvSpPr>
          <p:cNvPr id="6" name="テキスト ボックス 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69/70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6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9800"/>
          </a:xfrm>
        </p:spPr>
        <p:txBody>
          <a:bodyPr/>
          <a:lstStyle/>
          <a:p>
            <a:pPr>
              <a:defRPr/>
            </a:pPr>
            <a:r>
              <a:t>医療ガスの特異性（高圧ガス・医薬品）</a:t>
            </a:r>
          </a:p>
        </p:txBody>
      </p:sp>
      <p:sp>
        <p:nvSpPr>
          <p:cNvPr id="11267"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2E0EAEB5-B699-4DA2-82DA-7A4D7DC1FF49}" type="slidenum">
              <a:rPr lang="en-US" altLang="ja-JP" smtClean="0">
                <a:ea typeface="HGP創英角ｺﾞｼｯｸUB" pitchFamily="50" charset="-128"/>
              </a:rPr>
              <a:pPr/>
              <a:t>7</a:t>
            </a:fld>
            <a:endParaRPr lang="en-US" altLang="ja-JP">
              <a:ea typeface="HGP創英角ｺﾞｼｯｸUB" pitchFamily="50" charset="-128"/>
            </a:endParaRPr>
          </a:p>
        </p:txBody>
      </p:sp>
      <p:grpSp>
        <p:nvGrpSpPr>
          <p:cNvPr id="11268" name="グループ化 9"/>
          <p:cNvGrpSpPr>
            <a:grpSpLocks/>
          </p:cNvGrpSpPr>
          <p:nvPr/>
        </p:nvGrpSpPr>
        <p:grpSpPr bwMode="auto">
          <a:xfrm>
            <a:off x="611188" y="971550"/>
            <a:ext cx="7989887" cy="5537200"/>
            <a:chOff x="611188" y="971428"/>
            <a:chExt cx="7990551" cy="5537200"/>
          </a:xfrm>
        </p:grpSpPr>
        <p:sp>
          <p:nvSpPr>
            <p:cNvPr id="11271" name="Text Box 5"/>
            <p:cNvSpPr txBox="1">
              <a:spLocks noChangeArrowheads="1"/>
            </p:cNvSpPr>
            <p:nvPr/>
          </p:nvSpPr>
          <p:spPr bwMode="auto">
            <a:xfrm>
              <a:off x="611188" y="971428"/>
              <a:ext cx="748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algn="ctr" eaLnBrk="1" hangingPunct="1"/>
              <a:r>
                <a:rPr lang="ja-JP" altLang="en-US">
                  <a:solidFill>
                    <a:schemeClr val="tx1"/>
                  </a:solidFill>
                  <a:latin typeface="Arial" pitchFamily="34" charset="0"/>
                  <a:ea typeface="HGS創英角ｺﾞｼｯｸUB" pitchFamily="50" charset="-128"/>
                </a:rPr>
                <a:t>ボンベから直接あるいは配管を通して複数の患者へ</a:t>
              </a:r>
            </a:p>
          </p:txBody>
        </p:sp>
        <p:grpSp>
          <p:nvGrpSpPr>
            <p:cNvPr id="11272" name="グループ化 20"/>
            <p:cNvGrpSpPr>
              <a:grpSpLocks/>
            </p:cNvGrpSpPr>
            <p:nvPr/>
          </p:nvGrpSpPr>
          <p:grpSpPr bwMode="auto">
            <a:xfrm>
              <a:off x="5095875" y="3732091"/>
              <a:ext cx="469900" cy="1460500"/>
              <a:chOff x="5095082" y="3885577"/>
              <a:chExt cx="470694" cy="1461125"/>
            </a:xfrm>
          </p:grpSpPr>
          <p:cxnSp>
            <p:nvCxnSpPr>
              <p:cNvPr id="139" name="直線コネクタ 138"/>
              <p:cNvCxnSpPr/>
              <p:nvPr/>
            </p:nvCxnSpPr>
            <p:spPr>
              <a:xfrm>
                <a:off x="5566189" y="3885577"/>
                <a:ext cx="0" cy="14611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a:stCxn id="11370" idx="0"/>
              </p:cNvCxnSpPr>
              <p:nvPr/>
            </p:nvCxnSpPr>
            <p:spPr>
              <a:xfrm flipV="1">
                <a:off x="5095456" y="3887165"/>
                <a:ext cx="0" cy="1349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5095456" y="3885577"/>
                <a:ext cx="470733"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273" name="Group 305"/>
            <p:cNvGrpSpPr>
              <a:grpSpLocks/>
            </p:cNvGrpSpPr>
            <p:nvPr/>
          </p:nvGrpSpPr>
          <p:grpSpPr bwMode="auto">
            <a:xfrm>
              <a:off x="912813" y="2046165"/>
              <a:ext cx="7121525" cy="4462463"/>
              <a:chOff x="575" y="1404"/>
              <a:chExt cx="4486" cy="2811"/>
            </a:xfrm>
          </p:grpSpPr>
          <p:sp>
            <p:nvSpPr>
              <p:cNvPr id="11404" name="Rectangle 306"/>
              <p:cNvSpPr>
                <a:spLocks noChangeArrowheads="1"/>
              </p:cNvSpPr>
              <p:nvPr/>
            </p:nvSpPr>
            <p:spPr bwMode="auto">
              <a:xfrm>
                <a:off x="693" y="1574"/>
                <a:ext cx="4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ja-JP" sz="1100">
                    <a:solidFill>
                      <a:srgbClr val="000000"/>
                    </a:solidFill>
                    <a:latin typeface="HGPｺﾞｼｯｸE" pitchFamily="50" charset="-128"/>
                    <a:ea typeface="HGPｺﾞｼｯｸE" pitchFamily="50" charset="-128"/>
                  </a:rPr>
                  <a:t>ONAV</a:t>
                </a:r>
              </a:p>
              <a:p>
                <a:pPr eaLnBrk="1" hangingPunct="1"/>
                <a:r>
                  <a:rPr lang="ja-JP" altLang="en-US" sz="1100">
                    <a:solidFill>
                      <a:srgbClr val="000000"/>
                    </a:solidFill>
                    <a:latin typeface="HGPｺﾞｼｯｸE" pitchFamily="50" charset="-128"/>
                    <a:ea typeface="HGPｺﾞｼｯｸE" pitchFamily="50" charset="-128"/>
                  </a:rPr>
                  <a:t>アウトレット</a:t>
                </a:r>
                <a:endParaRPr lang="ja-JP" altLang="en-US">
                  <a:solidFill>
                    <a:schemeClr val="tx1"/>
                  </a:solidFill>
                  <a:latin typeface="Arial" pitchFamily="34" charset="0"/>
                </a:endParaRPr>
              </a:p>
            </p:txBody>
          </p:sp>
          <p:sp>
            <p:nvSpPr>
              <p:cNvPr id="11405" name="Rectangle 307"/>
              <p:cNvSpPr>
                <a:spLocks noChangeArrowheads="1"/>
              </p:cNvSpPr>
              <p:nvPr/>
            </p:nvSpPr>
            <p:spPr bwMode="auto">
              <a:xfrm>
                <a:off x="1157" y="1479"/>
                <a:ext cx="355"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endParaRPr lang="en-US" altLang="ja-JP" sz="1100">
                  <a:solidFill>
                    <a:srgbClr val="000000"/>
                  </a:solidFill>
                  <a:latin typeface="HGPｺﾞｼｯｸE" pitchFamily="50" charset="-128"/>
                  <a:ea typeface="HGPｺﾞｼｯｸE" pitchFamily="50" charset="-128"/>
                </a:endParaRPr>
              </a:p>
              <a:p>
                <a:pPr algn="ctr" eaLnBrk="1" hangingPunct="1"/>
                <a:r>
                  <a:rPr lang="ja-JP" altLang="en-US" sz="1100">
                    <a:solidFill>
                      <a:srgbClr val="000000"/>
                    </a:solidFill>
                    <a:latin typeface="HGPｺﾞｼｯｸE" pitchFamily="50" charset="-128"/>
                    <a:ea typeface="HGPｺﾞｼｯｸE" pitchFamily="50" charset="-128"/>
                  </a:rPr>
                  <a:t>麻酔ガス</a:t>
                </a:r>
                <a:endParaRPr lang="ja-JP" altLang="en-US">
                  <a:solidFill>
                    <a:schemeClr val="tx1"/>
                  </a:solidFill>
                  <a:latin typeface="Arial" pitchFamily="34" charset="0"/>
                </a:endParaRPr>
              </a:p>
              <a:p>
                <a:pPr algn="ctr" eaLnBrk="1" hangingPunct="1"/>
                <a:r>
                  <a:rPr lang="ja-JP" altLang="en-US" sz="1100">
                    <a:solidFill>
                      <a:srgbClr val="000000"/>
                    </a:solidFill>
                    <a:latin typeface="HGPｺﾞｼｯｸE" pitchFamily="50" charset="-128"/>
                    <a:ea typeface="HGPｺﾞｼｯｸE" pitchFamily="50" charset="-128"/>
                  </a:rPr>
                  <a:t>排出設備</a:t>
                </a:r>
                <a:endParaRPr lang="ja-JP" altLang="en-US">
                  <a:solidFill>
                    <a:schemeClr val="tx1"/>
                  </a:solidFill>
                  <a:latin typeface="Arial" pitchFamily="34" charset="0"/>
                </a:endParaRPr>
              </a:p>
            </p:txBody>
          </p:sp>
          <p:sp>
            <p:nvSpPr>
              <p:cNvPr id="11406" name="Rectangle 308"/>
              <p:cNvSpPr>
                <a:spLocks noChangeArrowheads="1"/>
              </p:cNvSpPr>
              <p:nvPr/>
            </p:nvSpPr>
            <p:spPr bwMode="auto">
              <a:xfrm>
                <a:off x="2591" y="1925"/>
                <a:ext cx="60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メディカルボード</a:t>
                </a:r>
                <a:endParaRPr lang="ja-JP" altLang="en-US">
                  <a:solidFill>
                    <a:schemeClr val="tx1"/>
                  </a:solidFill>
                  <a:latin typeface="Arial" pitchFamily="34" charset="0"/>
                </a:endParaRPr>
              </a:p>
            </p:txBody>
          </p:sp>
          <p:sp>
            <p:nvSpPr>
              <p:cNvPr id="11407" name="Rectangle 309"/>
              <p:cNvSpPr>
                <a:spLocks noChangeArrowheads="1"/>
              </p:cNvSpPr>
              <p:nvPr/>
            </p:nvSpPr>
            <p:spPr bwMode="auto">
              <a:xfrm>
                <a:off x="3114" y="1404"/>
                <a:ext cx="4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100">
                    <a:solidFill>
                      <a:srgbClr val="000000"/>
                    </a:solidFill>
                    <a:latin typeface="HGPｺﾞｼｯｸE" pitchFamily="50" charset="-128"/>
                    <a:ea typeface="HGPｺﾞｼｯｸE" pitchFamily="50" charset="-128"/>
                  </a:rPr>
                  <a:t>シャットオフ</a:t>
                </a:r>
              </a:p>
              <a:p>
                <a:pPr algn="ctr" eaLnBrk="1" hangingPunct="1"/>
                <a:r>
                  <a:rPr lang="ja-JP" altLang="en-US" sz="1100">
                    <a:solidFill>
                      <a:srgbClr val="000000"/>
                    </a:solidFill>
                    <a:latin typeface="HGPｺﾞｼｯｸE" pitchFamily="50" charset="-128"/>
                    <a:ea typeface="HGPｺﾞｼｯｸE" pitchFamily="50" charset="-128"/>
                  </a:rPr>
                  <a:t>バルブ</a:t>
                </a:r>
                <a:endParaRPr lang="ja-JP" altLang="en-US">
                  <a:solidFill>
                    <a:schemeClr val="tx1"/>
                  </a:solidFill>
                  <a:latin typeface="Arial" pitchFamily="34" charset="0"/>
                </a:endParaRPr>
              </a:p>
            </p:txBody>
          </p:sp>
          <p:sp>
            <p:nvSpPr>
              <p:cNvPr id="11408" name="Rectangle 310"/>
              <p:cNvSpPr>
                <a:spLocks noChangeArrowheads="1"/>
              </p:cNvSpPr>
              <p:nvPr/>
            </p:nvSpPr>
            <p:spPr bwMode="auto">
              <a:xfrm>
                <a:off x="1650" y="1495"/>
                <a:ext cx="41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lnSpc>
                    <a:spcPct val="90000"/>
                  </a:lnSpc>
                </a:pPr>
                <a:r>
                  <a:rPr lang="ja-JP" altLang="en-US" sz="1100">
                    <a:solidFill>
                      <a:srgbClr val="000000"/>
                    </a:solidFill>
                    <a:latin typeface="HGPｺﾞｼｯｸE" pitchFamily="50" charset="-128"/>
                    <a:ea typeface="HGPｺﾞｼｯｸE" pitchFamily="50" charset="-128"/>
                  </a:rPr>
                  <a:t>窒素</a:t>
                </a:r>
              </a:p>
              <a:p>
                <a:pPr eaLnBrk="1" hangingPunct="1">
                  <a:lnSpc>
                    <a:spcPct val="90000"/>
                  </a:lnSpc>
                </a:pPr>
                <a:r>
                  <a:rPr lang="ja-JP" altLang="en-US" sz="1100">
                    <a:solidFill>
                      <a:srgbClr val="000000"/>
                    </a:solidFill>
                    <a:latin typeface="HGPｺﾞｼｯｸE" pitchFamily="50" charset="-128"/>
                    <a:ea typeface="HGPｺﾞｼｯｸE" pitchFamily="50" charset="-128"/>
                  </a:rPr>
                  <a:t>アウトレット</a:t>
                </a:r>
                <a:endParaRPr lang="ja-JP" altLang="en-US">
                  <a:solidFill>
                    <a:schemeClr val="tx1"/>
                  </a:solidFill>
                  <a:latin typeface="Arial" pitchFamily="34" charset="0"/>
                </a:endParaRPr>
              </a:p>
            </p:txBody>
          </p:sp>
          <p:sp>
            <p:nvSpPr>
              <p:cNvPr id="11409" name="Rectangle 311"/>
              <p:cNvSpPr>
                <a:spLocks noChangeArrowheads="1"/>
              </p:cNvSpPr>
              <p:nvPr/>
            </p:nvSpPr>
            <p:spPr bwMode="auto">
              <a:xfrm>
                <a:off x="2317" y="1552"/>
                <a:ext cx="4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天井</a:t>
                </a:r>
              </a:p>
              <a:p>
                <a:pPr eaLnBrk="1" hangingPunct="1"/>
                <a:r>
                  <a:rPr lang="ja-JP" altLang="en-US" sz="1100">
                    <a:solidFill>
                      <a:srgbClr val="000000"/>
                    </a:solidFill>
                    <a:latin typeface="HGPｺﾞｼｯｸE" pitchFamily="50" charset="-128"/>
                    <a:ea typeface="HGPｺﾞｼｯｸE" pitchFamily="50" charset="-128"/>
                  </a:rPr>
                  <a:t>アウトレット</a:t>
                </a:r>
                <a:endParaRPr lang="ja-JP" altLang="en-US">
                  <a:solidFill>
                    <a:schemeClr val="tx1"/>
                  </a:solidFill>
                  <a:latin typeface="Arial" pitchFamily="34" charset="0"/>
                </a:endParaRPr>
              </a:p>
            </p:txBody>
          </p:sp>
          <p:sp>
            <p:nvSpPr>
              <p:cNvPr id="11410" name="Rectangle 312"/>
              <p:cNvSpPr>
                <a:spLocks noChangeArrowheads="1"/>
              </p:cNvSpPr>
              <p:nvPr/>
            </p:nvSpPr>
            <p:spPr bwMode="auto">
              <a:xfrm>
                <a:off x="850" y="2772"/>
                <a:ext cx="3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100">
                    <a:solidFill>
                      <a:srgbClr val="000000"/>
                    </a:solidFill>
                    <a:latin typeface="HGPｺﾞｼｯｸE" pitchFamily="50" charset="-128"/>
                    <a:ea typeface="HGPｺﾞｼｯｸE" pitchFamily="50" charset="-128"/>
                  </a:rPr>
                  <a:t>ウォール</a:t>
                </a:r>
              </a:p>
              <a:p>
                <a:pPr algn="ctr" eaLnBrk="1" hangingPunct="1"/>
                <a:r>
                  <a:rPr lang="ja-JP" altLang="en-US" sz="1100">
                    <a:solidFill>
                      <a:srgbClr val="000000"/>
                    </a:solidFill>
                    <a:latin typeface="HGPｺﾞｼｯｸE" pitchFamily="50" charset="-128"/>
                    <a:ea typeface="HGPｺﾞｼｯｸE" pitchFamily="50" charset="-128"/>
                  </a:rPr>
                  <a:t>ユニット</a:t>
                </a:r>
                <a:endParaRPr lang="ja-JP" altLang="en-US">
                  <a:solidFill>
                    <a:schemeClr val="tx1"/>
                  </a:solidFill>
                  <a:latin typeface="Arial" pitchFamily="34" charset="0"/>
                </a:endParaRPr>
              </a:p>
            </p:txBody>
          </p:sp>
          <p:sp>
            <p:nvSpPr>
              <p:cNvPr id="11411" name="Rectangle 313"/>
              <p:cNvSpPr>
                <a:spLocks noChangeArrowheads="1"/>
              </p:cNvSpPr>
              <p:nvPr/>
            </p:nvSpPr>
            <p:spPr bwMode="auto">
              <a:xfrm>
                <a:off x="2129" y="2772"/>
                <a:ext cx="3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100">
                    <a:solidFill>
                      <a:srgbClr val="000000"/>
                    </a:solidFill>
                    <a:latin typeface="HGPｺﾞｼｯｸE" pitchFamily="50" charset="-128"/>
                    <a:ea typeface="HGPｺﾞｼｯｸE" pitchFamily="50" charset="-128"/>
                  </a:rPr>
                  <a:t>ウォール</a:t>
                </a:r>
              </a:p>
              <a:p>
                <a:pPr algn="ctr" eaLnBrk="1" hangingPunct="1"/>
                <a:r>
                  <a:rPr lang="ja-JP" altLang="en-US" sz="1100">
                    <a:solidFill>
                      <a:srgbClr val="000000"/>
                    </a:solidFill>
                    <a:latin typeface="HGPｺﾞｼｯｸE" pitchFamily="50" charset="-128"/>
                    <a:ea typeface="HGPｺﾞｼｯｸE" pitchFamily="50" charset="-128"/>
                  </a:rPr>
                  <a:t>ユニット</a:t>
                </a:r>
                <a:endParaRPr lang="ja-JP" altLang="en-US">
                  <a:solidFill>
                    <a:schemeClr val="tx1"/>
                  </a:solidFill>
                  <a:latin typeface="Arial" pitchFamily="34" charset="0"/>
                </a:endParaRPr>
              </a:p>
            </p:txBody>
          </p:sp>
          <p:sp>
            <p:nvSpPr>
              <p:cNvPr id="11412" name="Rectangle 314"/>
              <p:cNvSpPr>
                <a:spLocks noChangeArrowheads="1"/>
              </p:cNvSpPr>
              <p:nvPr/>
            </p:nvSpPr>
            <p:spPr bwMode="auto">
              <a:xfrm>
                <a:off x="2514" y="2772"/>
                <a:ext cx="4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人工呼吸器</a:t>
                </a:r>
                <a:endParaRPr lang="ja-JP" altLang="en-US">
                  <a:solidFill>
                    <a:schemeClr val="tx1"/>
                  </a:solidFill>
                  <a:latin typeface="Arial" pitchFamily="34" charset="0"/>
                </a:endParaRPr>
              </a:p>
            </p:txBody>
          </p:sp>
          <p:sp>
            <p:nvSpPr>
              <p:cNvPr id="11413" name="Rectangle 315"/>
              <p:cNvSpPr>
                <a:spLocks noChangeArrowheads="1"/>
              </p:cNvSpPr>
              <p:nvPr/>
            </p:nvSpPr>
            <p:spPr bwMode="auto">
              <a:xfrm>
                <a:off x="3084" y="2772"/>
                <a:ext cx="2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監視盤</a:t>
                </a:r>
                <a:endParaRPr lang="ja-JP" altLang="en-US">
                  <a:solidFill>
                    <a:schemeClr val="tx1"/>
                  </a:solidFill>
                  <a:latin typeface="Arial" pitchFamily="34" charset="0"/>
                </a:endParaRPr>
              </a:p>
            </p:txBody>
          </p:sp>
          <p:sp>
            <p:nvSpPr>
              <p:cNvPr id="11414" name="Rectangle 316"/>
              <p:cNvSpPr>
                <a:spLocks noChangeArrowheads="1"/>
              </p:cNvSpPr>
              <p:nvPr/>
            </p:nvSpPr>
            <p:spPr bwMode="auto">
              <a:xfrm>
                <a:off x="1318" y="2772"/>
                <a:ext cx="4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100">
                    <a:solidFill>
                      <a:srgbClr val="000000"/>
                    </a:solidFill>
                    <a:latin typeface="HGPｺﾞｼｯｸE" pitchFamily="50" charset="-128"/>
                    <a:ea typeface="HGPｺﾞｼｯｸE" pitchFamily="50" charset="-128"/>
                  </a:rPr>
                  <a:t>高気圧酸素</a:t>
                </a:r>
              </a:p>
              <a:p>
                <a:pPr algn="ctr" eaLnBrk="1" hangingPunct="1"/>
                <a:r>
                  <a:rPr lang="ja-JP" altLang="en-US" sz="1100">
                    <a:solidFill>
                      <a:srgbClr val="000000"/>
                    </a:solidFill>
                    <a:latin typeface="HGPｺﾞｼｯｸE" pitchFamily="50" charset="-128"/>
                    <a:ea typeface="HGPｺﾞｼｯｸE" pitchFamily="50" charset="-128"/>
                  </a:rPr>
                  <a:t>治療装置</a:t>
                </a:r>
                <a:endParaRPr lang="ja-JP" altLang="en-US">
                  <a:solidFill>
                    <a:schemeClr val="tx1"/>
                  </a:solidFill>
                  <a:latin typeface="Arial" pitchFamily="34" charset="0"/>
                </a:endParaRPr>
              </a:p>
            </p:txBody>
          </p:sp>
          <p:sp>
            <p:nvSpPr>
              <p:cNvPr id="11415" name="Rectangle 317"/>
              <p:cNvSpPr>
                <a:spLocks noChangeArrowheads="1"/>
              </p:cNvSpPr>
              <p:nvPr/>
            </p:nvSpPr>
            <p:spPr bwMode="auto">
              <a:xfrm>
                <a:off x="575" y="3827"/>
                <a:ext cx="4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液体酸素</a:t>
                </a:r>
                <a:r>
                  <a:rPr lang="en-US" altLang="ja-JP" sz="1100">
                    <a:solidFill>
                      <a:srgbClr val="000000"/>
                    </a:solidFill>
                    <a:latin typeface="HGPｺﾞｼｯｸE" pitchFamily="50" charset="-128"/>
                    <a:ea typeface="HGPｺﾞｼｯｸE" pitchFamily="50" charset="-128"/>
                  </a:rPr>
                  <a:t>CE</a:t>
                </a:r>
                <a:endParaRPr lang="en-US" altLang="ja-JP">
                  <a:solidFill>
                    <a:schemeClr val="tx1"/>
                  </a:solidFill>
                  <a:latin typeface="Arial" pitchFamily="34" charset="0"/>
                </a:endParaRPr>
              </a:p>
            </p:txBody>
          </p:sp>
          <p:sp>
            <p:nvSpPr>
              <p:cNvPr id="11416" name="Rectangle 318"/>
              <p:cNvSpPr>
                <a:spLocks noChangeArrowheads="1"/>
              </p:cNvSpPr>
              <p:nvPr/>
            </p:nvSpPr>
            <p:spPr bwMode="auto">
              <a:xfrm>
                <a:off x="1689" y="3827"/>
                <a:ext cx="49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000">
                    <a:solidFill>
                      <a:srgbClr val="000000"/>
                    </a:solidFill>
                    <a:latin typeface="HGPｺﾞｼｯｸE" pitchFamily="50" charset="-128"/>
                    <a:ea typeface="HGPｺﾞｼｯｸE" pitchFamily="50" charset="-128"/>
                  </a:rPr>
                  <a:t>亜酸化窒素</a:t>
                </a:r>
                <a:endParaRPr lang="en-US" altLang="ja-JP" sz="1000">
                  <a:solidFill>
                    <a:srgbClr val="000000"/>
                  </a:solidFill>
                  <a:latin typeface="HGPｺﾞｼｯｸE" pitchFamily="50" charset="-128"/>
                  <a:ea typeface="HGPｺﾞｼｯｸE" pitchFamily="50" charset="-128"/>
                </a:endParaRPr>
              </a:p>
              <a:p>
                <a:pPr algn="ctr" eaLnBrk="1" hangingPunct="1"/>
                <a:r>
                  <a:rPr lang="ja-JP" altLang="en-US" sz="1000">
                    <a:solidFill>
                      <a:srgbClr val="000000"/>
                    </a:solidFill>
                    <a:latin typeface="HGPｺﾞｼｯｸE" pitchFamily="50" charset="-128"/>
                    <a:ea typeface="HGPｺﾞｼｯｸE" pitchFamily="50" charset="-128"/>
                  </a:rPr>
                  <a:t>マニフォールド</a:t>
                </a:r>
              </a:p>
            </p:txBody>
          </p:sp>
          <p:sp>
            <p:nvSpPr>
              <p:cNvPr id="11417" name="Rectangle 319"/>
              <p:cNvSpPr>
                <a:spLocks noChangeArrowheads="1"/>
              </p:cNvSpPr>
              <p:nvPr/>
            </p:nvSpPr>
            <p:spPr bwMode="auto">
              <a:xfrm>
                <a:off x="2245" y="3827"/>
                <a:ext cx="49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ja-JP" altLang="en-US" sz="1000">
                    <a:solidFill>
                      <a:srgbClr val="000000"/>
                    </a:solidFill>
                    <a:latin typeface="HGPｺﾞｼｯｸE" pitchFamily="50" charset="-128"/>
                    <a:ea typeface="HGPｺﾞｼｯｸE" pitchFamily="50" charset="-128"/>
                  </a:rPr>
                  <a:t>窒素</a:t>
                </a:r>
              </a:p>
              <a:p>
                <a:pPr algn="ctr" eaLnBrk="1" hangingPunct="1"/>
                <a:r>
                  <a:rPr lang="ja-JP" altLang="en-US" sz="1000">
                    <a:solidFill>
                      <a:srgbClr val="000000"/>
                    </a:solidFill>
                    <a:latin typeface="HGPｺﾞｼｯｸE" pitchFamily="50" charset="-128"/>
                    <a:ea typeface="HGPｺﾞｼｯｸE" pitchFamily="50" charset="-128"/>
                  </a:rPr>
                  <a:t>マニフォールド</a:t>
                </a:r>
              </a:p>
            </p:txBody>
          </p:sp>
          <p:sp>
            <p:nvSpPr>
              <p:cNvPr id="11418" name="Rectangle 320"/>
              <p:cNvSpPr>
                <a:spLocks noChangeArrowheads="1"/>
              </p:cNvSpPr>
              <p:nvPr/>
            </p:nvSpPr>
            <p:spPr bwMode="auto">
              <a:xfrm>
                <a:off x="2934" y="3827"/>
                <a:ext cx="8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空気圧縮機供給設備</a:t>
                </a:r>
                <a:endParaRPr lang="ja-JP" altLang="en-US">
                  <a:solidFill>
                    <a:schemeClr val="tx1"/>
                  </a:solidFill>
                  <a:latin typeface="Arial" pitchFamily="34" charset="0"/>
                </a:endParaRPr>
              </a:p>
            </p:txBody>
          </p:sp>
          <p:sp>
            <p:nvSpPr>
              <p:cNvPr id="11419" name="Rectangle 321"/>
              <p:cNvSpPr>
                <a:spLocks noChangeArrowheads="1"/>
              </p:cNvSpPr>
              <p:nvPr/>
            </p:nvSpPr>
            <p:spPr bwMode="auto">
              <a:xfrm>
                <a:off x="3942" y="3827"/>
                <a:ext cx="35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人工空気</a:t>
                </a:r>
              </a:p>
              <a:p>
                <a:pPr eaLnBrk="1" hangingPunct="1"/>
                <a:r>
                  <a:rPr lang="ja-JP" altLang="en-US" sz="1100">
                    <a:solidFill>
                      <a:srgbClr val="000000"/>
                    </a:solidFill>
                    <a:latin typeface="HGPｺﾞｼｯｸE" pitchFamily="50" charset="-128"/>
                    <a:ea typeface="HGPｺﾞｼｯｸE" pitchFamily="50" charset="-128"/>
                  </a:rPr>
                  <a:t>製造設備</a:t>
                </a:r>
                <a:endParaRPr lang="ja-JP" altLang="en-US">
                  <a:solidFill>
                    <a:schemeClr val="tx1"/>
                  </a:solidFill>
                  <a:latin typeface="Arial" pitchFamily="34" charset="0"/>
                </a:endParaRPr>
              </a:p>
              <a:p>
                <a:pPr eaLnBrk="1" hangingPunct="1"/>
                <a:endParaRPr lang="en-US" altLang="ja-JP">
                  <a:solidFill>
                    <a:schemeClr val="tx1"/>
                  </a:solidFill>
                  <a:latin typeface="Arial" pitchFamily="34" charset="0"/>
                </a:endParaRPr>
              </a:p>
            </p:txBody>
          </p:sp>
          <p:sp>
            <p:nvSpPr>
              <p:cNvPr id="11420" name="Rectangle 322"/>
              <p:cNvSpPr>
                <a:spLocks noChangeArrowheads="1"/>
              </p:cNvSpPr>
              <p:nvPr/>
            </p:nvSpPr>
            <p:spPr bwMode="auto">
              <a:xfrm>
                <a:off x="4528" y="3827"/>
                <a:ext cx="5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吸引供給設備</a:t>
                </a:r>
                <a:endParaRPr lang="ja-JP" altLang="en-US">
                  <a:solidFill>
                    <a:schemeClr val="tx1"/>
                  </a:solidFill>
                  <a:latin typeface="Arial" pitchFamily="34" charset="0"/>
                </a:endParaRPr>
              </a:p>
            </p:txBody>
          </p:sp>
          <p:sp>
            <p:nvSpPr>
              <p:cNvPr id="159" name="Rectangle 323"/>
              <p:cNvSpPr>
                <a:spLocks noChangeArrowheads="1"/>
              </p:cNvSpPr>
              <p:nvPr/>
            </p:nvSpPr>
            <p:spPr bwMode="auto">
              <a:xfrm>
                <a:off x="1218" y="3827"/>
                <a:ext cx="452" cy="199"/>
              </a:xfrm>
              <a:prstGeom prst="rect">
                <a:avLst/>
              </a:prstGeom>
              <a:noFill/>
              <a:ln w="9525">
                <a:noFill/>
                <a:miter lim="800000"/>
                <a:headEnd/>
                <a:tailEnd/>
              </a:ln>
            </p:spPr>
            <p:txBody>
              <a:bodyPr wrap="none" lIns="0" tIns="0" rIns="0" bIns="0">
                <a:spAutoFit/>
              </a:bodyPr>
              <a:lstStyle/>
              <a:p>
                <a:pPr algn="ctr" eaLnBrk="1" hangingPunct="1">
                  <a:defRPr/>
                </a:pPr>
                <a:r>
                  <a:rPr lang="ja-JP" altLang="en-US" sz="1050" dirty="0">
                    <a:solidFill>
                      <a:srgbClr val="000000"/>
                    </a:solidFill>
                    <a:latin typeface="HGPｺﾞｼｯｸE" pitchFamily="50" charset="-128"/>
                    <a:ea typeface="HGPｺﾞｼｯｸE" pitchFamily="50" charset="-128"/>
                  </a:rPr>
                  <a:t>酸素</a:t>
                </a:r>
              </a:p>
              <a:p>
                <a:pPr algn="ctr" eaLnBrk="1" hangingPunct="1">
                  <a:defRPr/>
                </a:pPr>
                <a:r>
                  <a:rPr lang="ja-JP" altLang="en-US" sz="900" dirty="0">
                    <a:solidFill>
                      <a:srgbClr val="000000"/>
                    </a:solidFill>
                    <a:latin typeface="HGPｺﾞｼｯｸE" pitchFamily="50" charset="-128"/>
                    <a:ea typeface="HGPｺﾞｼｯｸE" pitchFamily="50" charset="-128"/>
                  </a:rPr>
                  <a:t>マニフォール</a:t>
                </a:r>
                <a:r>
                  <a:rPr lang="ja-JP" altLang="en-US" sz="1000" dirty="0">
                    <a:solidFill>
                      <a:srgbClr val="000000"/>
                    </a:solidFill>
                    <a:latin typeface="HGPｺﾞｼｯｸE" pitchFamily="50" charset="-128"/>
                    <a:ea typeface="HGPｺﾞｼｯｸE" pitchFamily="50" charset="-128"/>
                  </a:rPr>
                  <a:t>ド</a:t>
                </a:r>
                <a:endParaRPr lang="ja-JP" altLang="en-US" sz="1400" dirty="0">
                  <a:solidFill>
                    <a:schemeClr val="tx1"/>
                  </a:solidFill>
                  <a:latin typeface="Arial" charset="0"/>
                  <a:ea typeface="ＭＳ Ｐゴシック" charset="-128"/>
                </a:endParaRPr>
              </a:p>
            </p:txBody>
          </p:sp>
          <p:sp>
            <p:nvSpPr>
              <p:cNvPr id="11422" name="Rectangle 324"/>
              <p:cNvSpPr>
                <a:spLocks noChangeArrowheads="1"/>
              </p:cNvSpPr>
              <p:nvPr/>
            </p:nvSpPr>
            <p:spPr bwMode="auto">
              <a:xfrm>
                <a:off x="2884" y="2327"/>
                <a:ext cx="69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シャットオフバルブ</a:t>
                </a:r>
                <a:endParaRPr lang="ja-JP" altLang="en-US">
                  <a:solidFill>
                    <a:schemeClr val="tx1"/>
                  </a:solidFill>
                  <a:latin typeface="Arial" pitchFamily="34" charset="0"/>
                </a:endParaRPr>
              </a:p>
            </p:txBody>
          </p:sp>
        </p:grpSp>
        <p:grpSp>
          <p:nvGrpSpPr>
            <p:cNvPr id="11274" name="Group 189"/>
            <p:cNvGrpSpPr>
              <a:grpSpLocks/>
            </p:cNvGrpSpPr>
            <p:nvPr/>
          </p:nvGrpSpPr>
          <p:grpSpPr bwMode="auto">
            <a:xfrm>
              <a:off x="927100" y="1457203"/>
              <a:ext cx="7086600" cy="4387850"/>
              <a:chOff x="584" y="1033"/>
              <a:chExt cx="4464" cy="2764"/>
            </a:xfrm>
          </p:grpSpPr>
          <p:sp>
            <p:nvSpPr>
              <p:cNvPr id="11290" name="Freeform 190"/>
              <p:cNvSpPr>
                <a:spLocks/>
              </p:cNvSpPr>
              <p:nvPr/>
            </p:nvSpPr>
            <p:spPr bwMode="auto">
              <a:xfrm>
                <a:off x="1080" y="2072"/>
                <a:ext cx="2929" cy="555"/>
              </a:xfrm>
              <a:custGeom>
                <a:avLst/>
                <a:gdLst>
                  <a:gd name="T0" fmla="*/ 0 w 2929"/>
                  <a:gd name="T1" fmla="*/ 555 h 555"/>
                  <a:gd name="T2" fmla="*/ 0 w 2929"/>
                  <a:gd name="T3" fmla="*/ 0 h 555"/>
                  <a:gd name="T4" fmla="*/ 2929 w 2929"/>
                  <a:gd name="T5" fmla="*/ 0 h 555"/>
                  <a:gd name="T6" fmla="*/ 0 60000 65536"/>
                  <a:gd name="T7" fmla="*/ 0 60000 65536"/>
                  <a:gd name="T8" fmla="*/ 0 60000 65536"/>
                  <a:gd name="T9" fmla="*/ 0 w 2929"/>
                  <a:gd name="T10" fmla="*/ 0 h 555"/>
                  <a:gd name="T11" fmla="*/ 2929 w 2929"/>
                  <a:gd name="T12" fmla="*/ 555 h 555"/>
                </a:gdLst>
                <a:ahLst/>
                <a:cxnLst>
                  <a:cxn ang="T6">
                    <a:pos x="T0" y="T1"/>
                  </a:cxn>
                  <a:cxn ang="T7">
                    <a:pos x="T2" y="T3"/>
                  </a:cxn>
                  <a:cxn ang="T8">
                    <a:pos x="T4" y="T5"/>
                  </a:cxn>
                </a:cxnLst>
                <a:rect l="T9" t="T10" r="T11" b="T12"/>
                <a:pathLst>
                  <a:path w="2929" h="555">
                    <a:moveTo>
                      <a:pt x="0" y="555"/>
                    </a:moveTo>
                    <a:lnTo>
                      <a:pt x="0" y="0"/>
                    </a:lnTo>
                    <a:lnTo>
                      <a:pt x="2929" y="0"/>
                    </a:lnTo>
                  </a:path>
                </a:pathLst>
              </a:custGeom>
              <a:noFill/>
              <a:ln w="444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91" name="Line 191"/>
              <p:cNvSpPr>
                <a:spLocks noChangeShapeType="1"/>
              </p:cNvSpPr>
              <p:nvPr/>
            </p:nvSpPr>
            <p:spPr bwMode="auto">
              <a:xfrm flipV="1">
                <a:off x="2460" y="1132"/>
                <a:ext cx="0" cy="378"/>
              </a:xfrm>
              <a:prstGeom prst="line">
                <a:avLst/>
              </a:prstGeom>
              <a:noFill/>
              <a:ln w="444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2" name="Line 192"/>
              <p:cNvSpPr>
                <a:spLocks noChangeShapeType="1"/>
              </p:cNvSpPr>
              <p:nvPr/>
            </p:nvSpPr>
            <p:spPr bwMode="auto">
              <a:xfrm flipV="1">
                <a:off x="2368" y="1213"/>
                <a:ext cx="0" cy="297"/>
              </a:xfrm>
              <a:prstGeom prst="line">
                <a:avLst/>
              </a:prstGeom>
              <a:noFill/>
              <a:ln w="44450">
                <a:solidFill>
                  <a:srgbClr val="FDD23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3" name="Line 193"/>
              <p:cNvSpPr>
                <a:spLocks noChangeShapeType="1"/>
              </p:cNvSpPr>
              <p:nvPr/>
            </p:nvSpPr>
            <p:spPr bwMode="auto">
              <a:xfrm flipV="1">
                <a:off x="1564" y="1213"/>
                <a:ext cx="0" cy="297"/>
              </a:xfrm>
              <a:prstGeom prst="line">
                <a:avLst/>
              </a:prstGeom>
              <a:noFill/>
              <a:ln w="44450">
                <a:solidFill>
                  <a:srgbClr val="FDD23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4" name="Freeform 194"/>
              <p:cNvSpPr>
                <a:spLocks/>
              </p:cNvSpPr>
              <p:nvPr/>
            </p:nvSpPr>
            <p:spPr bwMode="auto">
              <a:xfrm>
                <a:off x="1411" y="1428"/>
                <a:ext cx="99" cy="82"/>
              </a:xfrm>
              <a:custGeom>
                <a:avLst/>
                <a:gdLst>
                  <a:gd name="T0" fmla="*/ 99 w 99"/>
                  <a:gd name="T1" fmla="*/ 82 h 82"/>
                  <a:gd name="T2" fmla="*/ 99 w 99"/>
                  <a:gd name="T3" fmla="*/ 0 h 82"/>
                  <a:gd name="T4" fmla="*/ 0 w 99"/>
                  <a:gd name="T5" fmla="*/ 0 h 82"/>
                  <a:gd name="T6" fmla="*/ 0 60000 65536"/>
                  <a:gd name="T7" fmla="*/ 0 60000 65536"/>
                  <a:gd name="T8" fmla="*/ 0 60000 65536"/>
                  <a:gd name="T9" fmla="*/ 0 w 99"/>
                  <a:gd name="T10" fmla="*/ 0 h 82"/>
                  <a:gd name="T11" fmla="*/ 99 w 99"/>
                  <a:gd name="T12" fmla="*/ 82 h 82"/>
                </a:gdLst>
                <a:ahLst/>
                <a:cxnLst>
                  <a:cxn ang="T6">
                    <a:pos x="T0" y="T1"/>
                  </a:cxn>
                  <a:cxn ang="T7">
                    <a:pos x="T2" y="T3"/>
                  </a:cxn>
                  <a:cxn ang="T8">
                    <a:pos x="T4" y="T5"/>
                  </a:cxn>
                </a:cxnLst>
                <a:rect l="T9" t="T10" r="T11" b="T12"/>
                <a:pathLst>
                  <a:path w="99" h="82">
                    <a:moveTo>
                      <a:pt x="99" y="82"/>
                    </a:moveTo>
                    <a:lnTo>
                      <a:pt x="99" y="0"/>
                    </a:lnTo>
                    <a:lnTo>
                      <a:pt x="0" y="0"/>
                    </a:lnTo>
                  </a:path>
                </a:pathLst>
              </a:custGeom>
              <a:noFill/>
              <a:ln w="44450" cap="flat">
                <a:solidFill>
                  <a:srgbClr val="BCC4E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95" name="Freeform 195"/>
              <p:cNvSpPr>
                <a:spLocks/>
              </p:cNvSpPr>
              <p:nvPr/>
            </p:nvSpPr>
            <p:spPr bwMode="auto">
              <a:xfrm>
                <a:off x="1397" y="2368"/>
                <a:ext cx="99" cy="274"/>
              </a:xfrm>
              <a:custGeom>
                <a:avLst/>
                <a:gdLst>
                  <a:gd name="T0" fmla="*/ 99 w 99"/>
                  <a:gd name="T1" fmla="*/ 274 h 274"/>
                  <a:gd name="T2" fmla="*/ 99 w 99"/>
                  <a:gd name="T3" fmla="*/ 0 h 274"/>
                  <a:gd name="T4" fmla="*/ 0 w 99"/>
                  <a:gd name="T5" fmla="*/ 0 h 274"/>
                  <a:gd name="T6" fmla="*/ 0 60000 65536"/>
                  <a:gd name="T7" fmla="*/ 0 60000 65536"/>
                  <a:gd name="T8" fmla="*/ 0 60000 65536"/>
                  <a:gd name="T9" fmla="*/ 0 w 99"/>
                  <a:gd name="T10" fmla="*/ 0 h 274"/>
                  <a:gd name="T11" fmla="*/ 99 w 99"/>
                  <a:gd name="T12" fmla="*/ 274 h 274"/>
                </a:gdLst>
                <a:ahLst/>
                <a:cxnLst>
                  <a:cxn ang="T6">
                    <a:pos x="T0" y="T1"/>
                  </a:cxn>
                  <a:cxn ang="T7">
                    <a:pos x="T2" y="T3"/>
                  </a:cxn>
                  <a:cxn ang="T8">
                    <a:pos x="T4" y="T5"/>
                  </a:cxn>
                </a:cxnLst>
                <a:rect l="T9" t="T10" r="T11" b="T12"/>
                <a:pathLst>
                  <a:path w="99" h="274">
                    <a:moveTo>
                      <a:pt x="99" y="274"/>
                    </a:moveTo>
                    <a:lnTo>
                      <a:pt x="99" y="0"/>
                    </a:lnTo>
                    <a:lnTo>
                      <a:pt x="0" y="0"/>
                    </a:lnTo>
                  </a:path>
                </a:pathLst>
              </a:custGeom>
              <a:noFill/>
              <a:ln w="44450" cap="flat">
                <a:solidFill>
                  <a:srgbClr val="BCC4E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96" name="Freeform 196"/>
              <p:cNvSpPr>
                <a:spLocks/>
              </p:cNvSpPr>
              <p:nvPr/>
            </p:nvSpPr>
            <p:spPr bwMode="auto">
              <a:xfrm>
                <a:off x="1994" y="1293"/>
                <a:ext cx="279" cy="553"/>
              </a:xfrm>
              <a:custGeom>
                <a:avLst/>
                <a:gdLst>
                  <a:gd name="T0" fmla="*/ 279 w 279"/>
                  <a:gd name="T1" fmla="*/ 0 h 553"/>
                  <a:gd name="T2" fmla="*/ 279 w 279"/>
                  <a:gd name="T3" fmla="*/ 553 h 553"/>
                  <a:gd name="T4" fmla="*/ 0 w 279"/>
                  <a:gd name="T5" fmla="*/ 553 h 553"/>
                  <a:gd name="T6" fmla="*/ 0 60000 65536"/>
                  <a:gd name="T7" fmla="*/ 0 60000 65536"/>
                  <a:gd name="T8" fmla="*/ 0 60000 65536"/>
                  <a:gd name="T9" fmla="*/ 0 w 279"/>
                  <a:gd name="T10" fmla="*/ 0 h 553"/>
                  <a:gd name="T11" fmla="*/ 279 w 279"/>
                  <a:gd name="T12" fmla="*/ 553 h 553"/>
                </a:gdLst>
                <a:ahLst/>
                <a:cxnLst>
                  <a:cxn ang="T6">
                    <a:pos x="T0" y="T1"/>
                  </a:cxn>
                  <a:cxn ang="T7">
                    <a:pos x="T2" y="T3"/>
                  </a:cxn>
                  <a:cxn ang="T8">
                    <a:pos x="T4" y="T5"/>
                  </a:cxn>
                </a:cxnLst>
                <a:rect l="T9" t="T10" r="T11" b="T12"/>
                <a:pathLst>
                  <a:path w="279" h="553">
                    <a:moveTo>
                      <a:pt x="279" y="0"/>
                    </a:moveTo>
                    <a:lnTo>
                      <a:pt x="279" y="553"/>
                    </a:lnTo>
                    <a:lnTo>
                      <a:pt x="0" y="553"/>
                    </a:lnTo>
                  </a:path>
                </a:pathLst>
              </a:custGeom>
              <a:noFill/>
              <a:ln w="44450" cap="flat">
                <a:solidFill>
                  <a:srgbClr val="7DCDF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97" name="Freeform 197"/>
              <p:cNvSpPr>
                <a:spLocks/>
              </p:cNvSpPr>
              <p:nvPr/>
            </p:nvSpPr>
            <p:spPr bwMode="auto">
              <a:xfrm>
                <a:off x="2004" y="1373"/>
                <a:ext cx="175" cy="326"/>
              </a:xfrm>
              <a:custGeom>
                <a:avLst/>
                <a:gdLst>
                  <a:gd name="T0" fmla="*/ 175 w 175"/>
                  <a:gd name="T1" fmla="*/ 0 h 326"/>
                  <a:gd name="T2" fmla="*/ 175 w 175"/>
                  <a:gd name="T3" fmla="*/ 326 h 326"/>
                  <a:gd name="T4" fmla="*/ 0 w 175"/>
                  <a:gd name="T5" fmla="*/ 326 h 326"/>
                  <a:gd name="T6" fmla="*/ 0 60000 65536"/>
                  <a:gd name="T7" fmla="*/ 0 60000 65536"/>
                  <a:gd name="T8" fmla="*/ 0 60000 65536"/>
                  <a:gd name="T9" fmla="*/ 0 w 175"/>
                  <a:gd name="T10" fmla="*/ 0 h 326"/>
                  <a:gd name="T11" fmla="*/ 175 w 175"/>
                  <a:gd name="T12" fmla="*/ 326 h 326"/>
                </a:gdLst>
                <a:ahLst/>
                <a:cxnLst>
                  <a:cxn ang="T6">
                    <a:pos x="T0" y="T1"/>
                  </a:cxn>
                  <a:cxn ang="T7">
                    <a:pos x="T2" y="T3"/>
                  </a:cxn>
                  <a:cxn ang="T8">
                    <a:pos x="T4" y="T5"/>
                  </a:cxn>
                </a:cxnLst>
                <a:rect l="T9" t="T10" r="T11" b="T12"/>
                <a:pathLst>
                  <a:path w="175" h="326">
                    <a:moveTo>
                      <a:pt x="175" y="0"/>
                    </a:moveTo>
                    <a:lnTo>
                      <a:pt x="175" y="326"/>
                    </a:lnTo>
                    <a:lnTo>
                      <a:pt x="0" y="326"/>
                    </a:lnTo>
                  </a:path>
                </a:pathLst>
              </a:custGeom>
              <a:noFill/>
              <a:ln w="44450" cap="flat">
                <a:solidFill>
                  <a:srgbClr val="8EC31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98" name="Line 198"/>
              <p:cNvSpPr>
                <a:spLocks noChangeShapeType="1"/>
              </p:cNvSpPr>
              <p:nvPr/>
            </p:nvSpPr>
            <p:spPr bwMode="auto">
              <a:xfrm flipV="1">
                <a:off x="2984" y="1132"/>
                <a:ext cx="0" cy="619"/>
              </a:xfrm>
              <a:prstGeom prst="line">
                <a:avLst/>
              </a:prstGeom>
              <a:noFill/>
              <a:ln w="444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9" name="Line 199"/>
              <p:cNvSpPr>
                <a:spLocks noChangeShapeType="1"/>
              </p:cNvSpPr>
              <p:nvPr/>
            </p:nvSpPr>
            <p:spPr bwMode="auto">
              <a:xfrm flipV="1">
                <a:off x="2325" y="2082"/>
                <a:ext cx="0" cy="619"/>
              </a:xfrm>
              <a:prstGeom prst="line">
                <a:avLst/>
              </a:prstGeom>
              <a:noFill/>
              <a:ln w="444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0" name="Line 200"/>
              <p:cNvSpPr>
                <a:spLocks noChangeShapeType="1"/>
              </p:cNvSpPr>
              <p:nvPr/>
            </p:nvSpPr>
            <p:spPr bwMode="auto">
              <a:xfrm flipV="1">
                <a:off x="2916" y="1213"/>
                <a:ext cx="0" cy="538"/>
              </a:xfrm>
              <a:prstGeom prst="line">
                <a:avLst/>
              </a:prstGeom>
              <a:noFill/>
              <a:ln w="44450">
                <a:solidFill>
                  <a:srgbClr val="FDD23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1" name="Line 201"/>
              <p:cNvSpPr>
                <a:spLocks noChangeShapeType="1"/>
              </p:cNvSpPr>
              <p:nvPr/>
            </p:nvSpPr>
            <p:spPr bwMode="auto">
              <a:xfrm flipV="1">
                <a:off x="2849" y="1293"/>
                <a:ext cx="0" cy="458"/>
              </a:xfrm>
              <a:prstGeom prst="line">
                <a:avLst/>
              </a:prstGeom>
              <a:noFill/>
              <a:ln w="44450">
                <a:solidFill>
                  <a:srgbClr val="7DCDF4"/>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2" name="Line 202"/>
              <p:cNvSpPr>
                <a:spLocks noChangeShapeType="1"/>
              </p:cNvSpPr>
              <p:nvPr/>
            </p:nvSpPr>
            <p:spPr bwMode="auto">
              <a:xfrm flipV="1">
                <a:off x="2783" y="1373"/>
                <a:ext cx="0" cy="378"/>
              </a:xfrm>
              <a:prstGeom prst="line">
                <a:avLst/>
              </a:prstGeom>
              <a:noFill/>
              <a:ln w="44450">
                <a:solidFill>
                  <a:srgbClr val="8EC31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3" name="Line 203"/>
              <p:cNvSpPr>
                <a:spLocks noChangeShapeType="1"/>
              </p:cNvSpPr>
              <p:nvPr/>
            </p:nvSpPr>
            <p:spPr bwMode="auto">
              <a:xfrm flipV="1">
                <a:off x="2242" y="2245"/>
                <a:ext cx="0" cy="378"/>
              </a:xfrm>
              <a:prstGeom prst="line">
                <a:avLst/>
              </a:prstGeom>
              <a:noFill/>
              <a:ln w="44450">
                <a:solidFill>
                  <a:srgbClr val="8EC31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1304" name="Group 204"/>
              <p:cNvGrpSpPr>
                <a:grpSpLocks/>
              </p:cNvGrpSpPr>
              <p:nvPr/>
            </p:nvGrpSpPr>
            <p:grpSpPr bwMode="auto">
              <a:xfrm>
                <a:off x="2148" y="1479"/>
                <a:ext cx="345" cy="64"/>
                <a:chOff x="2148" y="1479"/>
                <a:chExt cx="345" cy="64"/>
              </a:xfrm>
            </p:grpSpPr>
            <p:sp>
              <p:nvSpPr>
                <p:cNvPr id="11400" name="Oval 205"/>
                <p:cNvSpPr>
                  <a:spLocks noChangeArrowheads="1"/>
                </p:cNvSpPr>
                <p:nvPr/>
              </p:nvSpPr>
              <p:spPr bwMode="auto">
                <a:xfrm>
                  <a:off x="2429" y="1479"/>
                  <a:ext cx="64"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401" name="Oval 206"/>
                <p:cNvSpPr>
                  <a:spLocks noChangeArrowheads="1"/>
                </p:cNvSpPr>
                <p:nvPr/>
              </p:nvSpPr>
              <p:spPr bwMode="auto">
                <a:xfrm>
                  <a:off x="2334" y="1479"/>
                  <a:ext cx="64" cy="64"/>
                </a:xfrm>
                <a:prstGeom prst="ellipse">
                  <a:avLst/>
                </a:prstGeom>
                <a:solidFill>
                  <a:srgbClr val="FDD2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402" name="Oval 207"/>
                <p:cNvSpPr>
                  <a:spLocks noChangeArrowheads="1"/>
                </p:cNvSpPr>
                <p:nvPr/>
              </p:nvSpPr>
              <p:spPr bwMode="auto">
                <a:xfrm>
                  <a:off x="2242" y="1479"/>
                  <a:ext cx="62" cy="64"/>
                </a:xfrm>
                <a:prstGeom prst="ellipse">
                  <a:avLst/>
                </a:prstGeom>
                <a:solidFill>
                  <a:srgbClr val="7DCD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403" name="Oval 208"/>
                <p:cNvSpPr>
                  <a:spLocks noChangeArrowheads="1"/>
                </p:cNvSpPr>
                <p:nvPr/>
              </p:nvSpPr>
              <p:spPr bwMode="auto">
                <a:xfrm>
                  <a:off x="2148" y="1479"/>
                  <a:ext cx="64" cy="64"/>
                </a:xfrm>
                <a:prstGeom prst="ellipse">
                  <a:avLst/>
                </a:prstGeom>
                <a:solidFill>
                  <a:srgbClr val="8EC3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grpSp>
          <p:sp>
            <p:nvSpPr>
              <p:cNvPr id="11305" name="Line 209"/>
              <p:cNvSpPr>
                <a:spLocks noChangeShapeType="1"/>
              </p:cNvSpPr>
              <p:nvPr/>
            </p:nvSpPr>
            <p:spPr bwMode="auto">
              <a:xfrm>
                <a:off x="2696" y="2259"/>
                <a:ext cx="0" cy="323"/>
              </a:xfrm>
              <a:prstGeom prst="line">
                <a:avLst/>
              </a:prstGeom>
              <a:noFill/>
              <a:ln w="44450">
                <a:solidFill>
                  <a:srgbClr val="8EC31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6" name="Line 210"/>
              <p:cNvSpPr>
                <a:spLocks noChangeShapeType="1"/>
              </p:cNvSpPr>
              <p:nvPr/>
            </p:nvSpPr>
            <p:spPr bwMode="auto">
              <a:xfrm>
                <a:off x="2776" y="2259"/>
                <a:ext cx="0" cy="323"/>
              </a:xfrm>
              <a:prstGeom prst="line">
                <a:avLst/>
              </a:prstGeom>
              <a:noFill/>
              <a:ln w="44450">
                <a:solidFill>
                  <a:srgbClr val="FDD23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07" name="Freeform 211"/>
              <p:cNvSpPr>
                <a:spLocks/>
              </p:cNvSpPr>
              <p:nvPr/>
            </p:nvSpPr>
            <p:spPr bwMode="auto">
              <a:xfrm>
                <a:off x="1938" y="1064"/>
                <a:ext cx="2182" cy="2560"/>
              </a:xfrm>
              <a:custGeom>
                <a:avLst/>
                <a:gdLst>
                  <a:gd name="T0" fmla="*/ 0 w 2182"/>
                  <a:gd name="T1" fmla="*/ 475 h 2560"/>
                  <a:gd name="T2" fmla="*/ 0 w 2182"/>
                  <a:gd name="T3" fmla="*/ 0 h 2560"/>
                  <a:gd name="T4" fmla="*/ 2182 w 2182"/>
                  <a:gd name="T5" fmla="*/ 0 h 2560"/>
                  <a:gd name="T6" fmla="*/ 2182 w 2182"/>
                  <a:gd name="T7" fmla="*/ 2175 h 2560"/>
                  <a:gd name="T8" fmla="*/ 593 w 2182"/>
                  <a:gd name="T9" fmla="*/ 2175 h 2560"/>
                  <a:gd name="T10" fmla="*/ 593 w 2182"/>
                  <a:gd name="T11" fmla="*/ 2560 h 2560"/>
                  <a:gd name="T12" fmla="*/ 0 60000 65536"/>
                  <a:gd name="T13" fmla="*/ 0 60000 65536"/>
                  <a:gd name="T14" fmla="*/ 0 60000 65536"/>
                  <a:gd name="T15" fmla="*/ 0 60000 65536"/>
                  <a:gd name="T16" fmla="*/ 0 60000 65536"/>
                  <a:gd name="T17" fmla="*/ 0 60000 65536"/>
                  <a:gd name="T18" fmla="*/ 0 w 2182"/>
                  <a:gd name="T19" fmla="*/ 0 h 2560"/>
                  <a:gd name="T20" fmla="*/ 2182 w 2182"/>
                  <a:gd name="T21" fmla="*/ 2560 h 2560"/>
                </a:gdLst>
                <a:ahLst/>
                <a:cxnLst>
                  <a:cxn ang="T12">
                    <a:pos x="T0" y="T1"/>
                  </a:cxn>
                  <a:cxn ang="T13">
                    <a:pos x="T2" y="T3"/>
                  </a:cxn>
                  <a:cxn ang="T14">
                    <a:pos x="T4" y="T5"/>
                  </a:cxn>
                  <a:cxn ang="T15">
                    <a:pos x="T6" y="T7"/>
                  </a:cxn>
                  <a:cxn ang="T16">
                    <a:pos x="T8" y="T9"/>
                  </a:cxn>
                  <a:cxn ang="T17">
                    <a:pos x="T10" y="T11"/>
                  </a:cxn>
                </a:cxnLst>
                <a:rect l="T18" t="T19" r="T20" b="T21"/>
                <a:pathLst>
                  <a:path w="2182" h="2560">
                    <a:moveTo>
                      <a:pt x="0" y="475"/>
                    </a:moveTo>
                    <a:lnTo>
                      <a:pt x="0" y="0"/>
                    </a:lnTo>
                    <a:lnTo>
                      <a:pt x="2182" y="0"/>
                    </a:lnTo>
                    <a:lnTo>
                      <a:pt x="2182" y="2175"/>
                    </a:lnTo>
                    <a:lnTo>
                      <a:pt x="593" y="2175"/>
                    </a:lnTo>
                    <a:lnTo>
                      <a:pt x="593" y="2560"/>
                    </a:lnTo>
                  </a:path>
                </a:pathLst>
              </a:custGeom>
              <a:noFill/>
              <a:ln w="4445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08" name="Freeform 212"/>
              <p:cNvSpPr>
                <a:spLocks/>
              </p:cNvSpPr>
              <p:nvPr/>
            </p:nvSpPr>
            <p:spPr bwMode="auto">
              <a:xfrm>
                <a:off x="1083" y="1132"/>
                <a:ext cx="3965" cy="2558"/>
              </a:xfrm>
              <a:custGeom>
                <a:avLst/>
                <a:gdLst>
                  <a:gd name="T0" fmla="*/ 0 w 3965"/>
                  <a:gd name="T1" fmla="*/ 378 h 2558"/>
                  <a:gd name="T2" fmla="*/ 0 w 3965"/>
                  <a:gd name="T3" fmla="*/ 0 h 2558"/>
                  <a:gd name="T4" fmla="*/ 2928 w 3965"/>
                  <a:gd name="T5" fmla="*/ 0 h 2558"/>
                  <a:gd name="T6" fmla="*/ 2928 w 3965"/>
                  <a:gd name="T7" fmla="*/ 2176 h 2558"/>
                  <a:gd name="T8" fmla="*/ 3965 w 3965"/>
                  <a:gd name="T9" fmla="*/ 2176 h 2558"/>
                  <a:gd name="T10" fmla="*/ 3965 w 3965"/>
                  <a:gd name="T11" fmla="*/ 2558 h 2558"/>
                  <a:gd name="T12" fmla="*/ 3443 w 3965"/>
                  <a:gd name="T13" fmla="*/ 2558 h 2558"/>
                  <a:gd name="T14" fmla="*/ 0 60000 65536"/>
                  <a:gd name="T15" fmla="*/ 0 60000 65536"/>
                  <a:gd name="T16" fmla="*/ 0 60000 65536"/>
                  <a:gd name="T17" fmla="*/ 0 60000 65536"/>
                  <a:gd name="T18" fmla="*/ 0 60000 65536"/>
                  <a:gd name="T19" fmla="*/ 0 60000 65536"/>
                  <a:gd name="T20" fmla="*/ 0 60000 65536"/>
                  <a:gd name="T21" fmla="*/ 0 w 3965"/>
                  <a:gd name="T22" fmla="*/ 0 h 2558"/>
                  <a:gd name="T23" fmla="*/ 3965 w 3965"/>
                  <a:gd name="T24" fmla="*/ 2558 h 25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65" h="2558">
                    <a:moveTo>
                      <a:pt x="0" y="378"/>
                    </a:moveTo>
                    <a:lnTo>
                      <a:pt x="0" y="0"/>
                    </a:lnTo>
                    <a:lnTo>
                      <a:pt x="2928" y="0"/>
                    </a:lnTo>
                    <a:lnTo>
                      <a:pt x="2928" y="2176"/>
                    </a:lnTo>
                    <a:lnTo>
                      <a:pt x="3965" y="2176"/>
                    </a:lnTo>
                    <a:lnTo>
                      <a:pt x="3965" y="2558"/>
                    </a:lnTo>
                    <a:lnTo>
                      <a:pt x="3443" y="2558"/>
                    </a:lnTo>
                  </a:path>
                </a:pathLst>
              </a:custGeom>
              <a:noFill/>
              <a:ln w="444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09" name="Freeform 213"/>
              <p:cNvSpPr>
                <a:spLocks/>
              </p:cNvSpPr>
              <p:nvPr/>
            </p:nvSpPr>
            <p:spPr bwMode="auto">
              <a:xfrm>
                <a:off x="986" y="1213"/>
                <a:ext cx="3337" cy="2477"/>
              </a:xfrm>
              <a:custGeom>
                <a:avLst/>
                <a:gdLst>
                  <a:gd name="T0" fmla="*/ 0 w 3337"/>
                  <a:gd name="T1" fmla="*/ 297 h 2477"/>
                  <a:gd name="T2" fmla="*/ 0 w 3337"/>
                  <a:gd name="T3" fmla="*/ 0 h 2477"/>
                  <a:gd name="T4" fmla="*/ 2931 w 3337"/>
                  <a:gd name="T5" fmla="*/ 0 h 2477"/>
                  <a:gd name="T6" fmla="*/ 2931 w 3337"/>
                  <a:gd name="T7" fmla="*/ 1880 h 2477"/>
                  <a:gd name="T8" fmla="*/ 3337 w 3337"/>
                  <a:gd name="T9" fmla="*/ 1880 h 2477"/>
                  <a:gd name="T10" fmla="*/ 3337 w 3337"/>
                  <a:gd name="T11" fmla="*/ 2477 h 2477"/>
                  <a:gd name="T12" fmla="*/ 3136 w 3337"/>
                  <a:gd name="T13" fmla="*/ 2477 h 2477"/>
                  <a:gd name="T14" fmla="*/ 0 60000 65536"/>
                  <a:gd name="T15" fmla="*/ 0 60000 65536"/>
                  <a:gd name="T16" fmla="*/ 0 60000 65536"/>
                  <a:gd name="T17" fmla="*/ 0 60000 65536"/>
                  <a:gd name="T18" fmla="*/ 0 60000 65536"/>
                  <a:gd name="T19" fmla="*/ 0 60000 65536"/>
                  <a:gd name="T20" fmla="*/ 0 60000 65536"/>
                  <a:gd name="T21" fmla="*/ 0 w 3337"/>
                  <a:gd name="T22" fmla="*/ 0 h 2477"/>
                  <a:gd name="T23" fmla="*/ 3337 w 3337"/>
                  <a:gd name="T24" fmla="*/ 2477 h 24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7" h="2477">
                    <a:moveTo>
                      <a:pt x="0" y="297"/>
                    </a:moveTo>
                    <a:lnTo>
                      <a:pt x="0" y="0"/>
                    </a:lnTo>
                    <a:lnTo>
                      <a:pt x="2931" y="0"/>
                    </a:lnTo>
                    <a:lnTo>
                      <a:pt x="2931" y="1880"/>
                    </a:lnTo>
                    <a:lnTo>
                      <a:pt x="3337" y="1880"/>
                    </a:lnTo>
                    <a:lnTo>
                      <a:pt x="3337" y="2477"/>
                    </a:lnTo>
                    <a:lnTo>
                      <a:pt x="3136" y="2477"/>
                    </a:lnTo>
                  </a:path>
                </a:pathLst>
              </a:custGeom>
              <a:noFill/>
              <a:ln w="44450" cap="flat">
                <a:solidFill>
                  <a:srgbClr val="FDD23E"/>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0" name="Freeform 214"/>
              <p:cNvSpPr>
                <a:spLocks/>
              </p:cNvSpPr>
              <p:nvPr/>
            </p:nvSpPr>
            <p:spPr bwMode="auto">
              <a:xfrm>
                <a:off x="986" y="2167"/>
                <a:ext cx="2931" cy="420"/>
              </a:xfrm>
              <a:custGeom>
                <a:avLst/>
                <a:gdLst>
                  <a:gd name="T0" fmla="*/ 0 w 2931"/>
                  <a:gd name="T1" fmla="*/ 420 h 420"/>
                  <a:gd name="T2" fmla="*/ 0 w 2931"/>
                  <a:gd name="T3" fmla="*/ 0 h 420"/>
                  <a:gd name="T4" fmla="*/ 2931 w 2931"/>
                  <a:gd name="T5" fmla="*/ 0 h 420"/>
                  <a:gd name="T6" fmla="*/ 0 60000 65536"/>
                  <a:gd name="T7" fmla="*/ 0 60000 65536"/>
                  <a:gd name="T8" fmla="*/ 0 60000 65536"/>
                  <a:gd name="T9" fmla="*/ 0 w 2931"/>
                  <a:gd name="T10" fmla="*/ 0 h 420"/>
                  <a:gd name="T11" fmla="*/ 2931 w 2931"/>
                  <a:gd name="T12" fmla="*/ 420 h 420"/>
                </a:gdLst>
                <a:ahLst/>
                <a:cxnLst>
                  <a:cxn ang="T6">
                    <a:pos x="T0" y="T1"/>
                  </a:cxn>
                  <a:cxn ang="T7">
                    <a:pos x="T2" y="T3"/>
                  </a:cxn>
                  <a:cxn ang="T8">
                    <a:pos x="T4" y="T5"/>
                  </a:cxn>
                </a:cxnLst>
                <a:rect l="T9" t="T10" r="T11" b="T12"/>
                <a:pathLst>
                  <a:path w="2931" h="420">
                    <a:moveTo>
                      <a:pt x="0" y="420"/>
                    </a:moveTo>
                    <a:lnTo>
                      <a:pt x="0" y="0"/>
                    </a:lnTo>
                    <a:lnTo>
                      <a:pt x="2931" y="0"/>
                    </a:lnTo>
                  </a:path>
                </a:pathLst>
              </a:custGeom>
              <a:noFill/>
              <a:ln w="44450" cap="flat">
                <a:solidFill>
                  <a:srgbClr val="FDD23E"/>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1" name="Freeform 215"/>
              <p:cNvSpPr>
                <a:spLocks/>
              </p:cNvSpPr>
              <p:nvPr/>
            </p:nvSpPr>
            <p:spPr bwMode="auto">
              <a:xfrm>
                <a:off x="905" y="2247"/>
                <a:ext cx="2823" cy="421"/>
              </a:xfrm>
              <a:custGeom>
                <a:avLst/>
                <a:gdLst>
                  <a:gd name="T0" fmla="*/ 0 w 2823"/>
                  <a:gd name="T1" fmla="*/ 421 h 421"/>
                  <a:gd name="T2" fmla="*/ 0 w 2823"/>
                  <a:gd name="T3" fmla="*/ 0 h 421"/>
                  <a:gd name="T4" fmla="*/ 2823 w 2823"/>
                  <a:gd name="T5" fmla="*/ 0 h 421"/>
                  <a:gd name="T6" fmla="*/ 0 60000 65536"/>
                  <a:gd name="T7" fmla="*/ 0 60000 65536"/>
                  <a:gd name="T8" fmla="*/ 0 60000 65536"/>
                  <a:gd name="T9" fmla="*/ 0 w 2823"/>
                  <a:gd name="T10" fmla="*/ 0 h 421"/>
                  <a:gd name="T11" fmla="*/ 2823 w 2823"/>
                  <a:gd name="T12" fmla="*/ 421 h 421"/>
                </a:gdLst>
                <a:ahLst/>
                <a:cxnLst>
                  <a:cxn ang="T6">
                    <a:pos x="T0" y="T1"/>
                  </a:cxn>
                  <a:cxn ang="T7">
                    <a:pos x="T2" y="T3"/>
                  </a:cxn>
                  <a:cxn ang="T8">
                    <a:pos x="T4" y="T5"/>
                  </a:cxn>
                </a:cxnLst>
                <a:rect l="T9" t="T10" r="T11" b="T12"/>
                <a:pathLst>
                  <a:path w="2823" h="421">
                    <a:moveTo>
                      <a:pt x="0" y="421"/>
                    </a:moveTo>
                    <a:lnTo>
                      <a:pt x="0" y="0"/>
                    </a:lnTo>
                    <a:lnTo>
                      <a:pt x="2823" y="0"/>
                    </a:lnTo>
                  </a:path>
                </a:pathLst>
              </a:custGeom>
              <a:noFill/>
              <a:ln w="44450" cap="flat">
                <a:solidFill>
                  <a:srgbClr val="8EC31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2" name="Freeform 216"/>
              <p:cNvSpPr>
                <a:spLocks/>
              </p:cNvSpPr>
              <p:nvPr/>
            </p:nvSpPr>
            <p:spPr bwMode="auto">
              <a:xfrm>
                <a:off x="691" y="2301"/>
                <a:ext cx="2931" cy="1453"/>
              </a:xfrm>
              <a:custGeom>
                <a:avLst/>
                <a:gdLst>
                  <a:gd name="T0" fmla="*/ 883 w 2931"/>
                  <a:gd name="T1" fmla="*/ 352 h 1453"/>
                  <a:gd name="T2" fmla="*/ 883 w 2931"/>
                  <a:gd name="T3" fmla="*/ 0 h 1453"/>
                  <a:gd name="T4" fmla="*/ 2931 w 2931"/>
                  <a:gd name="T5" fmla="*/ 0 h 1453"/>
                  <a:gd name="T6" fmla="*/ 2931 w 2931"/>
                  <a:gd name="T7" fmla="*/ 711 h 1453"/>
                  <a:gd name="T8" fmla="*/ 392 w 2931"/>
                  <a:gd name="T9" fmla="*/ 711 h 1453"/>
                  <a:gd name="T10" fmla="*/ 392 w 2931"/>
                  <a:gd name="T11" fmla="*/ 1453 h 1453"/>
                  <a:gd name="T12" fmla="*/ 0 w 2931"/>
                  <a:gd name="T13" fmla="*/ 1453 h 1453"/>
                  <a:gd name="T14" fmla="*/ 0 60000 65536"/>
                  <a:gd name="T15" fmla="*/ 0 60000 65536"/>
                  <a:gd name="T16" fmla="*/ 0 60000 65536"/>
                  <a:gd name="T17" fmla="*/ 0 60000 65536"/>
                  <a:gd name="T18" fmla="*/ 0 60000 65536"/>
                  <a:gd name="T19" fmla="*/ 0 60000 65536"/>
                  <a:gd name="T20" fmla="*/ 0 60000 65536"/>
                  <a:gd name="T21" fmla="*/ 0 w 2931"/>
                  <a:gd name="T22" fmla="*/ 0 h 1453"/>
                  <a:gd name="T23" fmla="*/ 2931 w 2931"/>
                  <a:gd name="T24" fmla="*/ 1453 h 14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31" h="1453">
                    <a:moveTo>
                      <a:pt x="883" y="352"/>
                    </a:moveTo>
                    <a:lnTo>
                      <a:pt x="883" y="0"/>
                    </a:lnTo>
                    <a:lnTo>
                      <a:pt x="2931" y="0"/>
                    </a:lnTo>
                    <a:lnTo>
                      <a:pt x="2931" y="711"/>
                    </a:lnTo>
                    <a:lnTo>
                      <a:pt x="392" y="711"/>
                    </a:lnTo>
                    <a:lnTo>
                      <a:pt x="392" y="1453"/>
                    </a:lnTo>
                    <a:lnTo>
                      <a:pt x="0" y="1453"/>
                    </a:lnTo>
                  </a:path>
                </a:pathLst>
              </a:custGeom>
              <a:noFill/>
              <a:ln w="44450" cap="flat">
                <a:solidFill>
                  <a:srgbClr val="8EC31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3" name="Freeform 217"/>
              <p:cNvSpPr>
                <a:spLocks/>
              </p:cNvSpPr>
              <p:nvPr/>
            </p:nvSpPr>
            <p:spPr bwMode="auto">
              <a:xfrm>
                <a:off x="3062" y="3093"/>
                <a:ext cx="855" cy="597"/>
              </a:xfrm>
              <a:custGeom>
                <a:avLst/>
                <a:gdLst>
                  <a:gd name="T0" fmla="*/ 855 w 855"/>
                  <a:gd name="T1" fmla="*/ 0 h 597"/>
                  <a:gd name="T2" fmla="*/ 855 w 855"/>
                  <a:gd name="T3" fmla="*/ 597 h 597"/>
                  <a:gd name="T4" fmla="*/ 0 w 855"/>
                  <a:gd name="T5" fmla="*/ 597 h 597"/>
                  <a:gd name="T6" fmla="*/ 0 60000 65536"/>
                  <a:gd name="T7" fmla="*/ 0 60000 65536"/>
                  <a:gd name="T8" fmla="*/ 0 60000 65536"/>
                  <a:gd name="T9" fmla="*/ 0 w 855"/>
                  <a:gd name="T10" fmla="*/ 0 h 597"/>
                  <a:gd name="T11" fmla="*/ 855 w 855"/>
                  <a:gd name="T12" fmla="*/ 597 h 597"/>
                </a:gdLst>
                <a:ahLst/>
                <a:cxnLst>
                  <a:cxn ang="T6">
                    <a:pos x="T0" y="T1"/>
                  </a:cxn>
                  <a:cxn ang="T7">
                    <a:pos x="T2" y="T3"/>
                  </a:cxn>
                  <a:cxn ang="T8">
                    <a:pos x="T4" y="T5"/>
                  </a:cxn>
                </a:cxnLst>
                <a:rect l="T9" t="T10" r="T11" b="T12"/>
                <a:pathLst>
                  <a:path w="855" h="597">
                    <a:moveTo>
                      <a:pt x="855" y="0"/>
                    </a:moveTo>
                    <a:lnTo>
                      <a:pt x="855" y="597"/>
                    </a:lnTo>
                    <a:lnTo>
                      <a:pt x="0" y="597"/>
                    </a:lnTo>
                  </a:path>
                </a:pathLst>
              </a:custGeom>
              <a:noFill/>
              <a:ln w="44450" cap="flat">
                <a:solidFill>
                  <a:srgbClr val="FDD23E"/>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4" name="Freeform 218"/>
              <p:cNvSpPr>
                <a:spLocks/>
              </p:cNvSpPr>
              <p:nvPr/>
            </p:nvSpPr>
            <p:spPr bwMode="auto">
              <a:xfrm>
                <a:off x="889" y="1293"/>
                <a:ext cx="2931" cy="2397"/>
              </a:xfrm>
              <a:custGeom>
                <a:avLst/>
                <a:gdLst>
                  <a:gd name="T0" fmla="*/ 0 w 2931"/>
                  <a:gd name="T1" fmla="*/ 217 h 2397"/>
                  <a:gd name="T2" fmla="*/ 0 w 2931"/>
                  <a:gd name="T3" fmla="*/ 0 h 2397"/>
                  <a:gd name="T4" fmla="*/ 2931 w 2931"/>
                  <a:gd name="T5" fmla="*/ 0 h 2397"/>
                  <a:gd name="T6" fmla="*/ 2931 w 2931"/>
                  <a:gd name="T7" fmla="*/ 1880 h 2397"/>
                  <a:gd name="T8" fmla="*/ 1101 w 2931"/>
                  <a:gd name="T9" fmla="*/ 1880 h 2397"/>
                  <a:gd name="T10" fmla="*/ 1101 w 2931"/>
                  <a:gd name="T11" fmla="*/ 2397 h 2397"/>
                  <a:gd name="T12" fmla="*/ 0 60000 65536"/>
                  <a:gd name="T13" fmla="*/ 0 60000 65536"/>
                  <a:gd name="T14" fmla="*/ 0 60000 65536"/>
                  <a:gd name="T15" fmla="*/ 0 60000 65536"/>
                  <a:gd name="T16" fmla="*/ 0 60000 65536"/>
                  <a:gd name="T17" fmla="*/ 0 60000 65536"/>
                  <a:gd name="T18" fmla="*/ 0 w 2931"/>
                  <a:gd name="T19" fmla="*/ 0 h 2397"/>
                  <a:gd name="T20" fmla="*/ 2931 w 2931"/>
                  <a:gd name="T21" fmla="*/ 2397 h 2397"/>
                </a:gdLst>
                <a:ahLst/>
                <a:cxnLst>
                  <a:cxn ang="T12">
                    <a:pos x="T0" y="T1"/>
                  </a:cxn>
                  <a:cxn ang="T13">
                    <a:pos x="T2" y="T3"/>
                  </a:cxn>
                  <a:cxn ang="T14">
                    <a:pos x="T4" y="T5"/>
                  </a:cxn>
                  <a:cxn ang="T15">
                    <a:pos x="T6" y="T7"/>
                  </a:cxn>
                  <a:cxn ang="T16">
                    <a:pos x="T8" y="T9"/>
                  </a:cxn>
                  <a:cxn ang="T17">
                    <a:pos x="T10" y="T11"/>
                  </a:cxn>
                </a:cxnLst>
                <a:rect l="T18" t="T19" r="T20" b="T21"/>
                <a:pathLst>
                  <a:path w="2931" h="2397">
                    <a:moveTo>
                      <a:pt x="0" y="217"/>
                    </a:moveTo>
                    <a:lnTo>
                      <a:pt x="0" y="0"/>
                    </a:lnTo>
                    <a:lnTo>
                      <a:pt x="2931" y="0"/>
                    </a:lnTo>
                    <a:lnTo>
                      <a:pt x="2931" y="1880"/>
                    </a:lnTo>
                    <a:lnTo>
                      <a:pt x="1101" y="1880"/>
                    </a:lnTo>
                    <a:lnTo>
                      <a:pt x="1101" y="2397"/>
                    </a:lnTo>
                  </a:path>
                </a:pathLst>
              </a:custGeom>
              <a:noFill/>
              <a:ln w="44450" cap="flat">
                <a:solidFill>
                  <a:srgbClr val="7DCDF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5" name="Freeform 219"/>
              <p:cNvSpPr>
                <a:spLocks/>
              </p:cNvSpPr>
              <p:nvPr/>
            </p:nvSpPr>
            <p:spPr bwMode="auto">
              <a:xfrm>
                <a:off x="792" y="1373"/>
                <a:ext cx="2931" cy="1781"/>
              </a:xfrm>
              <a:custGeom>
                <a:avLst/>
                <a:gdLst>
                  <a:gd name="T0" fmla="*/ 0 w 2931"/>
                  <a:gd name="T1" fmla="*/ 137 h 1781"/>
                  <a:gd name="T2" fmla="*/ 0 w 2931"/>
                  <a:gd name="T3" fmla="*/ 0 h 1781"/>
                  <a:gd name="T4" fmla="*/ 2931 w 2931"/>
                  <a:gd name="T5" fmla="*/ 0 h 1781"/>
                  <a:gd name="T6" fmla="*/ 2931 w 2931"/>
                  <a:gd name="T7" fmla="*/ 1720 h 1781"/>
                  <a:gd name="T8" fmla="*/ 567 w 2931"/>
                  <a:gd name="T9" fmla="*/ 1720 h 1781"/>
                  <a:gd name="T10" fmla="*/ 567 w 2931"/>
                  <a:gd name="T11" fmla="*/ 1781 h 1781"/>
                  <a:gd name="T12" fmla="*/ 291 w 2931"/>
                  <a:gd name="T13" fmla="*/ 1781 h 1781"/>
                  <a:gd name="T14" fmla="*/ 0 60000 65536"/>
                  <a:gd name="T15" fmla="*/ 0 60000 65536"/>
                  <a:gd name="T16" fmla="*/ 0 60000 65536"/>
                  <a:gd name="T17" fmla="*/ 0 60000 65536"/>
                  <a:gd name="T18" fmla="*/ 0 60000 65536"/>
                  <a:gd name="T19" fmla="*/ 0 60000 65536"/>
                  <a:gd name="T20" fmla="*/ 0 60000 65536"/>
                  <a:gd name="T21" fmla="*/ 0 w 2931"/>
                  <a:gd name="T22" fmla="*/ 0 h 1781"/>
                  <a:gd name="T23" fmla="*/ 2931 w 2931"/>
                  <a:gd name="T24" fmla="*/ 1781 h 17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31" h="1781">
                    <a:moveTo>
                      <a:pt x="0" y="137"/>
                    </a:moveTo>
                    <a:lnTo>
                      <a:pt x="0" y="0"/>
                    </a:lnTo>
                    <a:lnTo>
                      <a:pt x="2931" y="0"/>
                    </a:lnTo>
                    <a:lnTo>
                      <a:pt x="2931" y="1720"/>
                    </a:lnTo>
                    <a:lnTo>
                      <a:pt x="567" y="1720"/>
                    </a:lnTo>
                    <a:lnTo>
                      <a:pt x="567" y="1781"/>
                    </a:lnTo>
                    <a:lnTo>
                      <a:pt x="291" y="1781"/>
                    </a:lnTo>
                  </a:path>
                </a:pathLst>
              </a:custGeom>
              <a:noFill/>
              <a:ln w="44450" cap="flat">
                <a:solidFill>
                  <a:srgbClr val="8EC31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16" name="Rectangle 220"/>
              <p:cNvSpPr>
                <a:spLocks noChangeArrowheads="1"/>
              </p:cNvSpPr>
              <p:nvPr/>
            </p:nvSpPr>
            <p:spPr bwMode="auto">
              <a:xfrm>
                <a:off x="3860" y="3489"/>
                <a:ext cx="114" cy="64"/>
              </a:xfrm>
              <a:prstGeom prst="rect">
                <a:avLst/>
              </a:prstGeom>
              <a:solidFill>
                <a:srgbClr val="FDD23E"/>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17" name="Line 221"/>
              <p:cNvSpPr>
                <a:spLocks noChangeShapeType="1"/>
              </p:cNvSpPr>
              <p:nvPr/>
            </p:nvSpPr>
            <p:spPr bwMode="auto">
              <a:xfrm>
                <a:off x="3860" y="3489"/>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18" name="Line 222"/>
              <p:cNvSpPr>
                <a:spLocks noChangeShapeType="1"/>
              </p:cNvSpPr>
              <p:nvPr/>
            </p:nvSpPr>
            <p:spPr bwMode="auto">
              <a:xfrm flipH="1">
                <a:off x="3860" y="3489"/>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19" name="Rectangle 223"/>
              <p:cNvSpPr>
                <a:spLocks noChangeArrowheads="1"/>
              </p:cNvSpPr>
              <p:nvPr/>
            </p:nvSpPr>
            <p:spPr bwMode="auto">
              <a:xfrm>
                <a:off x="4153" y="3062"/>
                <a:ext cx="114" cy="64"/>
              </a:xfrm>
              <a:prstGeom prst="rect">
                <a:avLst/>
              </a:prstGeom>
              <a:solidFill>
                <a:srgbClr val="FDD23E"/>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20" name="Line 224"/>
              <p:cNvSpPr>
                <a:spLocks noChangeShapeType="1"/>
              </p:cNvSpPr>
              <p:nvPr/>
            </p:nvSpPr>
            <p:spPr bwMode="auto">
              <a:xfrm>
                <a:off x="4153" y="3062"/>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1" name="Line 225"/>
              <p:cNvSpPr>
                <a:spLocks noChangeShapeType="1"/>
              </p:cNvSpPr>
              <p:nvPr/>
            </p:nvSpPr>
            <p:spPr bwMode="auto">
              <a:xfrm flipH="1">
                <a:off x="4153" y="3062"/>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2" name="Rectangle 226"/>
              <p:cNvSpPr>
                <a:spLocks noChangeArrowheads="1"/>
              </p:cNvSpPr>
              <p:nvPr/>
            </p:nvSpPr>
            <p:spPr bwMode="auto">
              <a:xfrm>
                <a:off x="3393" y="1182"/>
                <a:ext cx="113" cy="64"/>
              </a:xfrm>
              <a:prstGeom prst="rect">
                <a:avLst/>
              </a:prstGeom>
              <a:solidFill>
                <a:srgbClr val="FDD23E"/>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23" name="Line 227"/>
              <p:cNvSpPr>
                <a:spLocks noChangeShapeType="1"/>
              </p:cNvSpPr>
              <p:nvPr/>
            </p:nvSpPr>
            <p:spPr bwMode="auto">
              <a:xfrm>
                <a:off x="3393" y="1182"/>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4" name="Line 228"/>
              <p:cNvSpPr>
                <a:spLocks noChangeShapeType="1"/>
              </p:cNvSpPr>
              <p:nvPr/>
            </p:nvSpPr>
            <p:spPr bwMode="auto">
              <a:xfrm flipH="1">
                <a:off x="3393" y="1182"/>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5" name="Rectangle 229"/>
              <p:cNvSpPr>
                <a:spLocks noChangeArrowheads="1"/>
              </p:cNvSpPr>
              <p:nvPr/>
            </p:nvSpPr>
            <p:spPr bwMode="auto">
              <a:xfrm>
                <a:off x="3539" y="1033"/>
                <a:ext cx="113" cy="64"/>
              </a:xfrm>
              <a:prstGeom prst="rect">
                <a:avLst/>
              </a:prstGeom>
              <a:solidFill>
                <a:srgbClr val="808080"/>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26" name="Line 230"/>
              <p:cNvSpPr>
                <a:spLocks noChangeShapeType="1"/>
              </p:cNvSpPr>
              <p:nvPr/>
            </p:nvSpPr>
            <p:spPr bwMode="auto">
              <a:xfrm>
                <a:off x="3539" y="1033"/>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7" name="Line 231"/>
              <p:cNvSpPr>
                <a:spLocks noChangeShapeType="1"/>
              </p:cNvSpPr>
              <p:nvPr/>
            </p:nvSpPr>
            <p:spPr bwMode="auto">
              <a:xfrm flipH="1">
                <a:off x="3539" y="1033"/>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28" name="Rectangle 232"/>
              <p:cNvSpPr>
                <a:spLocks noChangeArrowheads="1"/>
              </p:cNvSpPr>
              <p:nvPr/>
            </p:nvSpPr>
            <p:spPr bwMode="auto">
              <a:xfrm>
                <a:off x="3272" y="1262"/>
                <a:ext cx="114" cy="64"/>
              </a:xfrm>
              <a:prstGeom prst="rect">
                <a:avLst/>
              </a:prstGeom>
              <a:solidFill>
                <a:srgbClr val="7DCDF4"/>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29" name="Line 233"/>
              <p:cNvSpPr>
                <a:spLocks noChangeShapeType="1"/>
              </p:cNvSpPr>
              <p:nvPr/>
            </p:nvSpPr>
            <p:spPr bwMode="auto">
              <a:xfrm>
                <a:off x="3272" y="1262"/>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0" name="Line 234"/>
              <p:cNvSpPr>
                <a:spLocks noChangeShapeType="1"/>
              </p:cNvSpPr>
              <p:nvPr/>
            </p:nvSpPr>
            <p:spPr bwMode="auto">
              <a:xfrm flipH="1">
                <a:off x="3272" y="1262"/>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1" name="Rectangle 235"/>
              <p:cNvSpPr>
                <a:spLocks noChangeArrowheads="1"/>
              </p:cNvSpPr>
              <p:nvPr/>
            </p:nvSpPr>
            <p:spPr bwMode="auto">
              <a:xfrm>
                <a:off x="3126" y="1342"/>
                <a:ext cx="113" cy="64"/>
              </a:xfrm>
              <a:prstGeom prst="rect">
                <a:avLst/>
              </a:prstGeom>
              <a:solidFill>
                <a:srgbClr val="8EC31F"/>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32" name="Line 236"/>
              <p:cNvSpPr>
                <a:spLocks noChangeShapeType="1"/>
              </p:cNvSpPr>
              <p:nvPr/>
            </p:nvSpPr>
            <p:spPr bwMode="auto">
              <a:xfrm>
                <a:off x="3126" y="1342"/>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3" name="Line 237"/>
              <p:cNvSpPr>
                <a:spLocks noChangeShapeType="1"/>
              </p:cNvSpPr>
              <p:nvPr/>
            </p:nvSpPr>
            <p:spPr bwMode="auto">
              <a:xfrm flipH="1">
                <a:off x="3126" y="1342"/>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4" name="Rectangle 238"/>
              <p:cNvSpPr>
                <a:spLocks noChangeArrowheads="1"/>
              </p:cNvSpPr>
              <p:nvPr/>
            </p:nvSpPr>
            <p:spPr bwMode="auto">
              <a:xfrm>
                <a:off x="3312" y="2134"/>
                <a:ext cx="114" cy="64"/>
              </a:xfrm>
              <a:prstGeom prst="rect">
                <a:avLst/>
              </a:prstGeom>
              <a:solidFill>
                <a:srgbClr val="FDD23E"/>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35" name="Line 239"/>
              <p:cNvSpPr>
                <a:spLocks noChangeShapeType="1"/>
              </p:cNvSpPr>
              <p:nvPr/>
            </p:nvSpPr>
            <p:spPr bwMode="auto">
              <a:xfrm>
                <a:off x="3312" y="2134"/>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6" name="Line 240"/>
              <p:cNvSpPr>
                <a:spLocks noChangeShapeType="1"/>
              </p:cNvSpPr>
              <p:nvPr/>
            </p:nvSpPr>
            <p:spPr bwMode="auto">
              <a:xfrm flipH="1">
                <a:off x="3312" y="2134"/>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7" name="Rectangle 241"/>
              <p:cNvSpPr>
                <a:spLocks noChangeArrowheads="1"/>
              </p:cNvSpPr>
              <p:nvPr/>
            </p:nvSpPr>
            <p:spPr bwMode="auto">
              <a:xfrm>
                <a:off x="3001" y="2214"/>
                <a:ext cx="113" cy="66"/>
              </a:xfrm>
              <a:prstGeom prst="rect">
                <a:avLst/>
              </a:prstGeom>
              <a:solidFill>
                <a:srgbClr val="8EC31F"/>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38" name="Line 242"/>
              <p:cNvSpPr>
                <a:spLocks noChangeShapeType="1"/>
              </p:cNvSpPr>
              <p:nvPr/>
            </p:nvSpPr>
            <p:spPr bwMode="auto">
              <a:xfrm>
                <a:off x="3001" y="2214"/>
                <a:ext cx="113" cy="66"/>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39" name="Line 243"/>
              <p:cNvSpPr>
                <a:spLocks noChangeShapeType="1"/>
              </p:cNvSpPr>
              <p:nvPr/>
            </p:nvSpPr>
            <p:spPr bwMode="auto">
              <a:xfrm flipH="1">
                <a:off x="3001" y="2214"/>
                <a:ext cx="113" cy="66"/>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0" name="Rectangle 244"/>
              <p:cNvSpPr>
                <a:spLocks noChangeArrowheads="1"/>
              </p:cNvSpPr>
              <p:nvPr/>
            </p:nvSpPr>
            <p:spPr bwMode="auto">
              <a:xfrm>
                <a:off x="1779" y="2268"/>
                <a:ext cx="114" cy="64"/>
              </a:xfrm>
              <a:prstGeom prst="rect">
                <a:avLst/>
              </a:prstGeom>
              <a:solidFill>
                <a:srgbClr val="8EC31F"/>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41" name="Line 245"/>
              <p:cNvSpPr>
                <a:spLocks noChangeShapeType="1"/>
              </p:cNvSpPr>
              <p:nvPr/>
            </p:nvSpPr>
            <p:spPr bwMode="auto">
              <a:xfrm>
                <a:off x="1779" y="2268"/>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2" name="Line 246"/>
              <p:cNvSpPr>
                <a:spLocks noChangeShapeType="1"/>
              </p:cNvSpPr>
              <p:nvPr/>
            </p:nvSpPr>
            <p:spPr bwMode="auto">
              <a:xfrm flipH="1">
                <a:off x="1779" y="2268"/>
                <a:ext cx="114"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3" name="Rectangle 247"/>
              <p:cNvSpPr>
                <a:spLocks noChangeArrowheads="1"/>
              </p:cNvSpPr>
              <p:nvPr/>
            </p:nvSpPr>
            <p:spPr bwMode="auto">
              <a:xfrm>
                <a:off x="1177" y="2979"/>
                <a:ext cx="113" cy="64"/>
              </a:xfrm>
              <a:prstGeom prst="rect">
                <a:avLst/>
              </a:prstGeom>
              <a:solidFill>
                <a:srgbClr val="8EC31F"/>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44" name="Line 248"/>
              <p:cNvSpPr>
                <a:spLocks noChangeShapeType="1"/>
              </p:cNvSpPr>
              <p:nvPr/>
            </p:nvSpPr>
            <p:spPr bwMode="auto">
              <a:xfrm>
                <a:off x="1177" y="2979"/>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5" name="Line 249"/>
              <p:cNvSpPr>
                <a:spLocks noChangeShapeType="1"/>
              </p:cNvSpPr>
              <p:nvPr/>
            </p:nvSpPr>
            <p:spPr bwMode="auto">
              <a:xfrm flipH="1">
                <a:off x="1177" y="2979"/>
                <a:ext cx="113" cy="64"/>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6" name="Rectangle 250"/>
              <p:cNvSpPr>
                <a:spLocks noChangeArrowheads="1"/>
              </p:cNvSpPr>
              <p:nvPr/>
            </p:nvSpPr>
            <p:spPr bwMode="auto">
              <a:xfrm>
                <a:off x="1177" y="3121"/>
                <a:ext cx="113" cy="66"/>
              </a:xfrm>
              <a:prstGeom prst="rect">
                <a:avLst/>
              </a:prstGeom>
              <a:solidFill>
                <a:srgbClr val="8EC31F"/>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47" name="Line 251"/>
              <p:cNvSpPr>
                <a:spLocks noChangeShapeType="1"/>
              </p:cNvSpPr>
              <p:nvPr/>
            </p:nvSpPr>
            <p:spPr bwMode="auto">
              <a:xfrm>
                <a:off x="1177" y="3121"/>
                <a:ext cx="113" cy="66"/>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8" name="Line 252"/>
              <p:cNvSpPr>
                <a:spLocks noChangeShapeType="1"/>
              </p:cNvSpPr>
              <p:nvPr/>
            </p:nvSpPr>
            <p:spPr bwMode="auto">
              <a:xfrm flipH="1">
                <a:off x="1177" y="3121"/>
                <a:ext cx="113" cy="66"/>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49" name="Freeform 253"/>
              <p:cNvSpPr>
                <a:spLocks/>
              </p:cNvSpPr>
              <p:nvPr/>
            </p:nvSpPr>
            <p:spPr bwMode="auto">
              <a:xfrm>
                <a:off x="1453" y="3012"/>
                <a:ext cx="71" cy="142"/>
              </a:xfrm>
              <a:custGeom>
                <a:avLst/>
                <a:gdLst>
                  <a:gd name="T0" fmla="*/ 0 w 71"/>
                  <a:gd name="T1" fmla="*/ 0 h 142"/>
                  <a:gd name="T2" fmla="*/ 0 w 71"/>
                  <a:gd name="T3" fmla="*/ 142 h 142"/>
                  <a:gd name="T4" fmla="*/ 71 w 71"/>
                  <a:gd name="T5" fmla="*/ 142 h 142"/>
                  <a:gd name="T6" fmla="*/ 0 60000 65536"/>
                  <a:gd name="T7" fmla="*/ 0 60000 65536"/>
                  <a:gd name="T8" fmla="*/ 0 60000 65536"/>
                  <a:gd name="T9" fmla="*/ 0 w 71"/>
                  <a:gd name="T10" fmla="*/ 0 h 142"/>
                  <a:gd name="T11" fmla="*/ 71 w 71"/>
                  <a:gd name="T12" fmla="*/ 142 h 142"/>
                </a:gdLst>
                <a:ahLst/>
                <a:cxnLst>
                  <a:cxn ang="T6">
                    <a:pos x="T0" y="T1"/>
                  </a:cxn>
                  <a:cxn ang="T7">
                    <a:pos x="T2" y="T3"/>
                  </a:cxn>
                  <a:cxn ang="T8">
                    <a:pos x="T4" y="T5"/>
                  </a:cxn>
                </a:cxnLst>
                <a:rect l="T9" t="T10" r="T11" b="T12"/>
                <a:pathLst>
                  <a:path w="71" h="142">
                    <a:moveTo>
                      <a:pt x="0" y="0"/>
                    </a:moveTo>
                    <a:lnTo>
                      <a:pt x="0" y="142"/>
                    </a:lnTo>
                    <a:lnTo>
                      <a:pt x="71" y="142"/>
                    </a:lnTo>
                  </a:path>
                </a:pathLst>
              </a:custGeom>
              <a:noFill/>
              <a:ln w="44450" cap="flat">
                <a:solidFill>
                  <a:srgbClr val="8EC31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50" name="Line 254"/>
              <p:cNvSpPr>
                <a:spLocks noChangeShapeType="1"/>
              </p:cNvSpPr>
              <p:nvPr/>
            </p:nvSpPr>
            <p:spPr bwMode="auto">
              <a:xfrm>
                <a:off x="1553" y="3093"/>
                <a:ext cx="0" cy="595"/>
              </a:xfrm>
              <a:prstGeom prst="line">
                <a:avLst/>
              </a:prstGeom>
              <a:noFill/>
              <a:ln w="44450">
                <a:solidFill>
                  <a:srgbClr val="8EC31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1" name="Line 255"/>
              <p:cNvSpPr>
                <a:spLocks noChangeShapeType="1"/>
              </p:cNvSpPr>
              <p:nvPr/>
            </p:nvSpPr>
            <p:spPr bwMode="auto">
              <a:xfrm>
                <a:off x="1406" y="3386"/>
                <a:ext cx="0" cy="302"/>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2" name="Line 256"/>
              <p:cNvSpPr>
                <a:spLocks noChangeShapeType="1"/>
              </p:cNvSpPr>
              <p:nvPr/>
            </p:nvSpPr>
            <p:spPr bwMode="auto">
              <a:xfrm>
                <a:off x="1935" y="3386"/>
                <a:ext cx="0" cy="302"/>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3" name="Line 257"/>
              <p:cNvSpPr>
                <a:spLocks noChangeShapeType="1"/>
              </p:cNvSpPr>
              <p:nvPr/>
            </p:nvSpPr>
            <p:spPr bwMode="auto">
              <a:xfrm>
                <a:off x="2467" y="3386"/>
                <a:ext cx="0" cy="302"/>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4" name="Line 258"/>
              <p:cNvSpPr>
                <a:spLocks noChangeShapeType="1"/>
              </p:cNvSpPr>
              <p:nvPr/>
            </p:nvSpPr>
            <p:spPr bwMode="auto">
              <a:xfrm>
                <a:off x="4115" y="3386"/>
                <a:ext cx="0" cy="302"/>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5" name="Line 259"/>
              <p:cNvSpPr>
                <a:spLocks noChangeShapeType="1"/>
              </p:cNvSpPr>
              <p:nvPr/>
            </p:nvSpPr>
            <p:spPr bwMode="auto">
              <a:xfrm>
                <a:off x="3272" y="3386"/>
                <a:ext cx="0" cy="122"/>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56" name="Freeform 260"/>
              <p:cNvSpPr>
                <a:spLocks/>
              </p:cNvSpPr>
              <p:nvPr/>
            </p:nvSpPr>
            <p:spPr bwMode="auto">
              <a:xfrm>
                <a:off x="3055" y="3494"/>
                <a:ext cx="437" cy="196"/>
              </a:xfrm>
              <a:custGeom>
                <a:avLst/>
                <a:gdLst>
                  <a:gd name="T0" fmla="*/ 0 w 437"/>
                  <a:gd name="T1" fmla="*/ 149 h 196"/>
                  <a:gd name="T2" fmla="*/ 0 w 437"/>
                  <a:gd name="T3" fmla="*/ 0 h 196"/>
                  <a:gd name="T4" fmla="*/ 437 w 437"/>
                  <a:gd name="T5" fmla="*/ 0 h 196"/>
                  <a:gd name="T6" fmla="*/ 437 w 437"/>
                  <a:gd name="T7" fmla="*/ 196 h 196"/>
                  <a:gd name="T8" fmla="*/ 0 60000 65536"/>
                  <a:gd name="T9" fmla="*/ 0 60000 65536"/>
                  <a:gd name="T10" fmla="*/ 0 60000 65536"/>
                  <a:gd name="T11" fmla="*/ 0 60000 65536"/>
                  <a:gd name="T12" fmla="*/ 0 w 437"/>
                  <a:gd name="T13" fmla="*/ 0 h 196"/>
                  <a:gd name="T14" fmla="*/ 437 w 437"/>
                  <a:gd name="T15" fmla="*/ 196 h 196"/>
                </a:gdLst>
                <a:ahLst/>
                <a:cxnLst>
                  <a:cxn ang="T8">
                    <a:pos x="T0" y="T1"/>
                  </a:cxn>
                  <a:cxn ang="T9">
                    <a:pos x="T2" y="T3"/>
                  </a:cxn>
                  <a:cxn ang="T10">
                    <a:pos x="T4" y="T5"/>
                  </a:cxn>
                  <a:cxn ang="T11">
                    <a:pos x="T6" y="T7"/>
                  </a:cxn>
                </a:cxnLst>
                <a:rect l="T12" t="T13" r="T14" b="T15"/>
                <a:pathLst>
                  <a:path w="437" h="196">
                    <a:moveTo>
                      <a:pt x="0" y="149"/>
                    </a:moveTo>
                    <a:lnTo>
                      <a:pt x="0" y="0"/>
                    </a:lnTo>
                    <a:lnTo>
                      <a:pt x="437" y="0"/>
                    </a:lnTo>
                    <a:lnTo>
                      <a:pt x="437" y="196"/>
                    </a:lnTo>
                  </a:path>
                </a:pathLst>
              </a:custGeom>
              <a:noFill/>
              <a:ln w="1905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57" name="Freeform 261"/>
              <p:cNvSpPr>
                <a:spLocks/>
              </p:cNvSpPr>
              <p:nvPr/>
            </p:nvSpPr>
            <p:spPr bwMode="auto">
              <a:xfrm>
                <a:off x="691" y="3386"/>
                <a:ext cx="4003" cy="217"/>
              </a:xfrm>
              <a:custGeom>
                <a:avLst/>
                <a:gdLst>
                  <a:gd name="T0" fmla="*/ 4003 w 4003"/>
                  <a:gd name="T1" fmla="*/ 122 h 217"/>
                  <a:gd name="T2" fmla="*/ 4003 w 4003"/>
                  <a:gd name="T3" fmla="*/ 0 h 217"/>
                  <a:gd name="T4" fmla="*/ 297 w 4003"/>
                  <a:gd name="T5" fmla="*/ 0 h 217"/>
                  <a:gd name="T6" fmla="*/ 217 w 4003"/>
                  <a:gd name="T7" fmla="*/ 217 h 217"/>
                  <a:gd name="T8" fmla="*/ 0 w 4003"/>
                  <a:gd name="T9" fmla="*/ 217 h 217"/>
                  <a:gd name="T10" fmla="*/ 0 60000 65536"/>
                  <a:gd name="T11" fmla="*/ 0 60000 65536"/>
                  <a:gd name="T12" fmla="*/ 0 60000 65536"/>
                  <a:gd name="T13" fmla="*/ 0 60000 65536"/>
                  <a:gd name="T14" fmla="*/ 0 60000 65536"/>
                  <a:gd name="T15" fmla="*/ 0 w 4003"/>
                  <a:gd name="T16" fmla="*/ 0 h 217"/>
                  <a:gd name="T17" fmla="*/ 4003 w 4003"/>
                  <a:gd name="T18" fmla="*/ 217 h 217"/>
                </a:gdLst>
                <a:ahLst/>
                <a:cxnLst>
                  <a:cxn ang="T10">
                    <a:pos x="T0" y="T1"/>
                  </a:cxn>
                  <a:cxn ang="T11">
                    <a:pos x="T2" y="T3"/>
                  </a:cxn>
                  <a:cxn ang="T12">
                    <a:pos x="T4" y="T5"/>
                  </a:cxn>
                  <a:cxn ang="T13">
                    <a:pos x="T6" y="T7"/>
                  </a:cxn>
                  <a:cxn ang="T14">
                    <a:pos x="T8" y="T9"/>
                  </a:cxn>
                </a:cxnLst>
                <a:rect l="T15" t="T16" r="T17" b="T18"/>
                <a:pathLst>
                  <a:path w="4003" h="217">
                    <a:moveTo>
                      <a:pt x="4003" y="122"/>
                    </a:moveTo>
                    <a:lnTo>
                      <a:pt x="4003" y="0"/>
                    </a:lnTo>
                    <a:lnTo>
                      <a:pt x="297" y="0"/>
                    </a:lnTo>
                    <a:lnTo>
                      <a:pt x="217" y="217"/>
                    </a:lnTo>
                    <a:lnTo>
                      <a:pt x="0" y="217"/>
                    </a:lnTo>
                  </a:path>
                </a:pathLst>
              </a:custGeom>
              <a:noFill/>
              <a:ln w="1905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58" name="Freeform 262"/>
              <p:cNvSpPr>
                <a:spLocks/>
              </p:cNvSpPr>
              <p:nvPr/>
            </p:nvSpPr>
            <p:spPr bwMode="auto">
              <a:xfrm>
                <a:off x="4526" y="3494"/>
                <a:ext cx="333" cy="196"/>
              </a:xfrm>
              <a:custGeom>
                <a:avLst/>
                <a:gdLst>
                  <a:gd name="T0" fmla="*/ 0 w 333"/>
                  <a:gd name="T1" fmla="*/ 149 h 196"/>
                  <a:gd name="T2" fmla="*/ 0 w 333"/>
                  <a:gd name="T3" fmla="*/ 0 h 196"/>
                  <a:gd name="T4" fmla="*/ 333 w 333"/>
                  <a:gd name="T5" fmla="*/ 0 h 196"/>
                  <a:gd name="T6" fmla="*/ 333 w 333"/>
                  <a:gd name="T7" fmla="*/ 196 h 196"/>
                  <a:gd name="T8" fmla="*/ 0 60000 65536"/>
                  <a:gd name="T9" fmla="*/ 0 60000 65536"/>
                  <a:gd name="T10" fmla="*/ 0 60000 65536"/>
                  <a:gd name="T11" fmla="*/ 0 60000 65536"/>
                  <a:gd name="T12" fmla="*/ 0 w 333"/>
                  <a:gd name="T13" fmla="*/ 0 h 196"/>
                  <a:gd name="T14" fmla="*/ 333 w 333"/>
                  <a:gd name="T15" fmla="*/ 196 h 196"/>
                </a:gdLst>
                <a:ahLst/>
                <a:cxnLst>
                  <a:cxn ang="T8">
                    <a:pos x="T0" y="T1"/>
                  </a:cxn>
                  <a:cxn ang="T9">
                    <a:pos x="T2" y="T3"/>
                  </a:cxn>
                  <a:cxn ang="T10">
                    <a:pos x="T4" y="T5"/>
                  </a:cxn>
                  <a:cxn ang="T11">
                    <a:pos x="T6" y="T7"/>
                  </a:cxn>
                </a:cxnLst>
                <a:rect l="T12" t="T13" r="T14" b="T15"/>
                <a:pathLst>
                  <a:path w="333" h="196">
                    <a:moveTo>
                      <a:pt x="0" y="149"/>
                    </a:moveTo>
                    <a:lnTo>
                      <a:pt x="0" y="0"/>
                    </a:lnTo>
                    <a:lnTo>
                      <a:pt x="333" y="0"/>
                    </a:lnTo>
                    <a:lnTo>
                      <a:pt x="333" y="196"/>
                    </a:lnTo>
                  </a:path>
                </a:pathLst>
              </a:custGeom>
              <a:noFill/>
              <a:ln w="1905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59" name="Freeform 263"/>
              <p:cNvSpPr>
                <a:spLocks/>
              </p:cNvSpPr>
              <p:nvPr/>
            </p:nvSpPr>
            <p:spPr bwMode="auto">
              <a:xfrm>
                <a:off x="1536" y="1557"/>
                <a:ext cx="416" cy="222"/>
              </a:xfrm>
              <a:custGeom>
                <a:avLst/>
                <a:gdLst>
                  <a:gd name="T0" fmla="*/ 0 w 416"/>
                  <a:gd name="T1" fmla="*/ 0 h 222"/>
                  <a:gd name="T2" fmla="*/ 0 w 416"/>
                  <a:gd name="T3" fmla="*/ 222 h 222"/>
                  <a:gd name="T4" fmla="*/ 416 w 416"/>
                  <a:gd name="T5" fmla="*/ 222 h 222"/>
                  <a:gd name="T6" fmla="*/ 0 60000 65536"/>
                  <a:gd name="T7" fmla="*/ 0 60000 65536"/>
                  <a:gd name="T8" fmla="*/ 0 60000 65536"/>
                  <a:gd name="T9" fmla="*/ 0 w 416"/>
                  <a:gd name="T10" fmla="*/ 0 h 222"/>
                  <a:gd name="T11" fmla="*/ 416 w 416"/>
                  <a:gd name="T12" fmla="*/ 222 h 222"/>
                </a:gdLst>
                <a:ahLst/>
                <a:cxnLst>
                  <a:cxn ang="T6">
                    <a:pos x="T0" y="T1"/>
                  </a:cxn>
                  <a:cxn ang="T7">
                    <a:pos x="T2" y="T3"/>
                  </a:cxn>
                  <a:cxn ang="T8">
                    <a:pos x="T4" y="T5"/>
                  </a:cxn>
                </a:cxnLst>
                <a:rect l="T9" t="T10" r="T11" b="T12"/>
                <a:pathLst>
                  <a:path w="416" h="222">
                    <a:moveTo>
                      <a:pt x="0" y="0"/>
                    </a:moveTo>
                    <a:lnTo>
                      <a:pt x="0" y="222"/>
                    </a:lnTo>
                    <a:lnTo>
                      <a:pt x="416" y="222"/>
                    </a:lnTo>
                  </a:path>
                </a:pathLst>
              </a:custGeom>
              <a:noFill/>
              <a:ln w="44450" cap="flat">
                <a:solidFill>
                  <a:srgbClr val="F29B9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60" name="Oval 264"/>
              <p:cNvSpPr>
                <a:spLocks noChangeArrowheads="1"/>
              </p:cNvSpPr>
              <p:nvPr/>
            </p:nvSpPr>
            <p:spPr bwMode="auto">
              <a:xfrm>
                <a:off x="4420"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1" name="Oval 265"/>
              <p:cNvSpPr>
                <a:spLocks noChangeArrowheads="1"/>
              </p:cNvSpPr>
              <p:nvPr/>
            </p:nvSpPr>
            <p:spPr bwMode="auto">
              <a:xfrm>
                <a:off x="4753"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2" name="Oval 266"/>
              <p:cNvSpPr>
                <a:spLocks noChangeArrowheads="1"/>
              </p:cNvSpPr>
              <p:nvPr/>
            </p:nvSpPr>
            <p:spPr bwMode="auto">
              <a:xfrm>
                <a:off x="4016" y="3584"/>
                <a:ext cx="213"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3" name="Oval 267"/>
              <p:cNvSpPr>
                <a:spLocks noChangeArrowheads="1"/>
              </p:cNvSpPr>
              <p:nvPr/>
            </p:nvSpPr>
            <p:spPr bwMode="auto">
              <a:xfrm>
                <a:off x="3381"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4" name="Oval 268"/>
              <p:cNvSpPr>
                <a:spLocks noChangeArrowheads="1"/>
              </p:cNvSpPr>
              <p:nvPr/>
            </p:nvSpPr>
            <p:spPr bwMode="auto">
              <a:xfrm>
                <a:off x="2949"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5" name="Oval 269"/>
              <p:cNvSpPr>
                <a:spLocks noChangeArrowheads="1"/>
              </p:cNvSpPr>
              <p:nvPr/>
            </p:nvSpPr>
            <p:spPr bwMode="auto">
              <a:xfrm>
                <a:off x="2386"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6" name="Oval 270"/>
              <p:cNvSpPr>
                <a:spLocks noChangeArrowheads="1"/>
              </p:cNvSpPr>
              <p:nvPr/>
            </p:nvSpPr>
            <p:spPr bwMode="auto">
              <a:xfrm>
                <a:off x="1846" y="3584"/>
                <a:ext cx="212"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7" name="Oval 271"/>
              <p:cNvSpPr>
                <a:spLocks noChangeArrowheads="1"/>
              </p:cNvSpPr>
              <p:nvPr/>
            </p:nvSpPr>
            <p:spPr bwMode="auto">
              <a:xfrm>
                <a:off x="1342"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8" name="Oval 272"/>
              <p:cNvSpPr>
                <a:spLocks noChangeArrowheads="1"/>
              </p:cNvSpPr>
              <p:nvPr/>
            </p:nvSpPr>
            <p:spPr bwMode="auto">
              <a:xfrm>
                <a:off x="1425" y="2552"/>
                <a:ext cx="215" cy="21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69" name="Oval 273"/>
              <p:cNvSpPr>
                <a:spLocks noChangeArrowheads="1"/>
              </p:cNvSpPr>
              <p:nvPr/>
            </p:nvSpPr>
            <p:spPr bwMode="auto">
              <a:xfrm>
                <a:off x="2174" y="2552"/>
                <a:ext cx="212" cy="21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0" name="Oval 274"/>
              <p:cNvSpPr>
                <a:spLocks noChangeArrowheads="1"/>
              </p:cNvSpPr>
              <p:nvPr/>
            </p:nvSpPr>
            <p:spPr bwMode="auto">
              <a:xfrm>
                <a:off x="3102" y="2552"/>
                <a:ext cx="215" cy="21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1" name="Oval 275"/>
              <p:cNvSpPr>
                <a:spLocks noChangeArrowheads="1"/>
              </p:cNvSpPr>
              <p:nvPr/>
            </p:nvSpPr>
            <p:spPr bwMode="auto">
              <a:xfrm>
                <a:off x="2627" y="2552"/>
                <a:ext cx="215" cy="21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2" name="Oval 276"/>
              <p:cNvSpPr>
                <a:spLocks noChangeArrowheads="1"/>
              </p:cNvSpPr>
              <p:nvPr/>
            </p:nvSpPr>
            <p:spPr bwMode="auto">
              <a:xfrm>
                <a:off x="898" y="2552"/>
                <a:ext cx="215" cy="21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3" name="Oval 277"/>
              <p:cNvSpPr>
                <a:spLocks noChangeArrowheads="1"/>
              </p:cNvSpPr>
              <p:nvPr/>
            </p:nvSpPr>
            <p:spPr bwMode="auto">
              <a:xfrm>
                <a:off x="584" y="3584"/>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4" name="Oval 278"/>
              <p:cNvSpPr>
                <a:spLocks noChangeArrowheads="1"/>
              </p:cNvSpPr>
              <p:nvPr/>
            </p:nvSpPr>
            <p:spPr bwMode="auto">
              <a:xfrm>
                <a:off x="1883" y="1685"/>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5" name="Oval 279"/>
              <p:cNvSpPr>
                <a:spLocks noChangeArrowheads="1"/>
              </p:cNvSpPr>
              <p:nvPr/>
            </p:nvSpPr>
            <p:spPr bwMode="auto">
              <a:xfrm>
                <a:off x="2776" y="1685"/>
                <a:ext cx="215" cy="21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6" name="Oval 280"/>
              <p:cNvSpPr>
                <a:spLocks noChangeArrowheads="1"/>
              </p:cNvSpPr>
              <p:nvPr/>
            </p:nvSpPr>
            <p:spPr bwMode="auto">
              <a:xfrm>
                <a:off x="1475" y="1470"/>
                <a:ext cx="132" cy="13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7" name="Oval 281"/>
              <p:cNvSpPr>
                <a:spLocks noChangeArrowheads="1"/>
              </p:cNvSpPr>
              <p:nvPr/>
            </p:nvSpPr>
            <p:spPr bwMode="auto">
              <a:xfrm>
                <a:off x="865" y="3664"/>
                <a:ext cx="133" cy="133"/>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78" name="Oval 282"/>
              <p:cNvSpPr>
                <a:spLocks noChangeArrowheads="1"/>
              </p:cNvSpPr>
              <p:nvPr/>
            </p:nvSpPr>
            <p:spPr bwMode="auto">
              <a:xfrm>
                <a:off x="1874" y="1470"/>
                <a:ext cx="132" cy="135"/>
              </a:xfrm>
              <a:prstGeom prst="ellipse">
                <a:avLst/>
              </a:prstGeom>
              <a:solidFill>
                <a:srgbClr val="FFFFFF"/>
              </a:solidFill>
              <a:ln w="44450">
                <a:solidFill>
                  <a:srgbClr val="BCB4D8"/>
                </a:solidFill>
                <a:miter lim="800000"/>
                <a:headEnd/>
                <a:tailEnd/>
              </a:ln>
            </p:spPr>
            <p:txBody>
              <a:bodyPr/>
              <a:lstStyle/>
              <a:p>
                <a:pPr eaLnBrk="1" hangingPunct="1"/>
                <a:endParaRPr lang="ja-JP" altLang="en-US">
                  <a:solidFill>
                    <a:schemeClr val="tx1"/>
                  </a:solidFill>
                  <a:latin typeface="Arial" pitchFamily="34" charset="0"/>
                </a:endParaRPr>
              </a:p>
            </p:txBody>
          </p:sp>
          <p:grpSp>
            <p:nvGrpSpPr>
              <p:cNvPr id="11379" name="Group 283"/>
              <p:cNvGrpSpPr>
                <a:grpSpLocks/>
              </p:cNvGrpSpPr>
              <p:nvPr/>
            </p:nvGrpSpPr>
            <p:grpSpPr bwMode="auto">
              <a:xfrm>
                <a:off x="731" y="1465"/>
                <a:ext cx="415" cy="92"/>
                <a:chOff x="731" y="1465"/>
                <a:chExt cx="415" cy="92"/>
              </a:xfrm>
            </p:grpSpPr>
            <p:sp>
              <p:nvSpPr>
                <p:cNvPr id="11395" name="Oval 284"/>
                <p:cNvSpPr>
                  <a:spLocks noChangeArrowheads="1"/>
                </p:cNvSpPr>
                <p:nvPr/>
              </p:nvSpPr>
              <p:spPr bwMode="auto">
                <a:xfrm>
                  <a:off x="1050" y="1479"/>
                  <a:ext cx="63"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6" name="Oval 285"/>
                <p:cNvSpPr>
                  <a:spLocks noChangeArrowheads="1"/>
                </p:cNvSpPr>
                <p:nvPr/>
              </p:nvSpPr>
              <p:spPr bwMode="auto">
                <a:xfrm>
                  <a:off x="955" y="1479"/>
                  <a:ext cx="61" cy="64"/>
                </a:xfrm>
                <a:prstGeom prst="ellipse">
                  <a:avLst/>
                </a:prstGeom>
                <a:solidFill>
                  <a:srgbClr val="FDD2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7" name="Oval 286"/>
                <p:cNvSpPr>
                  <a:spLocks noChangeArrowheads="1"/>
                </p:cNvSpPr>
                <p:nvPr/>
              </p:nvSpPr>
              <p:spPr bwMode="auto">
                <a:xfrm>
                  <a:off x="858" y="1479"/>
                  <a:ext cx="62" cy="64"/>
                </a:xfrm>
                <a:prstGeom prst="ellipse">
                  <a:avLst/>
                </a:prstGeom>
                <a:solidFill>
                  <a:srgbClr val="7DCD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8" name="Oval 287"/>
                <p:cNvSpPr>
                  <a:spLocks noChangeArrowheads="1"/>
                </p:cNvSpPr>
                <p:nvPr/>
              </p:nvSpPr>
              <p:spPr bwMode="auto">
                <a:xfrm>
                  <a:off x="761" y="1479"/>
                  <a:ext cx="64" cy="64"/>
                </a:xfrm>
                <a:prstGeom prst="ellipse">
                  <a:avLst/>
                </a:prstGeom>
                <a:solidFill>
                  <a:srgbClr val="8EC3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9" name="Rectangle 288"/>
                <p:cNvSpPr>
                  <a:spLocks noChangeArrowheads="1"/>
                </p:cNvSpPr>
                <p:nvPr/>
              </p:nvSpPr>
              <p:spPr bwMode="auto">
                <a:xfrm>
                  <a:off x="731" y="1465"/>
                  <a:ext cx="415" cy="92"/>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ja-JP" altLang="en-US">
                    <a:solidFill>
                      <a:schemeClr val="tx1"/>
                    </a:solidFill>
                    <a:latin typeface="Arial" pitchFamily="34" charset="0"/>
                  </a:endParaRPr>
                </a:p>
              </p:txBody>
            </p:sp>
          </p:grpSp>
          <p:grpSp>
            <p:nvGrpSpPr>
              <p:cNvPr id="11380" name="Group 289"/>
              <p:cNvGrpSpPr>
                <a:grpSpLocks/>
              </p:cNvGrpSpPr>
              <p:nvPr/>
            </p:nvGrpSpPr>
            <p:grpSpPr bwMode="auto">
              <a:xfrm>
                <a:off x="2632" y="2391"/>
                <a:ext cx="208" cy="92"/>
                <a:chOff x="2632" y="2391"/>
                <a:chExt cx="208" cy="92"/>
              </a:xfrm>
            </p:grpSpPr>
            <p:sp>
              <p:nvSpPr>
                <p:cNvPr id="11392" name="Oval 290"/>
                <p:cNvSpPr>
                  <a:spLocks noChangeArrowheads="1"/>
                </p:cNvSpPr>
                <p:nvPr/>
              </p:nvSpPr>
              <p:spPr bwMode="auto">
                <a:xfrm>
                  <a:off x="2663" y="2405"/>
                  <a:ext cx="64" cy="62"/>
                </a:xfrm>
                <a:prstGeom prst="ellipse">
                  <a:avLst/>
                </a:prstGeom>
                <a:solidFill>
                  <a:srgbClr val="8EC3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3" name="Oval 291"/>
                <p:cNvSpPr>
                  <a:spLocks noChangeArrowheads="1"/>
                </p:cNvSpPr>
                <p:nvPr/>
              </p:nvSpPr>
              <p:spPr bwMode="auto">
                <a:xfrm>
                  <a:off x="2745" y="2405"/>
                  <a:ext cx="64" cy="62"/>
                </a:xfrm>
                <a:prstGeom prst="ellipse">
                  <a:avLst/>
                </a:prstGeom>
                <a:solidFill>
                  <a:srgbClr val="FDD2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a:solidFill>
                      <a:schemeClr val="tx1"/>
                    </a:solidFill>
                    <a:latin typeface="Arial" pitchFamily="34" charset="0"/>
                  </a:endParaRPr>
                </a:p>
              </p:txBody>
            </p:sp>
            <p:sp>
              <p:nvSpPr>
                <p:cNvPr id="11394" name="Rectangle 292"/>
                <p:cNvSpPr>
                  <a:spLocks noChangeArrowheads="1"/>
                </p:cNvSpPr>
                <p:nvPr/>
              </p:nvSpPr>
              <p:spPr bwMode="auto">
                <a:xfrm>
                  <a:off x="2632" y="2391"/>
                  <a:ext cx="208" cy="92"/>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ja-JP" altLang="en-US">
                    <a:solidFill>
                      <a:schemeClr val="tx1"/>
                    </a:solidFill>
                    <a:latin typeface="Arial" pitchFamily="34" charset="0"/>
                  </a:endParaRPr>
                </a:p>
              </p:txBody>
            </p:sp>
          </p:grpSp>
          <p:sp>
            <p:nvSpPr>
              <p:cNvPr id="11381" name="Rectangle 293"/>
              <p:cNvSpPr>
                <a:spLocks noChangeArrowheads="1"/>
              </p:cNvSpPr>
              <p:nvPr/>
            </p:nvSpPr>
            <p:spPr bwMode="auto">
              <a:xfrm>
                <a:off x="1380" y="3456"/>
                <a:ext cx="114" cy="67"/>
              </a:xfrm>
              <a:prstGeom prst="rect">
                <a:avLst/>
              </a:prstGeom>
              <a:solidFill>
                <a:srgbClr val="E60012"/>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82" name="Freeform 294"/>
              <p:cNvSpPr>
                <a:spLocks/>
              </p:cNvSpPr>
              <p:nvPr/>
            </p:nvSpPr>
            <p:spPr bwMode="auto">
              <a:xfrm>
                <a:off x="1409" y="3471"/>
                <a:ext cx="54" cy="40"/>
              </a:xfrm>
              <a:custGeom>
                <a:avLst/>
                <a:gdLst>
                  <a:gd name="T0" fmla="*/ 2147483647 w 23"/>
                  <a:gd name="T1" fmla="*/ 2147483647 h 17"/>
                  <a:gd name="T2" fmla="*/ 2147483647 w 23"/>
                  <a:gd name="T3" fmla="*/ 2147483647 h 17"/>
                  <a:gd name="T4" fmla="*/ 2147483647 w 23"/>
                  <a:gd name="T5" fmla="*/ 2147483647 h 17"/>
                  <a:gd name="T6" fmla="*/ 0 w 23"/>
                  <a:gd name="T7" fmla="*/ 2147483647 h 17"/>
                  <a:gd name="T8" fmla="*/ 0 w 23"/>
                  <a:gd name="T9" fmla="*/ 0 h 17"/>
                  <a:gd name="T10" fmla="*/ 2147483647 w 23"/>
                  <a:gd name="T11" fmla="*/ 0 h 17"/>
                  <a:gd name="T12" fmla="*/ 2147483647 w 23"/>
                  <a:gd name="T13" fmla="*/ 0 h 17"/>
                  <a:gd name="T14" fmla="*/ 2147483647 w 23"/>
                  <a:gd name="T15" fmla="*/ 2147483647 h 17"/>
                  <a:gd name="T16" fmla="*/ 2147483647 w 23"/>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7"/>
                  <a:gd name="T29" fmla="*/ 23 w 2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7">
                    <a:moveTo>
                      <a:pt x="23" y="9"/>
                    </a:moveTo>
                    <a:cubicBezTo>
                      <a:pt x="23" y="13"/>
                      <a:pt x="20" y="17"/>
                      <a:pt x="15" y="17"/>
                    </a:cubicBezTo>
                    <a:cubicBezTo>
                      <a:pt x="8" y="17"/>
                      <a:pt x="8" y="17"/>
                      <a:pt x="8" y="17"/>
                    </a:cubicBezTo>
                    <a:cubicBezTo>
                      <a:pt x="4" y="17"/>
                      <a:pt x="0" y="17"/>
                      <a:pt x="0" y="17"/>
                    </a:cubicBezTo>
                    <a:cubicBezTo>
                      <a:pt x="0" y="0"/>
                      <a:pt x="0" y="0"/>
                      <a:pt x="0" y="0"/>
                    </a:cubicBezTo>
                    <a:cubicBezTo>
                      <a:pt x="0" y="0"/>
                      <a:pt x="4" y="0"/>
                      <a:pt x="8" y="0"/>
                    </a:cubicBezTo>
                    <a:cubicBezTo>
                      <a:pt x="15" y="0"/>
                      <a:pt x="15" y="0"/>
                      <a:pt x="15" y="0"/>
                    </a:cubicBezTo>
                    <a:cubicBezTo>
                      <a:pt x="20" y="0"/>
                      <a:pt x="23" y="3"/>
                      <a:pt x="23" y="8"/>
                    </a:cubicBezTo>
                    <a:lnTo>
                      <a:pt x="2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383" name="Rectangle 295"/>
              <p:cNvSpPr>
                <a:spLocks noChangeArrowheads="1"/>
              </p:cNvSpPr>
              <p:nvPr/>
            </p:nvSpPr>
            <p:spPr bwMode="auto">
              <a:xfrm>
                <a:off x="1912" y="3456"/>
                <a:ext cx="113" cy="67"/>
              </a:xfrm>
              <a:prstGeom prst="rect">
                <a:avLst/>
              </a:prstGeom>
              <a:solidFill>
                <a:srgbClr val="E60012"/>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84" name="Freeform 296"/>
              <p:cNvSpPr>
                <a:spLocks/>
              </p:cNvSpPr>
              <p:nvPr/>
            </p:nvSpPr>
            <p:spPr bwMode="auto">
              <a:xfrm>
                <a:off x="1940" y="3471"/>
                <a:ext cx="54" cy="40"/>
              </a:xfrm>
              <a:custGeom>
                <a:avLst/>
                <a:gdLst>
                  <a:gd name="T0" fmla="*/ 2147483647 w 23"/>
                  <a:gd name="T1" fmla="*/ 2147483647 h 17"/>
                  <a:gd name="T2" fmla="*/ 2147483647 w 23"/>
                  <a:gd name="T3" fmla="*/ 2147483647 h 17"/>
                  <a:gd name="T4" fmla="*/ 2147483647 w 23"/>
                  <a:gd name="T5" fmla="*/ 2147483647 h 17"/>
                  <a:gd name="T6" fmla="*/ 0 w 23"/>
                  <a:gd name="T7" fmla="*/ 2147483647 h 17"/>
                  <a:gd name="T8" fmla="*/ 0 w 23"/>
                  <a:gd name="T9" fmla="*/ 0 h 17"/>
                  <a:gd name="T10" fmla="*/ 2147483647 w 23"/>
                  <a:gd name="T11" fmla="*/ 0 h 17"/>
                  <a:gd name="T12" fmla="*/ 2147483647 w 23"/>
                  <a:gd name="T13" fmla="*/ 0 h 17"/>
                  <a:gd name="T14" fmla="*/ 2147483647 w 23"/>
                  <a:gd name="T15" fmla="*/ 2147483647 h 17"/>
                  <a:gd name="T16" fmla="*/ 2147483647 w 23"/>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7"/>
                  <a:gd name="T29" fmla="*/ 23 w 2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7">
                    <a:moveTo>
                      <a:pt x="23" y="9"/>
                    </a:moveTo>
                    <a:cubicBezTo>
                      <a:pt x="23" y="13"/>
                      <a:pt x="20" y="17"/>
                      <a:pt x="15" y="17"/>
                    </a:cubicBezTo>
                    <a:cubicBezTo>
                      <a:pt x="8" y="17"/>
                      <a:pt x="8" y="17"/>
                      <a:pt x="8" y="17"/>
                    </a:cubicBezTo>
                    <a:cubicBezTo>
                      <a:pt x="4" y="17"/>
                      <a:pt x="0" y="17"/>
                      <a:pt x="0" y="17"/>
                    </a:cubicBezTo>
                    <a:cubicBezTo>
                      <a:pt x="0" y="0"/>
                      <a:pt x="0" y="0"/>
                      <a:pt x="0" y="0"/>
                    </a:cubicBezTo>
                    <a:cubicBezTo>
                      <a:pt x="0" y="0"/>
                      <a:pt x="4" y="0"/>
                      <a:pt x="8" y="0"/>
                    </a:cubicBezTo>
                    <a:cubicBezTo>
                      <a:pt x="15" y="0"/>
                      <a:pt x="15" y="0"/>
                      <a:pt x="15" y="0"/>
                    </a:cubicBezTo>
                    <a:cubicBezTo>
                      <a:pt x="20" y="0"/>
                      <a:pt x="23" y="3"/>
                      <a:pt x="23" y="8"/>
                    </a:cubicBezTo>
                    <a:lnTo>
                      <a:pt x="2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385" name="Rectangle 297"/>
              <p:cNvSpPr>
                <a:spLocks noChangeArrowheads="1"/>
              </p:cNvSpPr>
              <p:nvPr/>
            </p:nvSpPr>
            <p:spPr bwMode="auto">
              <a:xfrm>
                <a:off x="2443" y="3456"/>
                <a:ext cx="113" cy="67"/>
              </a:xfrm>
              <a:prstGeom prst="rect">
                <a:avLst/>
              </a:prstGeom>
              <a:solidFill>
                <a:srgbClr val="E60012"/>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86" name="Freeform 298"/>
              <p:cNvSpPr>
                <a:spLocks/>
              </p:cNvSpPr>
              <p:nvPr/>
            </p:nvSpPr>
            <p:spPr bwMode="auto">
              <a:xfrm>
                <a:off x="2474" y="3468"/>
                <a:ext cx="52" cy="47"/>
              </a:xfrm>
              <a:custGeom>
                <a:avLst/>
                <a:gdLst>
                  <a:gd name="T0" fmla="*/ 2147483647 w 22"/>
                  <a:gd name="T1" fmla="*/ 0 h 20"/>
                  <a:gd name="T2" fmla="*/ 2147483647 w 22"/>
                  <a:gd name="T3" fmla="*/ 2147483647 h 20"/>
                  <a:gd name="T4" fmla="*/ 2147483647 w 22"/>
                  <a:gd name="T5" fmla="*/ 2147483647 h 20"/>
                  <a:gd name="T6" fmla="*/ 2147483647 w 22"/>
                  <a:gd name="T7" fmla="*/ 2147483647 h 20"/>
                  <a:gd name="T8" fmla="*/ 0 w 22"/>
                  <a:gd name="T9" fmla="*/ 2147483647 h 20"/>
                  <a:gd name="T10" fmla="*/ 0 w 22"/>
                  <a:gd name="T11" fmla="*/ 2147483647 h 20"/>
                  <a:gd name="T12" fmla="*/ 0 w 22"/>
                  <a:gd name="T13" fmla="*/ 2147483647 h 20"/>
                  <a:gd name="T14" fmla="*/ 2147483647 w 22"/>
                  <a:gd name="T15" fmla="*/ 0 h 20"/>
                  <a:gd name="T16" fmla="*/ 2147483647 w 2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0"/>
                  <a:gd name="T29" fmla="*/ 22 w 2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0">
                    <a:moveTo>
                      <a:pt x="14" y="0"/>
                    </a:moveTo>
                    <a:cubicBezTo>
                      <a:pt x="19" y="0"/>
                      <a:pt x="22" y="4"/>
                      <a:pt x="22" y="8"/>
                    </a:cubicBezTo>
                    <a:cubicBezTo>
                      <a:pt x="22" y="15"/>
                      <a:pt x="22" y="15"/>
                      <a:pt x="22" y="15"/>
                    </a:cubicBezTo>
                    <a:cubicBezTo>
                      <a:pt x="22" y="20"/>
                      <a:pt x="22" y="17"/>
                      <a:pt x="22" y="17"/>
                    </a:cubicBezTo>
                    <a:cubicBezTo>
                      <a:pt x="0" y="17"/>
                      <a:pt x="0" y="17"/>
                      <a:pt x="0" y="17"/>
                    </a:cubicBezTo>
                    <a:cubicBezTo>
                      <a:pt x="0" y="17"/>
                      <a:pt x="0" y="20"/>
                      <a:pt x="0" y="15"/>
                    </a:cubicBezTo>
                    <a:cubicBezTo>
                      <a:pt x="0" y="8"/>
                      <a:pt x="0" y="8"/>
                      <a:pt x="0" y="8"/>
                    </a:cubicBezTo>
                    <a:cubicBezTo>
                      <a:pt x="0" y="4"/>
                      <a:pt x="3" y="0"/>
                      <a:pt x="8"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387" name="Rectangle 299"/>
              <p:cNvSpPr>
                <a:spLocks noChangeArrowheads="1"/>
              </p:cNvSpPr>
              <p:nvPr/>
            </p:nvSpPr>
            <p:spPr bwMode="auto">
              <a:xfrm>
                <a:off x="3218" y="3456"/>
                <a:ext cx="113" cy="67"/>
              </a:xfrm>
              <a:prstGeom prst="rect">
                <a:avLst/>
              </a:prstGeom>
              <a:solidFill>
                <a:srgbClr val="E60012"/>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88" name="Freeform 300"/>
              <p:cNvSpPr>
                <a:spLocks/>
              </p:cNvSpPr>
              <p:nvPr/>
            </p:nvSpPr>
            <p:spPr bwMode="auto">
              <a:xfrm>
                <a:off x="3249" y="3468"/>
                <a:ext cx="52" cy="47"/>
              </a:xfrm>
              <a:custGeom>
                <a:avLst/>
                <a:gdLst>
                  <a:gd name="T0" fmla="*/ 2147483647 w 22"/>
                  <a:gd name="T1" fmla="*/ 0 h 20"/>
                  <a:gd name="T2" fmla="*/ 2147483647 w 22"/>
                  <a:gd name="T3" fmla="*/ 2147483647 h 20"/>
                  <a:gd name="T4" fmla="*/ 2147483647 w 22"/>
                  <a:gd name="T5" fmla="*/ 2147483647 h 20"/>
                  <a:gd name="T6" fmla="*/ 2147483647 w 22"/>
                  <a:gd name="T7" fmla="*/ 2147483647 h 20"/>
                  <a:gd name="T8" fmla="*/ 0 w 22"/>
                  <a:gd name="T9" fmla="*/ 2147483647 h 20"/>
                  <a:gd name="T10" fmla="*/ 0 w 22"/>
                  <a:gd name="T11" fmla="*/ 2147483647 h 20"/>
                  <a:gd name="T12" fmla="*/ 0 w 22"/>
                  <a:gd name="T13" fmla="*/ 2147483647 h 20"/>
                  <a:gd name="T14" fmla="*/ 2147483647 w 22"/>
                  <a:gd name="T15" fmla="*/ 0 h 20"/>
                  <a:gd name="T16" fmla="*/ 2147483647 w 2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0"/>
                  <a:gd name="T29" fmla="*/ 22 w 2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0">
                    <a:moveTo>
                      <a:pt x="14" y="0"/>
                    </a:moveTo>
                    <a:cubicBezTo>
                      <a:pt x="19" y="0"/>
                      <a:pt x="22" y="4"/>
                      <a:pt x="22" y="8"/>
                    </a:cubicBezTo>
                    <a:cubicBezTo>
                      <a:pt x="22" y="15"/>
                      <a:pt x="22" y="15"/>
                      <a:pt x="22" y="15"/>
                    </a:cubicBezTo>
                    <a:cubicBezTo>
                      <a:pt x="22" y="20"/>
                      <a:pt x="22" y="17"/>
                      <a:pt x="22" y="17"/>
                    </a:cubicBezTo>
                    <a:cubicBezTo>
                      <a:pt x="0" y="17"/>
                      <a:pt x="0" y="17"/>
                      <a:pt x="0" y="17"/>
                    </a:cubicBezTo>
                    <a:cubicBezTo>
                      <a:pt x="0" y="17"/>
                      <a:pt x="0" y="20"/>
                      <a:pt x="0" y="15"/>
                    </a:cubicBezTo>
                    <a:cubicBezTo>
                      <a:pt x="0" y="8"/>
                      <a:pt x="0" y="8"/>
                      <a:pt x="0" y="8"/>
                    </a:cubicBezTo>
                    <a:cubicBezTo>
                      <a:pt x="0" y="4"/>
                      <a:pt x="3" y="0"/>
                      <a:pt x="8"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389" name="Rectangle 301"/>
              <p:cNvSpPr>
                <a:spLocks noChangeArrowheads="1"/>
              </p:cNvSpPr>
              <p:nvPr/>
            </p:nvSpPr>
            <p:spPr bwMode="auto">
              <a:xfrm>
                <a:off x="4640" y="3456"/>
                <a:ext cx="113" cy="67"/>
              </a:xfrm>
              <a:prstGeom prst="rect">
                <a:avLst/>
              </a:prstGeom>
              <a:solidFill>
                <a:srgbClr val="E60012"/>
              </a:solidFill>
              <a:ln w="6350">
                <a:solidFill>
                  <a:srgbClr val="FFFFFF"/>
                </a:solidFill>
                <a:miter lim="800000"/>
                <a:headEnd/>
                <a:tailEnd/>
              </a:ln>
            </p:spPr>
            <p:txBody>
              <a:bodyPr/>
              <a:lstStyle/>
              <a:p>
                <a:pPr eaLnBrk="1" hangingPunct="1"/>
                <a:endParaRPr lang="ja-JP" altLang="en-US">
                  <a:solidFill>
                    <a:schemeClr val="tx1"/>
                  </a:solidFill>
                  <a:latin typeface="Arial" pitchFamily="34" charset="0"/>
                </a:endParaRPr>
              </a:p>
            </p:txBody>
          </p:sp>
          <p:sp>
            <p:nvSpPr>
              <p:cNvPr id="11390" name="Freeform 302"/>
              <p:cNvSpPr>
                <a:spLocks/>
              </p:cNvSpPr>
              <p:nvPr/>
            </p:nvSpPr>
            <p:spPr bwMode="auto">
              <a:xfrm>
                <a:off x="4670" y="3468"/>
                <a:ext cx="52" cy="47"/>
              </a:xfrm>
              <a:custGeom>
                <a:avLst/>
                <a:gdLst>
                  <a:gd name="T0" fmla="*/ 2147483647 w 22"/>
                  <a:gd name="T1" fmla="*/ 0 h 20"/>
                  <a:gd name="T2" fmla="*/ 2147483647 w 22"/>
                  <a:gd name="T3" fmla="*/ 2147483647 h 20"/>
                  <a:gd name="T4" fmla="*/ 2147483647 w 22"/>
                  <a:gd name="T5" fmla="*/ 2147483647 h 20"/>
                  <a:gd name="T6" fmla="*/ 2147483647 w 22"/>
                  <a:gd name="T7" fmla="*/ 2147483647 h 20"/>
                  <a:gd name="T8" fmla="*/ 0 w 22"/>
                  <a:gd name="T9" fmla="*/ 2147483647 h 20"/>
                  <a:gd name="T10" fmla="*/ 0 w 22"/>
                  <a:gd name="T11" fmla="*/ 2147483647 h 20"/>
                  <a:gd name="T12" fmla="*/ 0 w 22"/>
                  <a:gd name="T13" fmla="*/ 2147483647 h 20"/>
                  <a:gd name="T14" fmla="*/ 2147483647 w 22"/>
                  <a:gd name="T15" fmla="*/ 0 h 20"/>
                  <a:gd name="T16" fmla="*/ 2147483647 w 2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0"/>
                  <a:gd name="T29" fmla="*/ 22 w 2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0">
                    <a:moveTo>
                      <a:pt x="14" y="0"/>
                    </a:moveTo>
                    <a:cubicBezTo>
                      <a:pt x="19" y="0"/>
                      <a:pt x="22" y="4"/>
                      <a:pt x="22" y="8"/>
                    </a:cubicBezTo>
                    <a:cubicBezTo>
                      <a:pt x="22" y="15"/>
                      <a:pt x="22" y="15"/>
                      <a:pt x="22" y="15"/>
                    </a:cubicBezTo>
                    <a:cubicBezTo>
                      <a:pt x="22" y="20"/>
                      <a:pt x="22" y="17"/>
                      <a:pt x="22" y="17"/>
                    </a:cubicBezTo>
                    <a:cubicBezTo>
                      <a:pt x="0" y="17"/>
                      <a:pt x="0" y="17"/>
                      <a:pt x="0" y="17"/>
                    </a:cubicBezTo>
                    <a:cubicBezTo>
                      <a:pt x="0" y="17"/>
                      <a:pt x="0" y="20"/>
                      <a:pt x="0" y="15"/>
                    </a:cubicBezTo>
                    <a:cubicBezTo>
                      <a:pt x="0" y="8"/>
                      <a:pt x="0" y="8"/>
                      <a:pt x="0" y="8"/>
                    </a:cubicBezTo>
                    <a:cubicBezTo>
                      <a:pt x="0" y="4"/>
                      <a:pt x="3" y="0"/>
                      <a:pt x="8" y="0"/>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391" name="Rectangle 303"/>
              <p:cNvSpPr>
                <a:spLocks noChangeArrowheads="1"/>
              </p:cNvSpPr>
              <p:nvPr/>
            </p:nvSpPr>
            <p:spPr bwMode="auto">
              <a:xfrm>
                <a:off x="1862" y="1925"/>
                <a:ext cx="2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麻酔器</a:t>
                </a:r>
                <a:endParaRPr lang="ja-JP" altLang="en-US">
                  <a:solidFill>
                    <a:schemeClr val="tx1"/>
                  </a:solidFill>
                  <a:latin typeface="Arial" pitchFamily="34" charset="0"/>
                </a:endParaRPr>
              </a:p>
            </p:txBody>
          </p:sp>
        </p:grpSp>
        <p:grpSp>
          <p:nvGrpSpPr>
            <p:cNvPr id="11275" name="グループ化 160"/>
            <p:cNvGrpSpPr>
              <a:grpSpLocks/>
            </p:cNvGrpSpPr>
            <p:nvPr/>
          </p:nvGrpSpPr>
          <p:grpSpPr bwMode="auto">
            <a:xfrm>
              <a:off x="6727824" y="1490540"/>
              <a:ext cx="1873915" cy="2020887"/>
              <a:chOff x="6727824" y="1490540"/>
              <a:chExt cx="1873915" cy="2020887"/>
            </a:xfrm>
          </p:grpSpPr>
          <p:sp>
            <p:nvSpPr>
              <p:cNvPr id="11276" name="Rectangle 326"/>
              <p:cNvSpPr>
                <a:spLocks noChangeArrowheads="1"/>
              </p:cNvSpPr>
              <p:nvPr/>
            </p:nvSpPr>
            <p:spPr bwMode="auto">
              <a:xfrm>
                <a:off x="6727824" y="1490540"/>
                <a:ext cx="1873915" cy="2020887"/>
              </a:xfrm>
              <a:prstGeom prst="rect">
                <a:avLst/>
              </a:prstGeom>
              <a:noFill/>
              <a:ln w="635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ja-JP" altLang="en-US">
                  <a:solidFill>
                    <a:schemeClr val="tx1"/>
                  </a:solidFill>
                  <a:latin typeface="Arial" pitchFamily="34" charset="0"/>
                </a:endParaRPr>
              </a:p>
            </p:txBody>
          </p:sp>
          <p:sp>
            <p:nvSpPr>
              <p:cNvPr id="11277" name="Rectangle 327"/>
              <p:cNvSpPr>
                <a:spLocks noChangeArrowheads="1"/>
              </p:cNvSpPr>
              <p:nvPr/>
            </p:nvSpPr>
            <p:spPr bwMode="auto">
              <a:xfrm>
                <a:off x="7376216" y="1898646"/>
                <a:ext cx="454051" cy="1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酸素 </a:t>
                </a:r>
                <a:r>
                  <a:rPr lang="en-US" altLang="ja-JP" sz="1100">
                    <a:solidFill>
                      <a:srgbClr val="000000"/>
                    </a:solidFill>
                    <a:latin typeface="HGPｺﾞｼｯｸE" pitchFamily="50" charset="-128"/>
                    <a:ea typeface="HGPｺﾞｼｯｸE" pitchFamily="50" charset="-128"/>
                  </a:rPr>
                  <a:t>O</a:t>
                </a:r>
                <a:r>
                  <a:rPr lang="en-US" altLang="ja-JP" sz="600">
                    <a:solidFill>
                      <a:srgbClr val="000000"/>
                    </a:solidFill>
                    <a:latin typeface="HGPｺﾞｼｯｸE" pitchFamily="50" charset="-128"/>
                    <a:ea typeface="HGPｺﾞｼｯｸE" pitchFamily="50" charset="-128"/>
                  </a:rPr>
                  <a:t>2</a:t>
                </a:r>
                <a:endParaRPr lang="en-US" altLang="ja-JP">
                  <a:solidFill>
                    <a:schemeClr val="tx1"/>
                  </a:solidFill>
                  <a:latin typeface="Arial" pitchFamily="34" charset="0"/>
                </a:endParaRPr>
              </a:p>
            </p:txBody>
          </p:sp>
          <p:sp>
            <p:nvSpPr>
              <p:cNvPr id="11278" name="Rectangle 328"/>
              <p:cNvSpPr>
                <a:spLocks noChangeArrowheads="1"/>
              </p:cNvSpPr>
              <p:nvPr/>
            </p:nvSpPr>
            <p:spPr bwMode="auto">
              <a:xfrm>
                <a:off x="7455719" y="1612442"/>
                <a:ext cx="280911" cy="1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凡例</a:t>
                </a:r>
                <a:endParaRPr lang="ja-JP" altLang="en-US">
                  <a:solidFill>
                    <a:schemeClr val="tx1"/>
                  </a:solidFill>
                  <a:latin typeface="Arial" pitchFamily="34" charset="0"/>
                </a:endParaRPr>
              </a:p>
            </p:txBody>
          </p:sp>
          <p:sp>
            <p:nvSpPr>
              <p:cNvPr id="11279" name="Rectangle 329"/>
              <p:cNvSpPr>
                <a:spLocks noChangeArrowheads="1"/>
              </p:cNvSpPr>
              <p:nvPr/>
            </p:nvSpPr>
            <p:spPr bwMode="auto">
              <a:xfrm>
                <a:off x="7376216" y="2107115"/>
                <a:ext cx="9666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亜酸化窒素 </a:t>
                </a:r>
                <a:r>
                  <a:rPr lang="en-US" altLang="ja-JP" sz="1100">
                    <a:solidFill>
                      <a:srgbClr val="000000"/>
                    </a:solidFill>
                    <a:latin typeface="HGPｺﾞｼｯｸE" pitchFamily="50" charset="-128"/>
                    <a:ea typeface="HGPｺﾞｼｯｸE" pitchFamily="50" charset="-128"/>
                  </a:rPr>
                  <a:t>N</a:t>
                </a:r>
                <a:r>
                  <a:rPr lang="en-US" altLang="ja-JP" sz="600">
                    <a:solidFill>
                      <a:srgbClr val="000000"/>
                    </a:solidFill>
                    <a:latin typeface="HGPｺﾞｼｯｸE" pitchFamily="50" charset="-128"/>
                    <a:ea typeface="HGPｺﾞｼｯｸE" pitchFamily="50" charset="-128"/>
                  </a:rPr>
                  <a:t>2</a:t>
                </a:r>
                <a:r>
                  <a:rPr lang="en-US" altLang="ja-JP" sz="1100">
                    <a:solidFill>
                      <a:srgbClr val="000000"/>
                    </a:solidFill>
                    <a:latin typeface="HGPｺﾞｼｯｸE" pitchFamily="50" charset="-128"/>
                    <a:ea typeface="HGPｺﾞｼｯｸE" pitchFamily="50" charset="-128"/>
                  </a:rPr>
                  <a:t>O</a:t>
                </a:r>
                <a:endParaRPr lang="en-US" altLang="ja-JP" sz="600">
                  <a:solidFill>
                    <a:srgbClr val="000000"/>
                  </a:solidFill>
                  <a:latin typeface="HGPｺﾞｼｯｸE" pitchFamily="50" charset="-128"/>
                  <a:ea typeface="HGPｺﾞｼｯｸE" pitchFamily="50" charset="-128"/>
                </a:endParaRPr>
              </a:p>
            </p:txBody>
          </p:sp>
          <p:sp>
            <p:nvSpPr>
              <p:cNvPr id="11280" name="Rectangle 330"/>
              <p:cNvSpPr>
                <a:spLocks noChangeArrowheads="1"/>
              </p:cNvSpPr>
              <p:nvPr/>
            </p:nvSpPr>
            <p:spPr bwMode="auto">
              <a:xfrm>
                <a:off x="7376216" y="2315584"/>
                <a:ext cx="952270" cy="3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圧縮空気 </a:t>
                </a:r>
                <a:r>
                  <a:rPr lang="en-US" altLang="ja-JP" sz="1100">
                    <a:solidFill>
                      <a:srgbClr val="000000"/>
                    </a:solidFill>
                    <a:latin typeface="HGPｺﾞｼｯｸE" pitchFamily="50" charset="-128"/>
                    <a:ea typeface="HGPｺﾞｼｯｸE" pitchFamily="50" charset="-128"/>
                  </a:rPr>
                  <a:t>Air</a:t>
                </a:r>
              </a:p>
              <a:p>
                <a:pPr eaLnBrk="1" hangingPunct="1"/>
                <a:r>
                  <a:rPr lang="ja-JP" altLang="en-US" sz="1100">
                    <a:solidFill>
                      <a:srgbClr val="000000"/>
                    </a:solidFill>
                    <a:latin typeface="HGPｺﾞｼｯｸE" pitchFamily="50" charset="-128"/>
                    <a:ea typeface="HGPｺﾞｼｯｸE" pitchFamily="50" charset="-128"/>
                  </a:rPr>
                  <a:t>または人工空気</a:t>
                </a:r>
                <a:endParaRPr lang="ja-JP" altLang="en-US">
                  <a:solidFill>
                    <a:schemeClr val="tx1"/>
                  </a:solidFill>
                  <a:latin typeface="Arial" pitchFamily="34" charset="0"/>
                </a:endParaRPr>
              </a:p>
            </p:txBody>
          </p:sp>
          <p:sp>
            <p:nvSpPr>
              <p:cNvPr id="11281" name="Rectangle 331"/>
              <p:cNvSpPr>
                <a:spLocks noChangeArrowheads="1"/>
              </p:cNvSpPr>
              <p:nvPr/>
            </p:nvSpPr>
            <p:spPr bwMode="auto">
              <a:xfrm>
                <a:off x="7376216" y="2690121"/>
                <a:ext cx="602456" cy="16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吸引 </a:t>
                </a:r>
                <a:r>
                  <a:rPr lang="en-US" altLang="ja-JP" sz="1100">
                    <a:solidFill>
                      <a:srgbClr val="000000"/>
                    </a:solidFill>
                    <a:latin typeface="HGPｺﾞｼｯｸE" pitchFamily="50" charset="-128"/>
                    <a:ea typeface="HGPｺﾞｼｯｸE" pitchFamily="50" charset="-128"/>
                  </a:rPr>
                  <a:t>VAC</a:t>
                </a:r>
                <a:endParaRPr lang="en-US" altLang="ja-JP">
                  <a:solidFill>
                    <a:schemeClr val="tx1"/>
                  </a:solidFill>
                  <a:latin typeface="Arial" pitchFamily="34" charset="0"/>
                </a:endParaRPr>
              </a:p>
            </p:txBody>
          </p:sp>
          <p:sp>
            <p:nvSpPr>
              <p:cNvPr id="11282" name="Rectangle 332"/>
              <p:cNvSpPr>
                <a:spLocks noChangeArrowheads="1"/>
              </p:cNvSpPr>
              <p:nvPr/>
            </p:nvSpPr>
            <p:spPr bwMode="auto">
              <a:xfrm>
                <a:off x="7376216" y="2898590"/>
                <a:ext cx="448750" cy="1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ja-JP" altLang="en-US" sz="1100">
                    <a:solidFill>
                      <a:srgbClr val="000000"/>
                    </a:solidFill>
                    <a:latin typeface="HGPｺﾞｼｯｸE" pitchFamily="50" charset="-128"/>
                    <a:ea typeface="HGPｺﾞｼｯｸE" pitchFamily="50" charset="-128"/>
                  </a:rPr>
                  <a:t>窒素 </a:t>
                </a:r>
                <a:r>
                  <a:rPr lang="en-US" altLang="ja-JP" sz="1100">
                    <a:solidFill>
                      <a:srgbClr val="000000"/>
                    </a:solidFill>
                    <a:latin typeface="HGPｺﾞｼｯｸE" pitchFamily="50" charset="-128"/>
                    <a:ea typeface="HGPｺﾞｼｯｸE" pitchFamily="50" charset="-128"/>
                  </a:rPr>
                  <a:t>N</a:t>
                </a:r>
                <a:r>
                  <a:rPr lang="en-US" altLang="ja-JP" sz="600">
                    <a:solidFill>
                      <a:srgbClr val="000000"/>
                    </a:solidFill>
                    <a:latin typeface="HGPｺﾞｼｯｸE" pitchFamily="50" charset="-128"/>
                    <a:ea typeface="HGPｺﾞｼｯｸE" pitchFamily="50" charset="-128"/>
                  </a:rPr>
                  <a:t>2</a:t>
                </a:r>
              </a:p>
            </p:txBody>
          </p:sp>
          <p:sp>
            <p:nvSpPr>
              <p:cNvPr id="11283" name="Rectangle 333"/>
              <p:cNvSpPr>
                <a:spLocks noChangeArrowheads="1"/>
              </p:cNvSpPr>
              <p:nvPr/>
            </p:nvSpPr>
            <p:spPr bwMode="auto">
              <a:xfrm>
                <a:off x="7376216" y="3107059"/>
                <a:ext cx="952270" cy="31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ja-JP" altLang="en-US" sz="1100">
                    <a:solidFill>
                      <a:srgbClr val="000000"/>
                    </a:solidFill>
                    <a:latin typeface="HGPｺﾞｼｯｸE" pitchFamily="50" charset="-128"/>
                    <a:ea typeface="HGPｺﾞｼｯｸE" pitchFamily="50" charset="-128"/>
                  </a:rPr>
                  <a:t>警報回路 </a:t>
                </a:r>
                <a:r>
                  <a:rPr lang="en-US" altLang="ja-JP" sz="1100">
                    <a:solidFill>
                      <a:srgbClr val="000000"/>
                    </a:solidFill>
                    <a:latin typeface="HGPｺﾞｼｯｸE" pitchFamily="50" charset="-128"/>
                    <a:ea typeface="HGPｺﾞｼｯｸE" pitchFamily="50" charset="-128"/>
                  </a:rPr>
                  <a:t>E</a:t>
                </a:r>
                <a:endParaRPr lang="en-US" altLang="ja-JP">
                  <a:solidFill>
                    <a:schemeClr val="tx1"/>
                  </a:solidFill>
                  <a:latin typeface="Arial" pitchFamily="34" charset="0"/>
                </a:endParaRPr>
              </a:p>
            </p:txBody>
          </p:sp>
          <p:sp>
            <p:nvSpPr>
              <p:cNvPr id="11284" name="Line 334"/>
              <p:cNvSpPr>
                <a:spLocks noChangeShapeType="1"/>
              </p:cNvSpPr>
              <p:nvPr/>
            </p:nvSpPr>
            <p:spPr bwMode="auto">
              <a:xfrm>
                <a:off x="6856797" y="1969313"/>
                <a:ext cx="459351" cy="0"/>
              </a:xfrm>
              <a:prstGeom prst="line">
                <a:avLst/>
              </a:prstGeom>
              <a:noFill/>
              <a:ln w="44450">
                <a:solidFill>
                  <a:srgbClr val="8EC31F"/>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5" name="Line 335"/>
              <p:cNvSpPr>
                <a:spLocks noChangeShapeType="1"/>
              </p:cNvSpPr>
              <p:nvPr/>
            </p:nvSpPr>
            <p:spPr bwMode="auto">
              <a:xfrm>
                <a:off x="6856797" y="2186616"/>
                <a:ext cx="459351" cy="0"/>
              </a:xfrm>
              <a:prstGeom prst="line">
                <a:avLst/>
              </a:prstGeom>
              <a:noFill/>
              <a:ln w="44450">
                <a:solidFill>
                  <a:srgbClr val="7DCDF4"/>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6" name="Line 336"/>
              <p:cNvSpPr>
                <a:spLocks noChangeShapeType="1"/>
              </p:cNvSpPr>
              <p:nvPr/>
            </p:nvSpPr>
            <p:spPr bwMode="auto">
              <a:xfrm>
                <a:off x="6856797" y="2403918"/>
                <a:ext cx="459351" cy="0"/>
              </a:xfrm>
              <a:prstGeom prst="line">
                <a:avLst/>
              </a:prstGeom>
              <a:noFill/>
              <a:ln w="44450">
                <a:solidFill>
                  <a:srgbClr val="FDD23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7" name="Line 337"/>
              <p:cNvSpPr>
                <a:spLocks noChangeShapeType="1"/>
              </p:cNvSpPr>
              <p:nvPr/>
            </p:nvSpPr>
            <p:spPr bwMode="auto">
              <a:xfrm>
                <a:off x="6856797" y="2762555"/>
                <a:ext cx="459351" cy="0"/>
              </a:xfrm>
              <a:prstGeom prst="line">
                <a:avLst/>
              </a:prstGeom>
              <a:noFill/>
              <a:ln w="444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8" name="Line 338"/>
              <p:cNvSpPr>
                <a:spLocks noChangeShapeType="1"/>
              </p:cNvSpPr>
              <p:nvPr/>
            </p:nvSpPr>
            <p:spPr bwMode="auto">
              <a:xfrm>
                <a:off x="6856797" y="2979858"/>
                <a:ext cx="459351" cy="0"/>
              </a:xfrm>
              <a:prstGeom prst="line">
                <a:avLst/>
              </a:prstGeom>
              <a:noFill/>
              <a:ln w="44450">
                <a:solidFill>
                  <a:srgbClr val="80808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9" name="Line 339"/>
              <p:cNvSpPr>
                <a:spLocks noChangeShapeType="1"/>
              </p:cNvSpPr>
              <p:nvPr/>
            </p:nvSpPr>
            <p:spPr bwMode="auto">
              <a:xfrm>
                <a:off x="6856797" y="3197160"/>
                <a:ext cx="459351" cy="0"/>
              </a:xfrm>
              <a:prstGeom prst="line">
                <a:avLst/>
              </a:prstGeom>
              <a:noFill/>
              <a:ln w="19050">
                <a:solidFill>
                  <a:srgbClr val="E60012"/>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160" name="テキスト ボックス 159"/>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7/70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4" name="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50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5DC898D8-4C3F-46DB-8534-1BEAAA710343}" type="slidenum">
              <a:rPr lang="en-US" altLang="ja-JP" smtClean="0">
                <a:ea typeface="HGP創英角ｺﾞｼｯｸUB" pitchFamily="50" charset="-128"/>
              </a:rPr>
              <a:pPr/>
              <a:t>70</a:t>
            </a:fld>
            <a:endParaRPr lang="en-US" altLang="ja-JP">
              <a:ea typeface="HGP創英角ｺﾞｼｯｸUB" pitchFamily="50" charset="-128"/>
            </a:endParaRPr>
          </a:p>
        </p:txBody>
      </p:sp>
      <p:sp>
        <p:nvSpPr>
          <p:cNvPr id="8" name="Rectangle 9"/>
          <p:cNvSpPr>
            <a:spLocks noChangeArrowheads="1"/>
          </p:cNvSpPr>
          <p:nvPr/>
        </p:nvSpPr>
        <p:spPr bwMode="auto">
          <a:xfrm>
            <a:off x="2308225" y="1084263"/>
            <a:ext cx="4416425" cy="5003800"/>
          </a:xfrm>
          <a:prstGeom prst="rect">
            <a:avLst/>
          </a:prstGeom>
          <a:solidFill>
            <a:schemeClr val="bg1"/>
          </a:solidFill>
          <a:ln w="12700">
            <a:solidFill>
              <a:srgbClr val="969696"/>
            </a:solidFill>
            <a:miter lim="800000"/>
            <a:headEnd/>
            <a:tailEnd/>
          </a:ln>
          <a:effectLst>
            <a:outerShdw blurRad="63500" dist="38099" dir="2700000" algn="ctr" rotWithShape="0">
              <a:schemeClr val="bg2">
                <a:alpha val="50000"/>
              </a:schemeClr>
            </a:outerShdw>
          </a:effectLst>
        </p:spPr>
        <p:txBody>
          <a:bodyPr wrap="none" anchor="ctr"/>
          <a:lstStyle>
            <a:lvl1pPr eaLnBrk="0" hangingPunct="0">
              <a:defRPr kumimoji="1">
                <a:solidFill>
                  <a:schemeClr val="bg2"/>
                </a:solidFill>
                <a:latin typeface="HGP創英角ｺﾞｼｯｸUB" charset="-128"/>
                <a:ea typeface="ＭＳ Ｐゴシック" charset="-128"/>
              </a:defRPr>
            </a:lvl1pPr>
            <a:lvl2pPr marL="742950" indent="-285750" eaLnBrk="0" hangingPunct="0">
              <a:defRPr kumimoji="1">
                <a:solidFill>
                  <a:schemeClr val="bg2"/>
                </a:solidFill>
                <a:latin typeface="HGP創英角ｺﾞｼｯｸUB" charset="-128"/>
                <a:ea typeface="ＭＳ Ｐゴシック" charset="-128"/>
              </a:defRPr>
            </a:lvl2pPr>
            <a:lvl3pPr marL="1143000" indent="-228600" eaLnBrk="0" hangingPunct="0">
              <a:defRPr kumimoji="1">
                <a:solidFill>
                  <a:schemeClr val="bg2"/>
                </a:solidFill>
                <a:latin typeface="HGP創英角ｺﾞｼｯｸUB" charset="-128"/>
                <a:ea typeface="ＭＳ Ｐゴシック" charset="-128"/>
              </a:defRPr>
            </a:lvl3pPr>
            <a:lvl4pPr marL="1600200" indent="-228600" eaLnBrk="0" hangingPunct="0">
              <a:defRPr kumimoji="1">
                <a:solidFill>
                  <a:schemeClr val="bg2"/>
                </a:solidFill>
                <a:latin typeface="HGP創英角ｺﾞｼｯｸUB" charset="-128"/>
                <a:ea typeface="ＭＳ Ｐゴシック" charset="-128"/>
              </a:defRPr>
            </a:lvl4pPr>
            <a:lvl5pPr marL="2057400" indent="-228600" eaLnBrk="0" hangingPunct="0">
              <a:defRPr kumimoji="1">
                <a:solidFill>
                  <a:schemeClr val="bg2"/>
                </a:solidFill>
                <a:latin typeface="HGP創英角ｺﾞｼｯｸUB" charset="-128"/>
                <a:ea typeface="ＭＳ Ｐゴシック" charset="-128"/>
              </a:defRPr>
            </a:lvl5pPr>
            <a:lvl6pPr marL="2514600" indent="-228600" eaLnBrk="0" fontAlgn="base" hangingPunct="0">
              <a:spcBef>
                <a:spcPct val="0"/>
              </a:spcBef>
              <a:spcAft>
                <a:spcPct val="0"/>
              </a:spcAft>
              <a:defRPr kumimoji="1">
                <a:solidFill>
                  <a:schemeClr val="bg2"/>
                </a:solidFill>
                <a:latin typeface="HGP創英角ｺﾞｼｯｸUB" charset="-128"/>
                <a:ea typeface="ＭＳ Ｐゴシック" charset="-128"/>
              </a:defRPr>
            </a:lvl6pPr>
            <a:lvl7pPr marL="2971800" indent="-228600" eaLnBrk="0" fontAlgn="base" hangingPunct="0">
              <a:spcBef>
                <a:spcPct val="0"/>
              </a:spcBef>
              <a:spcAft>
                <a:spcPct val="0"/>
              </a:spcAft>
              <a:defRPr kumimoji="1">
                <a:solidFill>
                  <a:schemeClr val="bg2"/>
                </a:solidFill>
                <a:latin typeface="HGP創英角ｺﾞｼｯｸUB" charset="-128"/>
                <a:ea typeface="ＭＳ Ｐゴシック" charset="-128"/>
              </a:defRPr>
            </a:lvl7pPr>
            <a:lvl8pPr marL="3429000" indent="-228600" eaLnBrk="0" fontAlgn="base" hangingPunct="0">
              <a:spcBef>
                <a:spcPct val="0"/>
              </a:spcBef>
              <a:spcAft>
                <a:spcPct val="0"/>
              </a:spcAft>
              <a:defRPr kumimoji="1">
                <a:solidFill>
                  <a:schemeClr val="bg2"/>
                </a:solidFill>
                <a:latin typeface="HGP創英角ｺﾞｼｯｸUB" charset="-128"/>
                <a:ea typeface="ＭＳ Ｐゴシック" charset="-128"/>
              </a:defRPr>
            </a:lvl8pPr>
            <a:lvl9pPr marL="3886200" indent="-228600" eaLnBrk="0" fontAlgn="base" hangingPunct="0">
              <a:spcBef>
                <a:spcPct val="0"/>
              </a:spcBef>
              <a:spcAft>
                <a:spcPct val="0"/>
              </a:spcAft>
              <a:defRPr kumimoji="1">
                <a:solidFill>
                  <a:schemeClr val="bg2"/>
                </a:solidFill>
                <a:latin typeface="HGP創英角ｺﾞｼｯｸUB" charset="-128"/>
                <a:ea typeface="ＭＳ Ｐゴシック" charset="-128"/>
              </a:defRPr>
            </a:lvl9pPr>
          </a:lstStyle>
          <a:p>
            <a:pPr eaLnBrk="1" hangingPunct="1">
              <a:defRPr/>
            </a:pPr>
            <a:endParaRPr lang="ja-JP" altLang="en-US">
              <a:ea typeface="HGP創英角ｺﾞｼｯｸUB" charset="-128"/>
            </a:endParaRPr>
          </a:p>
        </p:txBody>
      </p:sp>
      <p:sp>
        <p:nvSpPr>
          <p:cNvPr id="9" name="タイトル 3"/>
          <p:cNvSpPr>
            <a:spLocks noGrp="1"/>
          </p:cNvSpPr>
          <p:nvPr>
            <p:ph type="title"/>
          </p:nvPr>
        </p:nvSpPr>
        <p:spPr>
          <a:xfrm>
            <a:off x="0" y="0"/>
            <a:ext cx="9144000" cy="1374775"/>
          </a:xfrm>
          <a:ln w="9525"/>
        </p:spPr>
        <p:txBody>
          <a:bodyPr/>
          <a:lstStyle/>
          <a:p>
            <a:pPr>
              <a:defRPr/>
            </a:pPr>
            <a:r>
              <a:rPr lang="en-US" altLang="ja-JP"/>
              <a:t>http://medical-</a:t>
            </a:r>
            <a:r>
              <a:rPr lang="en-US" altLang="ja-JP" err="1"/>
              <a:t>gas.gr.jp</a:t>
            </a:r>
            <a:r>
              <a:rPr lang="en-US" altLang="ja-JP"/>
              <a:t>/</a:t>
            </a:r>
            <a:endParaRPr/>
          </a:p>
        </p:txBody>
      </p:sp>
      <p:pic>
        <p:nvPicPr>
          <p:cNvPr id="75781" name="図 1"/>
          <p:cNvPicPr>
            <a:picLocks noChangeAspect="1"/>
          </p:cNvPicPr>
          <p:nvPr/>
        </p:nvPicPr>
        <p:blipFill>
          <a:blip r:embed="rId5">
            <a:extLst>
              <a:ext uri="{28A0092B-C50C-407E-A947-70E740481C1C}">
                <a14:useLocalDpi xmlns:a14="http://schemas.microsoft.com/office/drawing/2010/main" val="0"/>
              </a:ext>
            </a:extLst>
          </a:blip>
          <a:srcRect l="23820" r="23982"/>
          <a:stretch>
            <a:fillRect/>
          </a:stretch>
        </p:blipFill>
        <p:spPr bwMode="auto">
          <a:xfrm>
            <a:off x="2363788" y="1179513"/>
            <a:ext cx="43053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146050" y="6445250"/>
            <a:ext cx="862013" cy="338138"/>
          </a:xfrm>
          <a:prstGeom prst="rect">
            <a:avLst/>
          </a:prstGeom>
          <a:solidFill>
            <a:schemeClr val="accent1">
              <a:lumMod val="50000"/>
            </a:schemeClr>
          </a:solidFill>
        </p:spPr>
        <p:txBody>
          <a:bodyPr>
            <a:spAutoFit/>
          </a:bodyPr>
          <a:lstStyle/>
          <a:p>
            <a:pPr algn="ctr">
              <a:defRPr/>
            </a:pPr>
            <a:r>
              <a:rPr lang="en-US" altLang="ja-JP" sz="1600" b="1">
                <a:solidFill>
                  <a:schemeClr val="bg1"/>
                </a:solidFill>
                <a:latin typeface="Meiryo UI" panose="020B0604030504040204" pitchFamily="34" charset="-128"/>
                <a:ea typeface="Meiryo UI" panose="020B0604030504040204" pitchFamily="34" charset="-128"/>
              </a:rPr>
              <a:t>70/70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7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グループ化 4"/>
          <p:cNvGrpSpPr>
            <a:grpSpLocks/>
          </p:cNvGrpSpPr>
          <p:nvPr/>
        </p:nvGrpSpPr>
        <p:grpSpPr bwMode="auto">
          <a:xfrm>
            <a:off x="1835150" y="2022475"/>
            <a:ext cx="5435600" cy="3006725"/>
            <a:chOff x="1834433" y="2022681"/>
            <a:chExt cx="5436000" cy="3006000"/>
          </a:xfrm>
        </p:grpSpPr>
        <p:sp>
          <p:nvSpPr>
            <p:cNvPr id="12296" name="Rectangle 39"/>
            <p:cNvSpPr>
              <a:spLocks noChangeArrowheads="1"/>
            </p:cNvSpPr>
            <p:nvPr/>
          </p:nvSpPr>
          <p:spPr bwMode="auto">
            <a:xfrm>
              <a:off x="1834433" y="2022681"/>
              <a:ext cx="5436000" cy="30060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12297" name="Picture 11" descr="c-8"/>
            <p:cNvPicPr>
              <a:picLocks noChangeAspect="1" noChangeArrowheads="1"/>
            </p:cNvPicPr>
            <p:nvPr/>
          </p:nvPicPr>
          <p:blipFill>
            <a:blip r:embed="rId5">
              <a:extLst>
                <a:ext uri="{28A0092B-C50C-407E-A947-70E740481C1C}">
                  <a14:useLocalDpi xmlns:a14="http://schemas.microsoft.com/office/drawing/2010/main" val="0"/>
                </a:ext>
              </a:extLst>
            </a:blip>
            <a:srcRect t="26598"/>
            <a:stretch>
              <a:fillRect/>
            </a:stretch>
          </p:blipFill>
          <p:spPr bwMode="auto">
            <a:xfrm>
              <a:off x="1882140" y="2062480"/>
              <a:ext cx="5357813" cy="295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2298" name="グループ化 17"/>
            <p:cNvGrpSpPr>
              <a:grpSpLocks/>
            </p:cNvGrpSpPr>
            <p:nvPr/>
          </p:nvGrpSpPr>
          <p:grpSpPr bwMode="auto">
            <a:xfrm>
              <a:off x="2217738" y="3904176"/>
              <a:ext cx="882650" cy="882650"/>
              <a:chOff x="9722069" y="3147849"/>
              <a:chExt cx="882869" cy="882869"/>
            </a:xfrm>
          </p:grpSpPr>
          <p:grpSp>
            <p:nvGrpSpPr>
              <p:cNvPr id="12321" name="グループ化 18"/>
              <p:cNvGrpSpPr>
                <a:grpSpLocks/>
              </p:cNvGrpSpPr>
              <p:nvPr/>
            </p:nvGrpSpPr>
            <p:grpSpPr bwMode="auto">
              <a:xfrm>
                <a:off x="9722069" y="3147849"/>
                <a:ext cx="882869" cy="882869"/>
                <a:chOff x="9722069" y="3147849"/>
                <a:chExt cx="882869" cy="882869"/>
              </a:xfrm>
            </p:grpSpPr>
            <p:sp>
              <p:nvSpPr>
                <p:cNvPr id="22" name="円/楕円 21"/>
                <p:cNvSpPr/>
                <p:nvPr/>
              </p:nvSpPr>
              <p:spPr>
                <a:xfrm>
                  <a:off x="9721380" y="3147088"/>
                  <a:ext cx="882934" cy="884243"/>
                </a:xfrm>
                <a:prstGeom prst="ellipse">
                  <a:avLst/>
                </a:prstGeom>
                <a:solidFill>
                  <a:srgbClr val="EAEAEA"/>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3" name="円/楕円 22"/>
                <p:cNvSpPr/>
                <p:nvPr/>
              </p:nvSpPr>
              <p:spPr>
                <a:xfrm>
                  <a:off x="9810308" y="3235989"/>
                  <a:ext cx="705077" cy="706442"/>
                </a:xfrm>
                <a:prstGeom prst="ellipse">
                  <a:avLst/>
                </a:prstGeom>
                <a:solidFill>
                  <a:srgbClr val="EAEAEA"/>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 name="円/楕円 23"/>
                <p:cNvSpPr/>
                <p:nvPr/>
              </p:nvSpPr>
              <p:spPr>
                <a:xfrm>
                  <a:off x="10002457" y="3428077"/>
                  <a:ext cx="320778" cy="322265"/>
                </a:xfrm>
                <a:prstGeom prst="ellipse">
                  <a:avLst/>
                </a:prstGeom>
                <a:solidFill>
                  <a:srgbClr val="4D4D4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0" name="円/楕円 19"/>
              <p:cNvSpPr>
                <a:spLocks noChangeAspect="1"/>
              </p:cNvSpPr>
              <p:nvPr/>
            </p:nvSpPr>
            <p:spPr>
              <a:xfrm>
                <a:off x="10108854" y="3289964"/>
                <a:ext cx="107985"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円/楕円 20"/>
              <p:cNvSpPr>
                <a:spLocks noChangeAspect="1"/>
              </p:cNvSpPr>
              <p:nvPr/>
            </p:nvSpPr>
            <p:spPr>
              <a:xfrm>
                <a:off x="10108854" y="3786854"/>
                <a:ext cx="107985"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2299" name="グループ化 6"/>
            <p:cNvGrpSpPr>
              <a:grpSpLocks/>
            </p:cNvGrpSpPr>
            <p:nvPr/>
          </p:nvGrpSpPr>
          <p:grpSpPr bwMode="auto">
            <a:xfrm>
              <a:off x="3417888" y="3904176"/>
              <a:ext cx="882650" cy="882650"/>
              <a:chOff x="3459473" y="4755932"/>
              <a:chExt cx="882869" cy="882869"/>
            </a:xfrm>
          </p:grpSpPr>
          <p:grpSp>
            <p:nvGrpSpPr>
              <p:cNvPr id="12315" name="グループ化 25"/>
              <p:cNvGrpSpPr>
                <a:grpSpLocks/>
              </p:cNvGrpSpPr>
              <p:nvPr/>
            </p:nvGrpSpPr>
            <p:grpSpPr bwMode="auto">
              <a:xfrm>
                <a:off x="3459473" y="4755932"/>
                <a:ext cx="882869" cy="882869"/>
                <a:chOff x="9722069" y="3147849"/>
                <a:chExt cx="882869" cy="882869"/>
              </a:xfrm>
            </p:grpSpPr>
            <p:sp>
              <p:nvSpPr>
                <p:cNvPr id="29" name="円/楕円 28"/>
                <p:cNvSpPr/>
                <p:nvPr/>
              </p:nvSpPr>
              <p:spPr>
                <a:xfrm>
                  <a:off x="9721469" y="3147088"/>
                  <a:ext cx="882934" cy="884243"/>
                </a:xfrm>
                <a:prstGeom prst="ellipse">
                  <a:avLst/>
                </a:prstGeom>
                <a:solidFill>
                  <a:srgbClr val="EAEAEA"/>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0" name="円/楕円 29"/>
                <p:cNvSpPr/>
                <p:nvPr/>
              </p:nvSpPr>
              <p:spPr>
                <a:xfrm>
                  <a:off x="9810397" y="3235989"/>
                  <a:ext cx="705077" cy="706442"/>
                </a:xfrm>
                <a:prstGeom prst="ellipse">
                  <a:avLst/>
                </a:prstGeom>
                <a:solidFill>
                  <a:srgbClr val="EAEAEA"/>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 name="円/楕円 30"/>
                <p:cNvSpPr/>
                <p:nvPr/>
              </p:nvSpPr>
              <p:spPr>
                <a:xfrm>
                  <a:off x="10002546" y="3428077"/>
                  <a:ext cx="320778" cy="322265"/>
                </a:xfrm>
                <a:prstGeom prst="ellipse">
                  <a:avLst/>
                </a:prstGeom>
                <a:solidFill>
                  <a:srgbClr val="4D4D4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7" name="円/楕円 26"/>
              <p:cNvSpPr>
                <a:spLocks noChangeAspect="1"/>
              </p:cNvSpPr>
              <p:nvPr/>
            </p:nvSpPr>
            <p:spPr>
              <a:xfrm>
                <a:off x="3846347" y="4898047"/>
                <a:ext cx="107985"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 name="円/楕円 27"/>
              <p:cNvSpPr>
                <a:spLocks noChangeAspect="1"/>
              </p:cNvSpPr>
              <p:nvPr/>
            </p:nvSpPr>
            <p:spPr>
              <a:xfrm>
                <a:off x="4035320" y="5301275"/>
                <a:ext cx="107985"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2300" name="グループ化 38"/>
            <p:cNvGrpSpPr>
              <a:grpSpLocks/>
            </p:cNvGrpSpPr>
            <p:nvPr/>
          </p:nvGrpSpPr>
          <p:grpSpPr bwMode="auto">
            <a:xfrm>
              <a:off x="5816600" y="3904176"/>
              <a:ext cx="882650" cy="882650"/>
              <a:chOff x="9722069" y="3147849"/>
              <a:chExt cx="882869" cy="882869"/>
            </a:xfrm>
          </p:grpSpPr>
          <p:grpSp>
            <p:nvGrpSpPr>
              <p:cNvPr id="12309" name="グループ化 39"/>
              <p:cNvGrpSpPr>
                <a:grpSpLocks/>
              </p:cNvGrpSpPr>
              <p:nvPr/>
            </p:nvGrpSpPr>
            <p:grpSpPr bwMode="auto">
              <a:xfrm>
                <a:off x="9722069" y="3147849"/>
                <a:ext cx="882869" cy="882869"/>
                <a:chOff x="9722069" y="3147849"/>
                <a:chExt cx="882869" cy="882869"/>
              </a:xfrm>
            </p:grpSpPr>
            <p:sp>
              <p:nvSpPr>
                <p:cNvPr id="43" name="円/楕円 42"/>
                <p:cNvSpPr/>
                <p:nvPr/>
              </p:nvSpPr>
              <p:spPr>
                <a:xfrm>
                  <a:off x="9721645" y="3147088"/>
                  <a:ext cx="882934" cy="884243"/>
                </a:xfrm>
                <a:prstGeom prst="ellipse">
                  <a:avLst/>
                </a:prstGeom>
                <a:solidFill>
                  <a:srgbClr val="EAEAEA"/>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4" name="円/楕円 43"/>
                <p:cNvSpPr/>
                <p:nvPr/>
              </p:nvSpPr>
              <p:spPr>
                <a:xfrm>
                  <a:off x="9810573" y="3235989"/>
                  <a:ext cx="705077" cy="706442"/>
                </a:xfrm>
                <a:prstGeom prst="ellipse">
                  <a:avLst/>
                </a:prstGeom>
                <a:solidFill>
                  <a:srgbClr val="EAEAEA"/>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5" name="円/楕円 44"/>
                <p:cNvSpPr/>
                <p:nvPr/>
              </p:nvSpPr>
              <p:spPr>
                <a:xfrm>
                  <a:off x="10002723" y="3428077"/>
                  <a:ext cx="320778" cy="322265"/>
                </a:xfrm>
                <a:prstGeom prst="ellipse">
                  <a:avLst/>
                </a:prstGeom>
                <a:solidFill>
                  <a:srgbClr val="4D4D4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41" name="円/楕円 40"/>
              <p:cNvSpPr>
                <a:spLocks noChangeAspect="1"/>
              </p:cNvSpPr>
              <p:nvPr/>
            </p:nvSpPr>
            <p:spPr>
              <a:xfrm>
                <a:off x="10109120" y="3289964"/>
                <a:ext cx="107985"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2" name="円/楕円 41"/>
              <p:cNvSpPr>
                <a:spLocks noChangeAspect="1"/>
              </p:cNvSpPr>
              <p:nvPr/>
            </p:nvSpPr>
            <p:spPr>
              <a:xfrm>
                <a:off x="9867742" y="3553491"/>
                <a:ext cx="107985" cy="11112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2301" name="グループ化 7"/>
            <p:cNvGrpSpPr>
              <a:grpSpLocks/>
            </p:cNvGrpSpPr>
            <p:nvPr/>
          </p:nvGrpSpPr>
          <p:grpSpPr bwMode="auto">
            <a:xfrm>
              <a:off x="4616450" y="3904176"/>
              <a:ext cx="884238" cy="882650"/>
              <a:chOff x="4638201" y="4755932"/>
              <a:chExt cx="882869" cy="882869"/>
            </a:xfrm>
          </p:grpSpPr>
          <p:grpSp>
            <p:nvGrpSpPr>
              <p:cNvPr id="12302" name="グループ化 32"/>
              <p:cNvGrpSpPr>
                <a:grpSpLocks/>
              </p:cNvGrpSpPr>
              <p:nvPr/>
            </p:nvGrpSpPr>
            <p:grpSpPr bwMode="auto">
              <a:xfrm>
                <a:off x="4638201" y="4755932"/>
                <a:ext cx="882869" cy="882869"/>
                <a:chOff x="9722069" y="3147849"/>
                <a:chExt cx="882869" cy="882869"/>
              </a:xfrm>
            </p:grpSpPr>
            <p:sp>
              <p:nvSpPr>
                <p:cNvPr id="36" name="円/楕円 35"/>
                <p:cNvSpPr/>
                <p:nvPr/>
              </p:nvSpPr>
              <p:spPr>
                <a:xfrm>
                  <a:off x="9721558" y="3147088"/>
                  <a:ext cx="882934" cy="884243"/>
                </a:xfrm>
                <a:prstGeom prst="ellipse">
                  <a:avLst/>
                </a:prstGeom>
                <a:solidFill>
                  <a:srgbClr val="EAEAEA"/>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 name="円/楕円 36"/>
                <p:cNvSpPr/>
                <p:nvPr/>
              </p:nvSpPr>
              <p:spPr>
                <a:xfrm>
                  <a:off x="9810327" y="3235989"/>
                  <a:ext cx="705396" cy="706442"/>
                </a:xfrm>
                <a:prstGeom prst="ellipse">
                  <a:avLst/>
                </a:prstGeom>
                <a:solidFill>
                  <a:srgbClr val="EAEAEA"/>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8" name="円/楕円 37"/>
                <p:cNvSpPr/>
                <p:nvPr/>
              </p:nvSpPr>
              <p:spPr>
                <a:xfrm>
                  <a:off x="10002131" y="3428077"/>
                  <a:ext cx="321787" cy="322265"/>
                </a:xfrm>
                <a:prstGeom prst="ellipse">
                  <a:avLst/>
                </a:prstGeom>
                <a:solidFill>
                  <a:srgbClr val="4D4D4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34" name="円/楕円 33"/>
              <p:cNvSpPr>
                <a:spLocks noChangeAspect="1"/>
              </p:cNvSpPr>
              <p:nvPr/>
            </p:nvSpPr>
            <p:spPr>
              <a:xfrm>
                <a:off x="5024468" y="4898047"/>
                <a:ext cx="109376"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5" name="円/楕円 34"/>
              <p:cNvSpPr>
                <a:spLocks noChangeAspect="1"/>
              </p:cNvSpPr>
              <p:nvPr/>
            </p:nvSpPr>
            <p:spPr>
              <a:xfrm>
                <a:off x="5235295" y="5290162"/>
                <a:ext cx="107791"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7" name="円/楕円 46"/>
              <p:cNvSpPr>
                <a:spLocks noChangeAspect="1"/>
              </p:cNvSpPr>
              <p:nvPr/>
            </p:nvSpPr>
            <p:spPr>
              <a:xfrm>
                <a:off x="4813643" y="5279050"/>
                <a:ext cx="107791" cy="107951"/>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sp>
        <p:nvSpPr>
          <p:cNvPr id="3" name="タイトル 2"/>
          <p:cNvSpPr>
            <a:spLocks noGrp="1"/>
          </p:cNvSpPr>
          <p:nvPr>
            <p:ph type="title"/>
          </p:nvPr>
        </p:nvSpPr>
        <p:spPr>
          <a:xfrm>
            <a:off x="0" y="0"/>
            <a:ext cx="9144000" cy="1374775"/>
          </a:xfrm>
        </p:spPr>
        <p:txBody>
          <a:bodyPr/>
          <a:lstStyle/>
          <a:p>
            <a:pPr eaLnBrk="1" hangingPunct="1">
              <a:defRPr/>
            </a:pPr>
            <a:r>
              <a:t>アウトレットのガス別特定（１）</a:t>
            </a:r>
            <a:br>
              <a:rPr/>
            </a:br>
            <a:r>
              <a:t>ピン方式</a:t>
            </a:r>
          </a:p>
        </p:txBody>
      </p:sp>
      <p:sp>
        <p:nvSpPr>
          <p:cNvPr id="1229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74DC4529-14B8-4E9B-992C-DDE9552D96E5}" type="slidenum">
              <a:rPr lang="en-US" altLang="ja-JP" smtClean="0">
                <a:ea typeface="HGP創英角ｺﾞｼｯｸUB" pitchFamily="50" charset="-128"/>
              </a:rPr>
              <a:pPr/>
              <a:t>8</a:t>
            </a:fld>
            <a:endParaRPr lang="en-US" altLang="ja-JP">
              <a:ea typeface="HGP創英角ｺﾞｼｯｸUB" pitchFamily="50" charset="-128"/>
            </a:endParaRPr>
          </a:p>
        </p:txBody>
      </p:sp>
      <p:sp>
        <p:nvSpPr>
          <p:cNvPr id="12293" name="テキスト ボックス 38"/>
          <p:cNvSpPr txBox="1">
            <a:spLocks noChangeArrowheads="1"/>
          </p:cNvSpPr>
          <p:nvPr/>
        </p:nvSpPr>
        <p:spPr bwMode="auto">
          <a:xfrm>
            <a:off x="2217738" y="5156200"/>
            <a:ext cx="4538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r>
              <a:rPr lang="ja-JP" altLang="en-US" sz="2000"/>
              <a:t>酸素　　 亜酸化窒素　 圧縮空気　　吸引</a:t>
            </a:r>
          </a:p>
        </p:txBody>
      </p:sp>
      <p:sp>
        <p:nvSpPr>
          <p:cNvPr id="39" name="テキスト ボックス 38"/>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8/70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2" name="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77838" y="24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グループ化 4"/>
          <p:cNvGrpSpPr>
            <a:grpSpLocks/>
          </p:cNvGrpSpPr>
          <p:nvPr/>
        </p:nvGrpSpPr>
        <p:grpSpPr bwMode="auto">
          <a:xfrm>
            <a:off x="758825" y="1158875"/>
            <a:ext cx="7629525" cy="4629150"/>
            <a:chOff x="758825" y="1359811"/>
            <a:chExt cx="7629525" cy="4628688"/>
          </a:xfrm>
        </p:grpSpPr>
        <p:sp>
          <p:nvSpPr>
            <p:cNvPr id="13319" name="Rectangle 19"/>
            <p:cNvSpPr>
              <a:spLocks noChangeArrowheads="1"/>
            </p:cNvSpPr>
            <p:nvPr/>
          </p:nvSpPr>
          <p:spPr bwMode="auto">
            <a:xfrm>
              <a:off x="3659188" y="1359811"/>
              <a:ext cx="4533900" cy="375565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sp>
          <p:nvSpPr>
            <p:cNvPr id="13320" name="テキスト ボックス 22"/>
            <p:cNvSpPr txBox="1">
              <a:spLocks noChangeArrowheads="1"/>
            </p:cNvSpPr>
            <p:nvPr/>
          </p:nvSpPr>
          <p:spPr bwMode="auto">
            <a:xfrm>
              <a:off x="758825" y="5255074"/>
              <a:ext cx="76295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pPr eaLnBrk="1" hangingPunct="1"/>
              <a:r>
                <a:rPr lang="ja-JP" altLang="en-US" sz="2100">
                  <a:solidFill>
                    <a:schemeClr val="tx1"/>
                  </a:solidFill>
                  <a:latin typeface="Arial" pitchFamily="34" charset="0"/>
                  <a:ea typeface="HGS創英角ｺﾞｼｯｸUB" pitchFamily="50" charset="-128"/>
                </a:rPr>
                <a:t>ピンが折れているプラグは、誤接続の原因になるため絶対に使用しない。</a:t>
              </a:r>
            </a:p>
          </p:txBody>
        </p:sp>
        <p:grpSp>
          <p:nvGrpSpPr>
            <p:cNvPr id="13321" name="グループ化 5"/>
            <p:cNvGrpSpPr>
              <a:grpSpLocks/>
            </p:cNvGrpSpPr>
            <p:nvPr/>
          </p:nvGrpSpPr>
          <p:grpSpPr bwMode="auto">
            <a:xfrm>
              <a:off x="839788" y="1858286"/>
              <a:ext cx="2476500" cy="3238500"/>
              <a:chOff x="839788" y="1858286"/>
              <a:chExt cx="2476500" cy="3238500"/>
            </a:xfrm>
          </p:grpSpPr>
          <p:sp>
            <p:nvSpPr>
              <p:cNvPr id="13327" name="Rectangle 17"/>
              <p:cNvSpPr>
                <a:spLocks noChangeArrowheads="1"/>
              </p:cNvSpPr>
              <p:nvPr/>
            </p:nvSpPr>
            <p:spPr bwMode="auto">
              <a:xfrm>
                <a:off x="839788" y="2016970"/>
                <a:ext cx="2476500" cy="3079443"/>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eaLnBrk="1" hangingPunct="1"/>
                <a:endParaRPr lang="ja-JP" altLang="en-US">
                  <a:ea typeface="HGP創英角ｺﾞｼｯｸUB" pitchFamily="50" charset="-128"/>
                </a:endParaRPr>
              </a:p>
            </p:txBody>
          </p:sp>
          <p:pic>
            <p:nvPicPr>
              <p:cNvPr id="13328" name="Picture 21" descr="c-9L"/>
              <p:cNvPicPr>
                <a:picLocks noChangeAspect="1" noChangeArrowheads="1"/>
              </p:cNvPicPr>
              <p:nvPr/>
            </p:nvPicPr>
            <p:blipFill>
              <a:blip r:embed="rId5">
                <a:extLst>
                  <a:ext uri="{28A0092B-C50C-407E-A947-70E740481C1C}">
                    <a14:useLocalDpi xmlns:a14="http://schemas.microsoft.com/office/drawing/2010/main" val="0"/>
                  </a:ext>
                </a:extLst>
              </a:blip>
              <a:srcRect l="8488" r="31693"/>
              <a:stretch>
                <a:fillRect/>
              </a:stretch>
            </p:blipFill>
            <p:spPr bwMode="auto">
              <a:xfrm>
                <a:off x="876935" y="2057030"/>
                <a:ext cx="24130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29" name="Text Box 11"/>
              <p:cNvSpPr>
                <a:spLocks noChangeArrowheads="1"/>
              </p:cNvSpPr>
              <p:nvPr/>
            </p:nvSpPr>
            <p:spPr bwMode="auto">
              <a:xfrm>
                <a:off x="874713" y="1858286"/>
                <a:ext cx="1155700" cy="869950"/>
              </a:xfrm>
              <a:prstGeom prst="roundRect">
                <a:avLst>
                  <a:gd name="adj" fmla="val 16667"/>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eaLnBrk="1" hangingPunct="1"/>
                <a:r>
                  <a:rPr lang="ja-JP" altLang="en-US" sz="2800">
                    <a:solidFill>
                      <a:schemeClr val="bg1"/>
                    </a:solidFill>
                    <a:latin typeface="Times New Roman" pitchFamily="18" charset="0"/>
                    <a:ea typeface="HGP創英角ｺﾞｼｯｸUB" pitchFamily="50" charset="-128"/>
                  </a:rPr>
                  <a:t>酸素</a:t>
                </a:r>
              </a:p>
              <a:p>
                <a:pPr algn="ctr" eaLnBrk="1" hangingPunct="1"/>
                <a:r>
                  <a:rPr lang="ja-JP" altLang="en-US">
                    <a:solidFill>
                      <a:schemeClr val="bg1"/>
                    </a:solidFill>
                    <a:latin typeface="Times New Roman" pitchFamily="18" charset="0"/>
                    <a:ea typeface="HGP創英角ｺﾞｼｯｸUB" pitchFamily="50" charset="-128"/>
                  </a:rPr>
                  <a:t>（正面）</a:t>
                </a:r>
              </a:p>
            </p:txBody>
          </p:sp>
          <p:sp>
            <p:nvSpPr>
              <p:cNvPr id="13330" name="Text Box 12"/>
              <p:cNvSpPr>
                <a:spLocks noChangeArrowheads="1"/>
              </p:cNvSpPr>
              <p:nvPr/>
            </p:nvSpPr>
            <p:spPr bwMode="auto">
              <a:xfrm>
                <a:off x="2112963" y="1858286"/>
                <a:ext cx="1155700" cy="879475"/>
              </a:xfrm>
              <a:prstGeom prst="roundRect">
                <a:avLst>
                  <a:gd name="adj" fmla="val 16667"/>
                </a:avLst>
              </a:prstGeom>
              <a:solidFill>
                <a:srgbClr val="000000"/>
              </a:solidFill>
              <a:ln w="9525">
                <a:solidFill>
                  <a:srgbClr val="000000"/>
                </a:solidFill>
                <a:round/>
                <a:headEnd/>
                <a:tailEnd/>
              </a:ln>
            </p:spPr>
            <p:txBody>
              <a:bodyPr>
                <a:spAutoFit/>
              </a:bodyPr>
              <a:lstStyle/>
              <a:p>
                <a:pPr algn="ctr" eaLnBrk="1" hangingPunct="1"/>
                <a:r>
                  <a:rPr lang="ja-JP" altLang="en-US" sz="2800">
                    <a:solidFill>
                      <a:schemeClr val="bg1"/>
                    </a:solidFill>
                    <a:latin typeface="Times New Roman" pitchFamily="18" charset="0"/>
                    <a:ea typeface="HGP創英角ｺﾞｼｯｸUB" pitchFamily="50" charset="-128"/>
                  </a:rPr>
                  <a:t>吸引</a:t>
                </a:r>
              </a:p>
              <a:p>
                <a:pPr algn="ctr" eaLnBrk="1" hangingPunct="1"/>
                <a:r>
                  <a:rPr lang="ja-JP" altLang="en-US">
                    <a:solidFill>
                      <a:schemeClr val="bg1"/>
                    </a:solidFill>
                    <a:latin typeface="Times New Roman" pitchFamily="18" charset="0"/>
                    <a:ea typeface="HGP創英角ｺﾞｼｯｸUB" pitchFamily="50" charset="-128"/>
                  </a:rPr>
                  <a:t>（正面）</a:t>
                </a:r>
              </a:p>
            </p:txBody>
          </p:sp>
        </p:grpSp>
        <p:pic>
          <p:nvPicPr>
            <p:cNvPr id="13322" name="Picture 22" descr="c-9R"/>
            <p:cNvPicPr>
              <a:picLocks noChangeAspect="1" noChangeArrowheads="1"/>
            </p:cNvPicPr>
            <p:nvPr/>
          </p:nvPicPr>
          <p:blipFill>
            <a:blip r:embed="rId6">
              <a:extLst>
                <a:ext uri="{28A0092B-C50C-407E-A947-70E740481C1C}">
                  <a14:useLocalDpi xmlns:a14="http://schemas.microsoft.com/office/drawing/2010/main" val="0"/>
                </a:ext>
              </a:extLst>
            </a:blip>
            <a:srcRect l="22638" t="4527" b="10564"/>
            <a:stretch>
              <a:fillRect/>
            </a:stretch>
          </p:blipFill>
          <p:spPr bwMode="auto">
            <a:xfrm>
              <a:off x="3689350" y="1397911"/>
              <a:ext cx="44831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23" name="Text Box 13"/>
            <p:cNvSpPr>
              <a:spLocks noChangeArrowheads="1"/>
            </p:cNvSpPr>
            <p:nvPr/>
          </p:nvSpPr>
          <p:spPr bwMode="auto">
            <a:xfrm>
              <a:off x="6080125" y="1988461"/>
              <a:ext cx="1820863" cy="565150"/>
            </a:xfrm>
            <a:prstGeom prst="roundRect">
              <a:avLst>
                <a:gd name="adj" fmla="val 16667"/>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tIns="0"/>
            <a:lstStyle/>
            <a:p>
              <a:pPr algn="ctr" eaLnBrk="1" hangingPunct="1"/>
              <a:r>
                <a:rPr lang="ja-JP" altLang="en-US" sz="2800">
                  <a:solidFill>
                    <a:schemeClr val="bg1"/>
                  </a:solidFill>
                  <a:latin typeface="Times New Roman" pitchFamily="18" charset="0"/>
                  <a:ea typeface="HGP創英角ｺﾞｼｯｸUB" pitchFamily="50" charset="-128"/>
                </a:rPr>
                <a:t>酸素</a:t>
              </a:r>
              <a:r>
                <a:rPr lang="ja-JP" altLang="en-US">
                  <a:solidFill>
                    <a:schemeClr val="bg1"/>
                  </a:solidFill>
                  <a:latin typeface="Times New Roman" pitchFamily="18" charset="0"/>
                  <a:ea typeface="HGP創英角ｺﾞｼｯｸUB" pitchFamily="50" charset="-128"/>
                </a:rPr>
                <a:t>（横面）</a:t>
              </a:r>
            </a:p>
          </p:txBody>
        </p:sp>
        <p:sp>
          <p:nvSpPr>
            <p:cNvPr id="13324" name="Text Box 14"/>
            <p:cNvSpPr>
              <a:spLocks noChangeArrowheads="1"/>
            </p:cNvSpPr>
            <p:nvPr/>
          </p:nvSpPr>
          <p:spPr bwMode="auto">
            <a:xfrm>
              <a:off x="6080125" y="3425148"/>
              <a:ext cx="1820863" cy="992188"/>
            </a:xfrm>
            <a:prstGeom prst="roundRect">
              <a:avLst>
                <a:gd name="adj" fmla="val 16667"/>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tIns="0">
              <a:spAutoFit/>
            </a:bodyPr>
            <a:lstStyle/>
            <a:p>
              <a:pPr algn="ctr" eaLnBrk="1" hangingPunct="1"/>
              <a:r>
                <a:rPr lang="ja-JP" altLang="en-US" sz="2800">
                  <a:solidFill>
                    <a:schemeClr val="bg1"/>
                  </a:solidFill>
                  <a:latin typeface="Times New Roman" pitchFamily="18" charset="0"/>
                  <a:ea typeface="HGP創英角ｺﾞｼｯｸUB" pitchFamily="50" charset="-128"/>
                </a:rPr>
                <a:t>酸素</a:t>
              </a:r>
              <a:r>
                <a:rPr lang="ja-JP" altLang="en-US">
                  <a:solidFill>
                    <a:schemeClr val="bg1"/>
                  </a:solidFill>
                  <a:latin typeface="Times New Roman" pitchFamily="18" charset="0"/>
                  <a:ea typeface="HGP創英角ｺﾞｼｯｸUB" pitchFamily="50" charset="-128"/>
                </a:rPr>
                <a:t>（横面）</a:t>
              </a:r>
            </a:p>
            <a:p>
              <a:pPr algn="ctr" eaLnBrk="1" hangingPunct="1"/>
              <a:r>
                <a:rPr lang="ja-JP" altLang="en-US" sz="2800">
                  <a:solidFill>
                    <a:schemeClr val="bg1"/>
                  </a:solidFill>
                  <a:latin typeface="Times New Roman" pitchFamily="18" charset="0"/>
                  <a:ea typeface="HGP創英角ｺﾞｼｯｸUB" pitchFamily="50" charset="-128"/>
                </a:rPr>
                <a:t>ピン折れ</a:t>
              </a:r>
            </a:p>
          </p:txBody>
        </p:sp>
        <p:sp>
          <p:nvSpPr>
            <p:cNvPr id="32" name="円/楕円 31"/>
            <p:cNvSpPr/>
            <p:nvPr/>
          </p:nvSpPr>
          <p:spPr>
            <a:xfrm>
              <a:off x="4632325" y="2212214"/>
              <a:ext cx="701675" cy="701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 name="円/楕円 31"/>
            <p:cNvSpPr/>
            <p:nvPr/>
          </p:nvSpPr>
          <p:spPr>
            <a:xfrm>
              <a:off x="4632325" y="4105912"/>
              <a:ext cx="701675" cy="701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4" name="タイトル 3"/>
          <p:cNvSpPr>
            <a:spLocks noGrp="1"/>
          </p:cNvSpPr>
          <p:nvPr>
            <p:ph type="title"/>
          </p:nvPr>
        </p:nvSpPr>
        <p:spPr>
          <a:xfrm>
            <a:off x="0" y="0"/>
            <a:ext cx="9144000" cy="939800"/>
          </a:xfrm>
        </p:spPr>
        <p:txBody>
          <a:bodyPr/>
          <a:lstStyle/>
          <a:p>
            <a:pPr>
              <a:defRPr/>
            </a:pPr>
            <a:r>
              <a:t>ピン方式アダプタプラグの使用上注意点</a:t>
            </a:r>
          </a:p>
        </p:txBody>
      </p:sp>
      <p:sp>
        <p:nvSpPr>
          <p:cNvPr id="13316" name="スライド番号プレースホルダー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bg2"/>
                </a:solidFill>
                <a:latin typeface="HGP創英角ｺﾞｼｯｸUB" pitchFamily="50" charset="-128"/>
                <a:ea typeface="ＭＳ Ｐゴシック" pitchFamily="50" charset="-128"/>
              </a:defRPr>
            </a:lvl1pPr>
            <a:lvl2pPr marL="742950" indent="-285750">
              <a:defRPr kumimoji="1">
                <a:solidFill>
                  <a:schemeClr val="bg2"/>
                </a:solidFill>
                <a:latin typeface="HGP創英角ｺﾞｼｯｸUB" pitchFamily="50" charset="-128"/>
                <a:ea typeface="ＭＳ Ｐゴシック" pitchFamily="50" charset="-128"/>
              </a:defRPr>
            </a:lvl2pPr>
            <a:lvl3pPr marL="1143000" indent="-228600">
              <a:defRPr kumimoji="1">
                <a:solidFill>
                  <a:schemeClr val="bg2"/>
                </a:solidFill>
                <a:latin typeface="HGP創英角ｺﾞｼｯｸUB" pitchFamily="50" charset="-128"/>
                <a:ea typeface="ＭＳ Ｐゴシック" pitchFamily="50" charset="-128"/>
              </a:defRPr>
            </a:lvl3pPr>
            <a:lvl4pPr marL="1600200" indent="-228600">
              <a:defRPr kumimoji="1">
                <a:solidFill>
                  <a:schemeClr val="bg2"/>
                </a:solidFill>
                <a:latin typeface="HGP創英角ｺﾞｼｯｸUB" pitchFamily="50" charset="-128"/>
                <a:ea typeface="ＭＳ Ｐゴシック" pitchFamily="50" charset="-128"/>
              </a:defRPr>
            </a:lvl4pPr>
            <a:lvl5pPr marL="2057400" indent="-228600">
              <a:defRPr kumimoji="1">
                <a:solidFill>
                  <a:schemeClr val="bg2"/>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defRPr kumimoji="1">
                <a:solidFill>
                  <a:schemeClr val="bg2"/>
                </a:solidFill>
                <a:latin typeface="HGP創英角ｺﾞｼｯｸUB" pitchFamily="50" charset="-128"/>
                <a:ea typeface="ＭＳ Ｐゴシック" pitchFamily="50" charset="-128"/>
              </a:defRPr>
            </a:lvl9pPr>
          </a:lstStyle>
          <a:p>
            <a:fld id="{E675E1AC-F87C-4597-A135-992CD5BEE6E4}" type="slidenum">
              <a:rPr lang="en-US" altLang="ja-JP" smtClean="0">
                <a:ea typeface="HGP創英角ｺﾞｼｯｸUB" pitchFamily="50" charset="-128"/>
              </a:rPr>
              <a:pPr/>
              <a:t>9</a:t>
            </a:fld>
            <a:endParaRPr lang="en-US" altLang="ja-JP">
              <a:ea typeface="HGP創英角ｺﾞｼｯｸUB" pitchFamily="50" charset="-128"/>
            </a:endParaRPr>
          </a:p>
        </p:txBody>
      </p:sp>
      <p:sp>
        <p:nvSpPr>
          <p:cNvPr id="17" name="テキスト ボックス 16"/>
          <p:cNvSpPr txBox="1"/>
          <p:nvPr/>
        </p:nvSpPr>
        <p:spPr>
          <a:xfrm>
            <a:off x="146050" y="6445250"/>
            <a:ext cx="776288" cy="339725"/>
          </a:xfrm>
          <a:prstGeom prst="rect">
            <a:avLst/>
          </a:prstGeom>
          <a:solidFill>
            <a:schemeClr val="accent1">
              <a:lumMod val="50000"/>
            </a:schemeClr>
          </a:solidFill>
        </p:spPr>
        <p:txBody>
          <a:bodyPr>
            <a:spAutoFit/>
          </a:bodyPr>
          <a:lstStyle/>
          <a:p>
            <a:pPr algn="ctr">
              <a:defRPr/>
            </a:pPr>
            <a:r>
              <a:rPr lang="en-US" altLang="ja-JP" sz="1600" b="1" dirty="0">
                <a:solidFill>
                  <a:schemeClr val="bg1"/>
                </a:solidFill>
                <a:latin typeface="Meiryo UI" panose="020B0604030504040204" pitchFamily="34" charset="-128"/>
                <a:ea typeface="Meiryo UI" panose="020B0604030504040204" pitchFamily="34" charset="-128"/>
              </a:rPr>
              <a:t>9/70</a:t>
            </a:r>
            <a:endParaRPr lang="ja-JP" altLang="en-US" sz="1600" b="1">
              <a:solidFill>
                <a:schemeClr val="bg1"/>
              </a:solidFill>
              <a:latin typeface="Meiryo UI" panose="020B0604030504040204" pitchFamily="34" charset="-128"/>
              <a:ea typeface="Meiryo UI" panose="020B0604030504040204" pitchFamily="34" charset="-128"/>
            </a:endParaRPr>
          </a:p>
        </p:txBody>
      </p:sp>
      <p:pic>
        <p:nvPicPr>
          <p:cNvPr id="3" name="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782638" y="463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3774</TotalTime>
  <Words>4684</Words>
  <Application>Microsoft Macintosh PowerPoint</Application>
  <PresentationFormat>画面に合わせる (4:3)</PresentationFormat>
  <Paragraphs>840</Paragraphs>
  <Slides>70</Slides>
  <Notes>70</Notes>
  <HiddenSlides>0</HiddenSlides>
  <MMClips>64</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70</vt:i4>
      </vt:variant>
    </vt:vector>
  </HeadingPairs>
  <TitlesOfParts>
    <vt:vector size="86" baseType="lpstr">
      <vt:lpstr>HGPｺﾞｼｯｸE</vt:lpstr>
      <vt:lpstr>HGPｺﾞｼｯｸM</vt:lpstr>
      <vt:lpstr>HGP創英角ｺﾞｼｯｸUB</vt:lpstr>
      <vt:lpstr>HGS創英角ｺﾞｼｯｸUB</vt:lpstr>
      <vt:lpstr>HG丸ｺﾞｼｯｸM-PRO</vt:lpstr>
      <vt:lpstr>HG創英角ｺﾞｼｯｸUB</vt:lpstr>
      <vt:lpstr>Meiryo UI</vt:lpstr>
      <vt:lpstr>ＭＳ Ｐゴシック</vt:lpstr>
      <vt:lpstr>游ゴシック</vt:lpstr>
      <vt:lpstr>Arial</vt:lpstr>
      <vt:lpstr>Arial Black</vt:lpstr>
      <vt:lpstr>Calibri</vt:lpstr>
      <vt:lpstr>Times Bold</vt:lpstr>
      <vt:lpstr>Times New Roman</vt:lpstr>
      <vt:lpstr>Wingdings</vt:lpstr>
      <vt:lpstr>標準デザイン</vt:lpstr>
      <vt:lpstr>医療ガス研修会</vt:lpstr>
      <vt:lpstr>研修会内容</vt:lpstr>
      <vt:lpstr>医療ガス総論</vt:lpstr>
      <vt:lpstr>到達目標</vt:lpstr>
      <vt:lpstr>医療ガスの分類</vt:lpstr>
      <vt:lpstr>PowerPoint プレゼンテーション</vt:lpstr>
      <vt:lpstr>医療ガスの特異性（高圧ガス・医薬品）</vt:lpstr>
      <vt:lpstr>アウトレットのガス別特定（１） ピン方式</vt:lpstr>
      <vt:lpstr>ピン方式アダプタプラグの使用上注意点</vt:lpstr>
      <vt:lpstr>アウトレットのガス別特定（２） シュレーダ方式</vt:lpstr>
      <vt:lpstr>PowerPoint プレゼンテーション</vt:lpstr>
      <vt:lpstr>ヨーク形の二酸化炭素ボンベでも、酸素マスクを接続できてしまうので注意しましょう。</vt:lpstr>
      <vt:lpstr>酸素ガス取扱い上の注意</vt:lpstr>
      <vt:lpstr>酸素用圧力調整器の取付方法</vt:lpstr>
      <vt:lpstr>取扱い上の注意まとめ</vt:lpstr>
      <vt:lpstr>酸素ボンベの取り扱い</vt:lpstr>
      <vt:lpstr>到達目標</vt:lpstr>
      <vt:lpstr>Q：ボンベは酸素？</vt:lpstr>
      <vt:lpstr>医療ガスボンベと 配管（アウトレット含む）の色の違い</vt:lpstr>
      <vt:lpstr>酸素ガスボンベの色は緑じゃない！ ～使用をはじめるとき～</vt:lpstr>
      <vt:lpstr>ガス取違い（酸素と二酸化炭素）</vt:lpstr>
      <vt:lpstr>Q：病棟までもつかな？</vt:lpstr>
      <vt:lpstr>医療用酸素ボンベについて ボンベの種類とガス量の計算方法を学びましょう</vt:lpstr>
      <vt:lpstr>ボンベの刻印</vt:lpstr>
      <vt:lpstr>医療用酸素ボンベの残量目安</vt:lpstr>
      <vt:lpstr>様々な医療用酸素ガス流量調整器</vt:lpstr>
      <vt:lpstr>Q：交換できる？</vt:lpstr>
      <vt:lpstr>酸素ボンベの交換方法</vt:lpstr>
      <vt:lpstr>流量計を酸素ボンベに 取り付ける際には垂直に！</vt:lpstr>
      <vt:lpstr>酸素ボンベの使用方法</vt:lpstr>
      <vt:lpstr>酸素ボンベのヒヤリ・ハット</vt:lpstr>
      <vt:lpstr>非使用時には圧力調整器をボンベから取り外す</vt:lpstr>
      <vt:lpstr>酸素ボンベ保管上の注意</vt:lpstr>
      <vt:lpstr>Q：よくあるトラブル</vt:lpstr>
      <vt:lpstr>事故防止のために （ボンベ取扱い）</vt:lpstr>
      <vt:lpstr>酸素流量計とシャットオフバルブ</vt:lpstr>
      <vt:lpstr>到達目標</vt:lpstr>
      <vt:lpstr>Q：酸素流量計の取り扱いは？</vt:lpstr>
      <vt:lpstr>外観チェック</vt:lpstr>
      <vt:lpstr>外観チェック　　　　　　　　　　　　　　　　　　 定期点検で消耗部品もチェック</vt:lpstr>
      <vt:lpstr>外観チェック　　　　　　　　　　　　　　　　　　 定期点検で消耗部品もチェック</vt:lpstr>
      <vt:lpstr>PowerPoint プレゼンテーション</vt:lpstr>
      <vt:lpstr>酸素流量計とアウトレットの接続</vt:lpstr>
      <vt:lpstr>動作確認</vt:lpstr>
      <vt:lpstr>Q：シャットオフバルブの役割？</vt:lpstr>
      <vt:lpstr>シャットオフバルブ</vt:lpstr>
      <vt:lpstr>シャットオフバルブの操作方法</vt:lpstr>
      <vt:lpstr>シャットオフバルブの操作方法</vt:lpstr>
      <vt:lpstr>吸　　　引</vt:lpstr>
      <vt:lpstr>到達目標</vt:lpstr>
      <vt:lpstr>吸引とは</vt:lpstr>
      <vt:lpstr>吸引器の始業点検、使用方法</vt:lpstr>
      <vt:lpstr>吸引器の使用後点検</vt:lpstr>
      <vt:lpstr>Q：吸引が止まった。原因は？</vt:lpstr>
      <vt:lpstr>どこが原因？</vt:lpstr>
      <vt:lpstr>Q：吸引が止まった。どうする？</vt:lpstr>
      <vt:lpstr>吸引が止まったら</vt:lpstr>
      <vt:lpstr>在宅酸素療法</vt:lpstr>
      <vt:lpstr>到達目標</vt:lpstr>
      <vt:lpstr>Q：在宅酸素療法とは、どんな治療？</vt:lpstr>
      <vt:lpstr>PowerPoint プレゼンテーション</vt:lpstr>
      <vt:lpstr>Q：酸素の支燃性とは？</vt:lpstr>
      <vt:lpstr>PowerPoint プレゼンテーション</vt:lpstr>
      <vt:lpstr>Q：在宅酸素療法で起こりやすい 事故はなんですか？</vt:lpstr>
      <vt:lpstr>PowerPoint プレゼンテーション</vt:lpstr>
      <vt:lpstr>PowerPoint プレゼンテーション</vt:lpstr>
      <vt:lpstr>PowerPoint プレゼンテーション</vt:lpstr>
      <vt:lpstr>制作</vt:lpstr>
      <vt:lpstr>もっと勉強したい方は…</vt:lpstr>
      <vt:lpstr>http://medical-gas.gr.jp/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kimura</dc:creator>
  <cp:lastModifiedBy>山本緑</cp:lastModifiedBy>
  <cp:revision>361</cp:revision>
  <cp:lastPrinted>2018-01-26T06:13:30Z</cp:lastPrinted>
  <dcterms:created xsi:type="dcterms:W3CDTF">2011-10-25T02:09:22Z</dcterms:created>
  <dcterms:modified xsi:type="dcterms:W3CDTF">2020-02-12T09:09:22Z</dcterms:modified>
</cp:coreProperties>
</file>